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35.xml" ContentType="application/vnd.openxmlformats-officedocument.presentationml.slideLayout+xml"/>
  <Override PartName="/ppt/theme/theme3.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31.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2"/>
    <p:sldMasterId id="2147483782" r:id="rId3"/>
    <p:sldMasterId id="2147484056" r:id="rId4"/>
  </p:sldMasterIdLst>
  <p:notesMasterIdLst>
    <p:notesMasterId r:id="rId6"/>
  </p:notesMasterIdLst>
  <p:handoutMasterIdLst>
    <p:handoutMasterId r:id="rId7"/>
  </p:handoutMasterIdLst>
  <p:sldIdLst>
    <p:sldId id="1253" r:id="rId5"/>
  </p:sldIdLst>
  <p:sldSz cx="13442950" cy="7561263"/>
  <p:notesSz cx="6858000" cy="9144000"/>
  <p:custDataLst>
    <p:tags r:id="rId8"/>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60D9B6-2783-DDAC-EDCC-7487AE773C58}" name="Michael Tull" initials="MT" userId="S::michtull@dcm.co.uk::9b84a4a9-44d8-4d28-b1a8-900a431bc43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E9E9"/>
    <a:srgbClr val="D7BB77"/>
    <a:srgbClr val="EB9E62"/>
    <a:srgbClr val="C7C9C7"/>
    <a:srgbClr val="FB3449"/>
    <a:srgbClr val="000000"/>
    <a:srgbClr val="CAC8C8"/>
    <a:srgbClr val="8547AD"/>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7" autoAdjust="0"/>
  </p:normalViewPr>
  <p:slideViewPr>
    <p:cSldViewPr snapToGrid="0">
      <p:cViewPr varScale="1">
        <p:scale>
          <a:sx n="104" d="100"/>
          <a:sy n="104" d="100"/>
        </p:scale>
        <p:origin x="468" y="96"/>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slideMaster" Target="slideMasters/slideMaster2.xml"/><Relationship Id="rId7" Type="http://schemas.openxmlformats.org/officeDocument/2006/relationships/handoutMaster" Target="handoutMasters/handoutMaster1.xml"/><Relationship Id="rId12"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Tull" userId="9b84a4a9-44d8-4d28-b1a8-900a431bc43d" providerId="ADAL" clId="{FDDFED47-AEE5-4941-995E-C765DF0C14CA}"/>
    <pc:docChg chg="custSel modSld">
      <pc:chgData name="Michael Tull" userId="9b84a4a9-44d8-4d28-b1a8-900a431bc43d" providerId="ADAL" clId="{FDDFED47-AEE5-4941-995E-C765DF0C14CA}" dt="2024-02-08T21:45:31.455" v="2247" actId="1076"/>
      <pc:docMkLst>
        <pc:docMk/>
      </pc:docMkLst>
      <pc:sldChg chg="modSp mod">
        <pc:chgData name="Michael Tull" userId="9b84a4a9-44d8-4d28-b1a8-900a431bc43d" providerId="ADAL" clId="{FDDFED47-AEE5-4941-995E-C765DF0C14CA}" dt="2024-02-08T21:45:31.455" v="2247" actId="1076"/>
        <pc:sldMkLst>
          <pc:docMk/>
          <pc:sldMk cId="3328249734" sldId="440"/>
        </pc:sldMkLst>
        <pc:spChg chg="mod">
          <ac:chgData name="Michael Tull" userId="9b84a4a9-44d8-4d28-b1a8-900a431bc43d" providerId="ADAL" clId="{FDDFED47-AEE5-4941-995E-C765DF0C14CA}" dt="2024-02-08T21:44:42.936" v="2240" actId="113"/>
          <ac:spMkLst>
            <pc:docMk/>
            <pc:sldMk cId="3328249734" sldId="440"/>
            <ac:spMk id="2" creationId="{C7A95611-4972-ED24-A703-0727DCD43CE6}"/>
          </ac:spMkLst>
        </pc:spChg>
        <pc:spChg chg="mod">
          <ac:chgData name="Michael Tull" userId="9b84a4a9-44d8-4d28-b1a8-900a431bc43d" providerId="ADAL" clId="{FDDFED47-AEE5-4941-995E-C765DF0C14CA}" dt="2024-02-08T21:45:22.045" v="2245" actId="6549"/>
          <ac:spMkLst>
            <pc:docMk/>
            <pc:sldMk cId="3328249734" sldId="440"/>
            <ac:spMk id="9" creationId="{248EF34C-E573-0882-4FF5-11D1D6DEC28D}"/>
          </ac:spMkLst>
        </pc:spChg>
        <pc:spChg chg="mod">
          <ac:chgData name="Michael Tull" userId="9b84a4a9-44d8-4d28-b1a8-900a431bc43d" providerId="ADAL" clId="{FDDFED47-AEE5-4941-995E-C765DF0C14CA}" dt="2024-02-08T21:44:16.126" v="2201" actId="20577"/>
          <ac:spMkLst>
            <pc:docMk/>
            <pc:sldMk cId="3328249734" sldId="440"/>
            <ac:spMk id="26" creationId="{9921AA37-18ED-8890-3BB0-A0042D4F3426}"/>
          </ac:spMkLst>
        </pc:spChg>
        <pc:picChg chg="mod">
          <ac:chgData name="Michael Tull" userId="9b84a4a9-44d8-4d28-b1a8-900a431bc43d" providerId="ADAL" clId="{FDDFED47-AEE5-4941-995E-C765DF0C14CA}" dt="2024-02-08T21:45:31.455" v="2247" actId="1076"/>
          <ac:picMkLst>
            <pc:docMk/>
            <pc:sldMk cId="3328249734" sldId="440"/>
            <ac:picMk id="31746" creationId="{35DA9D58-9AF8-B962-195D-A8F16783807F}"/>
          </ac:picMkLst>
        </pc:picChg>
        <pc:picChg chg="mod">
          <ac:chgData name="Michael Tull" userId="9b84a4a9-44d8-4d28-b1a8-900a431bc43d" providerId="ADAL" clId="{FDDFED47-AEE5-4941-995E-C765DF0C14CA}" dt="2024-02-08T21:45:29.392" v="2246" actId="1076"/>
          <ac:picMkLst>
            <pc:docMk/>
            <pc:sldMk cId="3328249734" sldId="440"/>
            <ac:picMk id="31748" creationId="{FD36DC5B-3A83-1959-176A-FCEE7D9FD2E6}"/>
          </ac:picMkLst>
        </pc:picChg>
      </pc:sldChg>
      <pc:sldChg chg="modSp mod">
        <pc:chgData name="Michael Tull" userId="9b84a4a9-44d8-4d28-b1a8-900a431bc43d" providerId="ADAL" clId="{FDDFED47-AEE5-4941-995E-C765DF0C14CA}" dt="2024-02-08T21:42:14.330" v="2200" actId="18654"/>
        <pc:sldMkLst>
          <pc:docMk/>
          <pc:sldMk cId="1974417307" sldId="1252"/>
        </pc:sldMkLst>
        <pc:spChg chg="mod">
          <ac:chgData name="Michael Tull" userId="9b84a4a9-44d8-4d28-b1a8-900a431bc43d" providerId="ADAL" clId="{FDDFED47-AEE5-4941-995E-C765DF0C14CA}" dt="2024-02-08T21:34:24.908" v="825" actId="1035"/>
          <ac:spMkLst>
            <pc:docMk/>
            <pc:sldMk cId="1974417307" sldId="1252"/>
            <ac:spMk id="4" creationId="{376BE082-3CFC-7F1E-C70F-04E2F25420B1}"/>
          </ac:spMkLst>
        </pc:spChg>
        <pc:spChg chg="mod">
          <ac:chgData name="Michael Tull" userId="9b84a4a9-44d8-4d28-b1a8-900a431bc43d" providerId="ADAL" clId="{FDDFED47-AEE5-4941-995E-C765DF0C14CA}" dt="2024-02-08T21:25:37.530" v="52" actId="6549"/>
          <ac:spMkLst>
            <pc:docMk/>
            <pc:sldMk cId="1974417307" sldId="1252"/>
            <ac:spMk id="12" creationId="{AD014442-68F8-06EF-4A16-D9AD65C38FFE}"/>
          </ac:spMkLst>
        </pc:spChg>
        <pc:spChg chg="mod">
          <ac:chgData name="Michael Tull" userId="9b84a4a9-44d8-4d28-b1a8-900a431bc43d" providerId="ADAL" clId="{FDDFED47-AEE5-4941-995E-C765DF0C14CA}" dt="2024-02-08T21:41:56.469" v="2196" actId="20577"/>
          <ac:spMkLst>
            <pc:docMk/>
            <pc:sldMk cId="1974417307" sldId="1252"/>
            <ac:spMk id="13" creationId="{68400FBF-8086-E048-85DB-109EB0D771E3}"/>
          </ac:spMkLst>
        </pc:spChg>
        <pc:graphicFrameChg chg="mod modGraphic">
          <ac:chgData name="Michael Tull" userId="9b84a4a9-44d8-4d28-b1a8-900a431bc43d" providerId="ADAL" clId="{FDDFED47-AEE5-4941-995E-C765DF0C14CA}" dt="2024-02-08T21:28:16.219" v="174" actId="6549"/>
          <ac:graphicFrameMkLst>
            <pc:docMk/>
            <pc:sldMk cId="1974417307" sldId="1252"/>
            <ac:graphicFrameMk id="14" creationId="{522A36EB-D6C9-5A1D-30B3-65599EE26905}"/>
          </ac:graphicFrameMkLst>
        </pc:graphicFrameChg>
        <pc:picChg chg="mod">
          <ac:chgData name="Michael Tull" userId="9b84a4a9-44d8-4d28-b1a8-900a431bc43d" providerId="ADAL" clId="{FDDFED47-AEE5-4941-995E-C765DF0C14CA}" dt="2024-02-08T21:42:14.330" v="2200" actId="18654"/>
          <ac:picMkLst>
            <pc:docMk/>
            <pc:sldMk cId="1974417307" sldId="1252"/>
            <ac:picMk id="8" creationId="{D061716F-BA19-D350-EA66-62B21C5E46E9}"/>
          </ac:picMkLst>
        </pc:picChg>
        <pc:picChg chg="mod">
          <ac:chgData name="Michael Tull" userId="9b84a4a9-44d8-4d28-b1a8-900a431bc43d" providerId="ADAL" clId="{FDDFED47-AEE5-4941-995E-C765DF0C14CA}" dt="2024-02-08T21:24:59.254" v="19" actId="18131"/>
          <ac:picMkLst>
            <pc:docMk/>
            <pc:sldMk cId="1974417307" sldId="1252"/>
            <ac:picMk id="15" creationId="{9AADAB09-95AB-6BD7-00EE-6020A733577E}"/>
          </ac:picMkLst>
        </pc:picChg>
        <pc:picChg chg="mod">
          <ac:chgData name="Michael Tull" userId="9b84a4a9-44d8-4d28-b1a8-900a431bc43d" providerId="ADAL" clId="{FDDFED47-AEE5-4941-995E-C765DF0C14CA}" dt="2024-02-08T21:24:45.625" v="16" actId="18131"/>
          <ac:picMkLst>
            <pc:docMk/>
            <pc:sldMk cId="1974417307" sldId="1252"/>
            <ac:picMk id="17" creationId="{440F9C58-91FC-596E-7D1C-0A675688CB70}"/>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7/16/2024</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63366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5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126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229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3000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33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36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386"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41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43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07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458"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482"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1506"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253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3554"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457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602"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6626"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765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09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969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3480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2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14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17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19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21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4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oleObject" Target="../embeddings/oleObject13.bin"/><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ags" Target="../tags/tag14.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vmlDrawing" Target="../drawings/vmlDrawing13.v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28" Type="http://schemas.openxmlformats.org/officeDocument/2006/relationships/image" Target="../media/image2.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vmlDrawing" Target="../drawings/vmlDrawing28.vml"/><Relationship Id="rId7"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5.x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tags" Target="../tags/tag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26" name="think-cell Slide" r:id="rId16" imgW="6350000" imgH="6350000" progId="">
                  <p:embed/>
                </p:oleObj>
              </mc:Choice>
              <mc:Fallback>
                <p:oleObj name="think-cell Slide" r:id="rId16" imgW="6350000" imgH="6350000" progId="">
                  <p:embed/>
                  <p:pic>
                    <p:nvPicPr>
                      <p:cNvPr id="8" name="Object 7"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 id="2147484060" r:id="rId1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314"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28674"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150751214"/>
      </p:ext>
    </p:extLst>
  </p:cSld>
  <p:clrMap bg1="lt1" tx1="dk1" bg2="lt2" tx2="dk2" accent1="accent1" accent2="accent2" accent3="accent3" accent4="accent4" accent5="accent5" accent6="accent6" hlink="hlink" folHlink="folHlink"/>
  <p:sldLayoutIdLst>
    <p:sldLayoutId id="2147484057"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4.png"/><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68400FBF-8086-E048-85DB-109EB0D771E3}"/>
              </a:ext>
            </a:extLst>
          </p:cNvPr>
          <p:cNvSpPr txBox="1">
            <a:spLocks/>
          </p:cNvSpPr>
          <p:nvPr/>
        </p:nvSpPr>
        <p:spPr bwMode="gray">
          <a:xfrm>
            <a:off x="353567" y="2136101"/>
            <a:ext cx="5435628" cy="4295471"/>
          </a:xfrm>
          <a:prstGeom prst="rect">
            <a:avLst/>
          </a:prstGeom>
        </p:spPr>
        <p:txBody>
          <a:bodyPr vert="horz" wrap="square" lIns="0" tIns="0" rIns="0" bIns="0" rtlCol="0">
            <a:sp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00000"/>
              </a:lnSpc>
              <a:buClr>
                <a:srgbClr val="000000"/>
              </a:buClr>
              <a:defRPr/>
            </a:pPr>
            <a:r>
              <a:rPr lang="en-GB" dirty="0">
                <a:solidFill>
                  <a:schemeClr val="bg2"/>
                </a:solidFill>
                <a:cs typeface="Arial"/>
              </a:rPr>
              <a:t>Background </a:t>
            </a:r>
          </a:p>
          <a:p>
            <a:pPr>
              <a:lnSpc>
                <a:spcPct val="100000"/>
              </a:lnSpc>
              <a:buClr>
                <a:srgbClr val="000000"/>
              </a:buClr>
              <a:defRPr/>
            </a:pPr>
            <a:endParaRPr lang="en-GB" sz="500" dirty="0">
              <a:solidFill>
                <a:schemeClr val="bg2"/>
              </a:solidFill>
              <a:cs typeface="Arial"/>
            </a:endParaRPr>
          </a:p>
          <a:p>
            <a:pPr marL="171450" indent="-171450">
              <a:lnSpc>
                <a:spcPct val="150000"/>
              </a:lnSpc>
              <a:spcAft>
                <a:spcPts val="800"/>
              </a:spcAft>
              <a:buClr>
                <a:schemeClr val="bg1"/>
              </a:buClr>
              <a:buFont typeface="Lucida Grande"/>
              <a:buChar char="-"/>
            </a:pPr>
            <a:r>
              <a:rPr lang="en-GB" sz="1100" b="0" dirty="0"/>
              <a:t>Whilst Voltarol was already a highly salient brand for being the best in relieving back and joint pain, GSK aimed to transform that awareness into increased consideration, in addition to boosting existing perceptions surrounding quality of product compared to competitors in the market, across a younger demographic of 35+ adults.</a:t>
            </a:r>
          </a:p>
          <a:p>
            <a:pPr marL="171450" indent="-171450">
              <a:lnSpc>
                <a:spcPct val="150000"/>
              </a:lnSpc>
              <a:spcAft>
                <a:spcPts val="800"/>
              </a:spcAft>
              <a:buClr>
                <a:schemeClr val="bg1"/>
              </a:buClr>
              <a:buFont typeface="Lucida Grande"/>
              <a:buChar char="-"/>
            </a:pPr>
            <a:r>
              <a:rPr lang="en-GB" sz="1100" b="0" dirty="0"/>
              <a:t>They launched the new 'Smile' creative, alluding that 1 in 3 people hide their pain behind a smile, encouraging them to use targeted anti-inflammatory muscle and joint pain relief - the message promoted Voltarol as embodying the ‘joy of movement’.</a:t>
            </a:r>
          </a:p>
          <a:p>
            <a:pPr>
              <a:lnSpc>
                <a:spcPct val="150000"/>
              </a:lnSpc>
              <a:spcAft>
                <a:spcPts val="800"/>
              </a:spcAft>
              <a:buClr>
                <a:schemeClr val="bg1"/>
              </a:buClr>
            </a:pPr>
            <a:r>
              <a:rPr lang="en-GB" dirty="0">
                <a:solidFill>
                  <a:schemeClr val="bg2"/>
                </a:solidFill>
              </a:rPr>
              <a:t>Plan</a:t>
            </a:r>
          </a:p>
          <a:p>
            <a:pPr marL="171450" indent="-171450">
              <a:lnSpc>
                <a:spcPct val="150000"/>
              </a:lnSpc>
              <a:spcAft>
                <a:spcPts val="800"/>
              </a:spcAft>
              <a:buClr>
                <a:schemeClr val="bg1"/>
              </a:buClr>
              <a:buFont typeface="Lucida Grande"/>
              <a:buChar char="-"/>
            </a:pPr>
            <a:r>
              <a:rPr lang="en-GB" sz="1100" b="0" dirty="0"/>
              <a:t>Knowing that cinema is the perfect medium for reaching a younger, more affluent demographic, GSK bought into an ABC1 Adults AGP across Apr 2024 to access demographically relevant films such as </a:t>
            </a:r>
            <a:r>
              <a:rPr lang="en-GB" sz="1100" b="0" i="1" dirty="0"/>
              <a:t>Wicked Little Letters, Back to Black, Civil War, The First Omen</a:t>
            </a:r>
            <a:r>
              <a:rPr lang="en-GB" sz="1100" b="0" dirty="0"/>
              <a:t> and </a:t>
            </a:r>
            <a:r>
              <a:rPr lang="en-GB" sz="1100" b="0" i="1" dirty="0"/>
              <a:t>Monkey Man.</a:t>
            </a:r>
          </a:p>
          <a:p>
            <a:pPr marL="171450" indent="-171450">
              <a:lnSpc>
                <a:spcPct val="150000"/>
              </a:lnSpc>
              <a:spcAft>
                <a:spcPts val="800"/>
              </a:spcAft>
              <a:buClr>
                <a:schemeClr val="bg1"/>
              </a:buClr>
              <a:buFont typeface="Lucida Grande"/>
              <a:buChar char="-"/>
            </a:pPr>
            <a:r>
              <a:rPr lang="en-GB" sz="1100" b="0" dirty="0"/>
              <a:t>Alongside this cinema campaign, 'Smile' ran across multiple media channels, including Meta, YouTube, DVA, and OOH.</a:t>
            </a:r>
            <a:endParaRPr lang="en-GB" sz="1100" b="0" i="1" dirty="0"/>
          </a:p>
        </p:txBody>
      </p:sp>
      <p:sp>
        <p:nvSpPr>
          <p:cNvPr id="7" name="Title 6"/>
          <p:cNvSpPr>
            <a:spLocks noGrp="1"/>
          </p:cNvSpPr>
          <p:nvPr>
            <p:ph type="title"/>
          </p:nvPr>
        </p:nvSpPr>
        <p:spPr/>
        <p:txBody>
          <a:bodyPr/>
          <a:lstStyle/>
          <a:p>
            <a:r>
              <a:rPr lang="en-GB" dirty="0"/>
              <a:t>VOLTAROL</a:t>
            </a:r>
          </a:p>
        </p:txBody>
      </p:sp>
      <p:sp>
        <p:nvSpPr>
          <p:cNvPr id="3" name="Text Placeholder 2">
            <a:extLst>
              <a:ext uri="{FF2B5EF4-FFF2-40B4-BE49-F238E27FC236}">
                <a16:creationId xmlns:a16="http://schemas.microsoft.com/office/drawing/2014/main" id="{8E7F459C-7879-48F2-85C6-B112AC935979}"/>
              </a:ext>
            </a:extLst>
          </p:cNvPr>
          <p:cNvSpPr>
            <a:spLocks noGrp="1"/>
          </p:cNvSpPr>
          <p:nvPr>
            <p:ph type="body" sz="quarter" idx="27"/>
          </p:nvPr>
        </p:nvSpPr>
        <p:spPr>
          <a:xfrm>
            <a:off x="279236" y="653694"/>
            <a:ext cx="5961600" cy="436608"/>
          </a:xfrm>
        </p:spPr>
        <p:txBody>
          <a:bodyPr/>
          <a:lstStyle/>
          <a:p>
            <a:r>
              <a:rPr lang="en-GB" dirty="0"/>
              <a:t>The Joy of Movement </a:t>
            </a:r>
          </a:p>
        </p:txBody>
      </p:sp>
      <p:graphicFrame>
        <p:nvGraphicFramePr>
          <p:cNvPr id="16" name="Object 15" hidden="1"/>
          <p:cNvGraphicFramePr>
            <a:graphicFrameLocks noChangeAspect="1"/>
          </p:cNvGraphicFramePr>
          <p:nvPr>
            <p:custDataLst>
              <p:tags r:id="rId2"/>
            </p:custDataLst>
          </p:nvPr>
        </p:nvGraphicFramePr>
        <p:xfrm>
          <a:off x="1682751" y="1589"/>
          <a:ext cx="1587" cy="1587"/>
        </p:xfrm>
        <a:graphic>
          <a:graphicData uri="http://schemas.openxmlformats.org/presentationml/2006/ole">
            <mc:AlternateContent xmlns:mc="http://schemas.openxmlformats.org/markup-compatibility/2006">
              <mc:Choice xmlns:v="urn:schemas-microsoft-com:vml" Requires="v">
                <p:oleObj spid="_x0000_s30722" name="think-cell Slide" r:id="rId5" imgW="6350000" imgH="6350000" progId="">
                  <p:embed/>
                </p:oleObj>
              </mc:Choice>
              <mc:Fallback>
                <p:oleObj name="think-cell Slide" r:id="rId5" imgW="6350000" imgH="6350000" progId="">
                  <p:embed/>
                  <p:pic>
                    <p:nvPicPr>
                      <p:cNvPr id="16" name="Object 1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2751"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id="{AD014442-68F8-06EF-4A16-D9AD65C38FFE}"/>
              </a:ext>
            </a:extLst>
          </p:cNvPr>
          <p:cNvSpPr/>
          <p:nvPr/>
        </p:nvSpPr>
        <p:spPr>
          <a:xfrm>
            <a:off x="-31530" y="7143006"/>
            <a:ext cx="13442949" cy="338554"/>
          </a:xfrm>
          <a:prstGeom prst="rect">
            <a:avLst/>
          </a:prstGeom>
        </p:spPr>
        <p:txBody>
          <a:bodyPr wrap="square">
            <a:spAutoFit/>
          </a:bodyPr>
          <a:lstStyle/>
          <a:p>
            <a:pPr algn="r" defTabSz="654246">
              <a:defRPr/>
            </a:pPr>
            <a:r>
              <a:rPr lang="en-US" sz="800" b="1" dirty="0">
                <a:solidFill>
                  <a:srgbClr val="000000"/>
                </a:solidFill>
                <a:latin typeface="Arial"/>
              </a:rPr>
              <a:t>Source: </a:t>
            </a:r>
            <a:r>
              <a:rPr lang="en-US" sz="800" dirty="0">
                <a:solidFill>
                  <a:srgbClr val="000000"/>
                </a:solidFill>
                <a:latin typeface="Arial"/>
              </a:rPr>
              <a:t>DCM / Voltarol Conducted by; </a:t>
            </a:r>
            <a:r>
              <a:rPr lang="en-US" sz="800" dirty="0" err="1">
                <a:solidFill>
                  <a:srgbClr val="000000"/>
                </a:solidFill>
                <a:latin typeface="Arial"/>
              </a:rPr>
              <a:t>Differentology,Apr</a:t>
            </a:r>
            <a:r>
              <a:rPr lang="en-US" sz="800" dirty="0">
                <a:solidFill>
                  <a:srgbClr val="000000"/>
                </a:solidFill>
                <a:latin typeface="Arial"/>
              </a:rPr>
              <a:t> 2024. </a:t>
            </a:r>
          </a:p>
          <a:p>
            <a:pPr algn="r" defTabSz="654246">
              <a:defRPr/>
            </a:pPr>
            <a:r>
              <a:rPr lang="en-US" sz="800" dirty="0">
                <a:solidFill>
                  <a:srgbClr val="000000"/>
                </a:solidFill>
                <a:latin typeface="Arial"/>
              </a:rPr>
              <a:t>Uplifts are control (unexposed to ad)</a:t>
            </a:r>
            <a:r>
              <a:rPr lang="en-US" sz="800" dirty="0">
                <a:solidFill>
                  <a:srgbClr val="000000"/>
                </a:solidFill>
              </a:rPr>
              <a:t> vs test (exposed to ad)</a:t>
            </a:r>
            <a:endParaRPr lang="en-US" sz="800" dirty="0">
              <a:solidFill>
                <a:srgbClr val="000000"/>
              </a:solidFill>
              <a:latin typeface="Arial"/>
            </a:endParaRPr>
          </a:p>
        </p:txBody>
      </p:sp>
      <p:cxnSp>
        <p:nvCxnSpPr>
          <p:cNvPr id="10" name="Straight Connector 9">
            <a:extLst>
              <a:ext uri="{FF2B5EF4-FFF2-40B4-BE49-F238E27FC236}">
                <a16:creationId xmlns:a16="http://schemas.microsoft.com/office/drawing/2014/main" id="{03370A88-9DB0-CD3D-2975-8092421AF523}"/>
              </a:ext>
            </a:extLst>
          </p:cNvPr>
          <p:cNvCxnSpPr>
            <a:cxnSpLocks/>
          </p:cNvCxnSpPr>
          <p:nvPr/>
        </p:nvCxnSpPr>
        <p:spPr>
          <a:xfrm>
            <a:off x="6093461" y="532283"/>
            <a:ext cx="0" cy="6210446"/>
          </a:xfrm>
          <a:prstGeom prst="line">
            <a:avLst/>
          </a:prstGeom>
          <a:ln>
            <a:solidFill>
              <a:schemeClr val="accent6">
                <a:lumMod val="40000"/>
                <a:lumOff val="60000"/>
              </a:schemeClr>
            </a:solidFill>
          </a:ln>
        </p:spPr>
        <p:style>
          <a:lnRef idx="1">
            <a:schemeClr val="accent5"/>
          </a:lnRef>
          <a:fillRef idx="0">
            <a:schemeClr val="accent5"/>
          </a:fillRef>
          <a:effectRef idx="0">
            <a:schemeClr val="accent5"/>
          </a:effectRef>
          <a:fontRef idx="minor">
            <a:schemeClr val="tx1"/>
          </a:fontRef>
        </p:style>
      </p:cxnSp>
      <p:graphicFrame>
        <p:nvGraphicFramePr>
          <p:cNvPr id="22" name="Table 21">
            <a:extLst>
              <a:ext uri="{FF2B5EF4-FFF2-40B4-BE49-F238E27FC236}">
                <a16:creationId xmlns:a16="http://schemas.microsoft.com/office/drawing/2014/main" id="{353B1945-DAF3-06ED-7AAC-AF6C762A7D35}"/>
              </a:ext>
            </a:extLst>
          </p:cNvPr>
          <p:cNvGraphicFramePr>
            <a:graphicFrameLocks noGrp="1"/>
          </p:cNvGraphicFramePr>
          <p:nvPr>
            <p:extLst>
              <p:ext uri="{D42A27DB-BD31-4B8C-83A1-F6EECF244321}">
                <p14:modId xmlns:p14="http://schemas.microsoft.com/office/powerpoint/2010/main" val="215479030"/>
              </p:ext>
            </p:extLst>
          </p:nvPr>
        </p:nvGraphicFramePr>
        <p:xfrm>
          <a:off x="251299" y="1070191"/>
          <a:ext cx="5641680" cy="860630"/>
        </p:xfrm>
        <a:graphic>
          <a:graphicData uri="http://schemas.openxmlformats.org/drawingml/2006/table">
            <a:tbl>
              <a:tblPr firstRow="1" bandRow="1"/>
              <a:tblGrid>
                <a:gridCol w="1128336">
                  <a:extLst>
                    <a:ext uri="{9D8B030D-6E8A-4147-A177-3AD203B41FA5}">
                      <a16:colId xmlns:a16="http://schemas.microsoft.com/office/drawing/2014/main" val="4070443325"/>
                    </a:ext>
                  </a:extLst>
                </a:gridCol>
                <a:gridCol w="1128336">
                  <a:extLst>
                    <a:ext uri="{9D8B030D-6E8A-4147-A177-3AD203B41FA5}">
                      <a16:colId xmlns:a16="http://schemas.microsoft.com/office/drawing/2014/main" val="1717739332"/>
                    </a:ext>
                  </a:extLst>
                </a:gridCol>
                <a:gridCol w="1128336">
                  <a:extLst>
                    <a:ext uri="{9D8B030D-6E8A-4147-A177-3AD203B41FA5}">
                      <a16:colId xmlns:a16="http://schemas.microsoft.com/office/drawing/2014/main" val="2964611802"/>
                    </a:ext>
                  </a:extLst>
                </a:gridCol>
                <a:gridCol w="1128336">
                  <a:extLst>
                    <a:ext uri="{9D8B030D-6E8A-4147-A177-3AD203B41FA5}">
                      <a16:colId xmlns:a16="http://schemas.microsoft.com/office/drawing/2014/main" val="4056930144"/>
                    </a:ext>
                  </a:extLst>
                </a:gridCol>
                <a:gridCol w="1128336">
                  <a:extLst>
                    <a:ext uri="{9D8B030D-6E8A-4147-A177-3AD203B41FA5}">
                      <a16:colId xmlns:a16="http://schemas.microsoft.com/office/drawing/2014/main" val="3816094214"/>
                    </a:ext>
                  </a:extLst>
                </a:gridCol>
              </a:tblGrid>
              <a:tr h="377343">
                <a:tc>
                  <a:txBody>
                    <a:bodyPr/>
                    <a:lstStyle/>
                    <a:p>
                      <a:pPr algn="ctr" fontAlgn="ctr"/>
                      <a:r>
                        <a:rPr lang="en-GB" sz="1050" b="1" i="0" u="none" strike="noStrike" dirty="0">
                          <a:solidFill>
                            <a:srgbClr val="000000"/>
                          </a:solidFill>
                          <a:effectLst/>
                          <a:latin typeface="+mn-lt"/>
                        </a:rPr>
                        <a:t>Sector</a:t>
                      </a:r>
                    </a:p>
                  </a:txBody>
                  <a:tcPr marL="6350" marR="6350" marT="6350" marB="0" anchor="ctr">
                    <a:lnL>
                      <a:noFill/>
                    </a:lnL>
                    <a:lnR>
                      <a:noFill/>
                    </a:lnR>
                    <a:lnT>
                      <a:noFill/>
                    </a:lnT>
                    <a:lnB>
                      <a:noFill/>
                    </a:lnB>
                    <a:noFill/>
                  </a:tcPr>
                </a:tc>
                <a:tc>
                  <a:txBody>
                    <a:bodyPr/>
                    <a:lstStyle/>
                    <a:p>
                      <a:pPr algn="ctr" fontAlgn="ctr"/>
                      <a:r>
                        <a:rPr lang="en-GB" sz="1050" b="1" i="0" u="none" strike="noStrike" dirty="0">
                          <a:solidFill>
                            <a:srgbClr val="000000"/>
                          </a:solidFill>
                          <a:effectLst/>
                          <a:latin typeface="+mn-lt"/>
                        </a:rPr>
                        <a:t>Target Audience</a:t>
                      </a:r>
                    </a:p>
                  </a:txBody>
                  <a:tcPr marL="6350" marR="6350" marT="6350" marB="0" anchor="ctr">
                    <a:lnL>
                      <a:noFill/>
                    </a:lnL>
                    <a:lnR>
                      <a:noFill/>
                    </a:lnR>
                    <a:lnT>
                      <a:noFill/>
                    </a:lnT>
                    <a:lnB>
                      <a:noFill/>
                    </a:lnB>
                    <a:noFill/>
                  </a:tcPr>
                </a:tc>
                <a:tc>
                  <a:txBody>
                    <a:bodyPr/>
                    <a:lstStyle/>
                    <a:p>
                      <a:pPr algn="ctr" fontAlgn="ctr"/>
                      <a:r>
                        <a:rPr lang="en-GB" sz="1050" b="1" i="0" u="none" strike="noStrike" dirty="0">
                          <a:solidFill>
                            <a:srgbClr val="000000"/>
                          </a:solidFill>
                          <a:effectLst/>
                          <a:latin typeface="+mn-lt"/>
                        </a:rPr>
                        <a:t>Package</a:t>
                      </a:r>
                    </a:p>
                  </a:txBody>
                  <a:tcPr marL="6350" marR="6350" marT="6350" marB="0" anchor="ctr">
                    <a:lnL>
                      <a:noFill/>
                    </a:lnL>
                    <a:lnR>
                      <a:noFill/>
                    </a:lnR>
                    <a:lnT>
                      <a:noFill/>
                    </a:lnT>
                    <a:lnB>
                      <a:noFill/>
                    </a:lnB>
                    <a:noFill/>
                  </a:tcPr>
                </a:tc>
                <a:tc>
                  <a:txBody>
                    <a:bodyPr/>
                    <a:lstStyle/>
                    <a:p>
                      <a:pPr algn="ctr" fontAlgn="ctr"/>
                      <a:r>
                        <a:rPr lang="en-GB" sz="1050" b="1" i="0" u="none" strike="noStrike" dirty="0">
                          <a:solidFill>
                            <a:srgbClr val="000000"/>
                          </a:solidFill>
                          <a:effectLst/>
                          <a:latin typeface="+mn-lt"/>
                        </a:rPr>
                        <a:t>Media Agency</a:t>
                      </a:r>
                    </a:p>
                  </a:txBody>
                  <a:tcPr marL="6350" marR="6350" marT="6350" marB="0" anchor="ctr">
                    <a:lnL>
                      <a:noFill/>
                    </a:lnL>
                    <a:lnR>
                      <a:noFill/>
                    </a:lnR>
                    <a:lnT>
                      <a:noFill/>
                    </a:lnT>
                    <a:lnB>
                      <a:noFill/>
                    </a:lnB>
                    <a:noFill/>
                  </a:tcPr>
                </a:tc>
                <a:tc>
                  <a:txBody>
                    <a:bodyPr/>
                    <a:lstStyle/>
                    <a:p>
                      <a:pPr algn="ctr" fontAlgn="ctr"/>
                      <a:r>
                        <a:rPr lang="en-GB" sz="1050" b="1" i="0" u="none" strike="noStrike" dirty="0">
                          <a:solidFill>
                            <a:srgbClr val="000000"/>
                          </a:solidFill>
                          <a:effectLst/>
                          <a:latin typeface="+mn-lt"/>
                        </a:rPr>
                        <a:t>Copy Length</a:t>
                      </a:r>
                    </a:p>
                  </a:txBody>
                  <a:tcPr marL="6350" marR="6350" marT="6350" marB="0" anchor="ctr">
                    <a:lnL>
                      <a:noFill/>
                    </a:lnL>
                    <a:lnR>
                      <a:noFill/>
                    </a:lnR>
                    <a:lnT>
                      <a:noFill/>
                    </a:lnT>
                    <a:lnB>
                      <a:noFill/>
                    </a:lnB>
                    <a:noFill/>
                  </a:tcPr>
                </a:tc>
                <a:extLst>
                  <a:ext uri="{0D108BD9-81ED-4DB2-BD59-A6C34878D82A}">
                    <a16:rowId xmlns:a16="http://schemas.microsoft.com/office/drawing/2014/main" val="3794795311"/>
                  </a:ext>
                </a:extLst>
              </a:tr>
              <a:tr h="483287">
                <a:tc>
                  <a:txBody>
                    <a:bodyPr/>
                    <a:lstStyle/>
                    <a:p>
                      <a:pPr algn="ctr" fontAlgn="ctr"/>
                      <a:r>
                        <a:rPr lang="en-GB" sz="1050" b="0" i="0" u="none" strike="noStrike" dirty="0">
                          <a:solidFill>
                            <a:srgbClr val="000000"/>
                          </a:solidFill>
                          <a:effectLst/>
                          <a:latin typeface="+mn-lt"/>
                        </a:rPr>
                        <a:t>Health and Wellbeing</a:t>
                      </a:r>
                    </a:p>
                  </a:txBody>
                  <a:tcPr marL="6350" marR="6350" marT="6350" marB="0" anchor="ctr">
                    <a:lnL>
                      <a:noFill/>
                    </a:lnL>
                    <a:lnR>
                      <a:noFill/>
                    </a:lnR>
                    <a:lnT>
                      <a:noFill/>
                    </a:lnT>
                    <a:lnB>
                      <a:noFill/>
                    </a:lnB>
                    <a:noFill/>
                  </a:tcPr>
                </a:tc>
                <a:tc>
                  <a:txBody>
                    <a:bodyPr/>
                    <a:lstStyle/>
                    <a:p>
                      <a:pPr algn="ctr" fontAlgn="ctr"/>
                      <a:r>
                        <a:rPr lang="en-GB" sz="1050" b="0" i="0" u="none" strike="noStrike" dirty="0">
                          <a:solidFill>
                            <a:srgbClr val="000000"/>
                          </a:solidFill>
                          <a:effectLst/>
                          <a:latin typeface="+mn-lt"/>
                        </a:rPr>
                        <a:t>35+</a:t>
                      </a:r>
                    </a:p>
                  </a:txBody>
                  <a:tcPr marL="6350" marR="6350" marT="6350" marB="0" anchor="ctr">
                    <a:lnL>
                      <a:noFill/>
                    </a:lnL>
                    <a:lnR>
                      <a:noFill/>
                    </a:lnR>
                    <a:lnT>
                      <a:noFill/>
                    </a:lnT>
                    <a:lnB>
                      <a:noFill/>
                    </a:lnB>
                    <a:noFill/>
                  </a:tcPr>
                </a:tc>
                <a:tc>
                  <a:txBody>
                    <a:bodyPr/>
                    <a:lstStyle/>
                    <a:p>
                      <a:pPr algn="ctr" fontAlgn="ctr"/>
                      <a:r>
                        <a:rPr lang="en-GB" sz="1050" b="0" i="0" u="none" strike="noStrike" dirty="0">
                          <a:solidFill>
                            <a:srgbClr val="000000"/>
                          </a:solidFill>
                          <a:effectLst/>
                          <a:latin typeface="+mn-lt"/>
                        </a:rPr>
                        <a:t>ABC1 Ads AGP</a:t>
                      </a:r>
                    </a:p>
                  </a:txBody>
                  <a:tcPr marL="6350" marR="6350" marT="6350" marB="0" anchor="ctr">
                    <a:lnL>
                      <a:noFill/>
                    </a:lnL>
                    <a:lnR>
                      <a:noFill/>
                    </a:lnR>
                    <a:lnT>
                      <a:noFill/>
                    </a:lnT>
                    <a:lnB>
                      <a:noFill/>
                    </a:lnB>
                    <a:noFill/>
                  </a:tcPr>
                </a:tc>
                <a:tc>
                  <a:txBody>
                    <a:bodyPr/>
                    <a:lstStyle/>
                    <a:p>
                      <a:pPr algn="ctr" fontAlgn="ctr"/>
                      <a:r>
                        <a:rPr lang="en-GB" sz="1050" b="0" i="0" u="none" strike="noStrike" dirty="0">
                          <a:solidFill>
                            <a:srgbClr val="000000"/>
                          </a:solidFill>
                          <a:effectLst/>
                          <a:latin typeface="+mn-lt"/>
                        </a:rPr>
                        <a:t>Publicis</a:t>
                      </a:r>
                    </a:p>
                  </a:txBody>
                  <a:tcPr marL="6350" marR="6350" marT="6350" marB="0" anchor="ctr">
                    <a:lnL>
                      <a:noFill/>
                    </a:lnL>
                    <a:lnR>
                      <a:noFill/>
                    </a:lnR>
                    <a:lnT>
                      <a:noFill/>
                    </a:lnT>
                    <a:lnB>
                      <a:noFill/>
                    </a:lnB>
                    <a:noFill/>
                  </a:tcPr>
                </a:tc>
                <a:tc>
                  <a:txBody>
                    <a:bodyPr/>
                    <a:lstStyle/>
                    <a:p>
                      <a:pPr algn="ctr" fontAlgn="ctr"/>
                      <a:r>
                        <a:rPr lang="en-GB" sz="1050" b="0" i="0" u="none" strike="noStrike" dirty="0">
                          <a:solidFill>
                            <a:srgbClr val="000000"/>
                          </a:solidFill>
                          <a:effectLst/>
                          <a:latin typeface="+mn-lt"/>
                        </a:rPr>
                        <a:t>30”</a:t>
                      </a:r>
                    </a:p>
                  </a:txBody>
                  <a:tcPr marL="6350" marR="6350" marT="6350" marB="0" anchor="ctr">
                    <a:lnL>
                      <a:noFill/>
                    </a:lnL>
                    <a:lnR>
                      <a:noFill/>
                    </a:lnR>
                    <a:lnT>
                      <a:noFill/>
                    </a:lnT>
                    <a:lnB>
                      <a:noFill/>
                    </a:lnB>
                    <a:noFill/>
                  </a:tcPr>
                </a:tc>
                <a:extLst>
                  <a:ext uri="{0D108BD9-81ED-4DB2-BD59-A6C34878D82A}">
                    <a16:rowId xmlns:a16="http://schemas.microsoft.com/office/drawing/2014/main" val="968568023"/>
                  </a:ext>
                </a:extLst>
              </a:tr>
            </a:tbl>
          </a:graphicData>
        </a:graphic>
      </p:graphicFrame>
      <p:sp>
        <p:nvSpPr>
          <p:cNvPr id="27" name="Text Placeholder 9">
            <a:extLst>
              <a:ext uri="{FF2B5EF4-FFF2-40B4-BE49-F238E27FC236}">
                <a16:creationId xmlns:a16="http://schemas.microsoft.com/office/drawing/2014/main" id="{A4CE6064-04BD-0FB4-90FB-B8B1E5CCD8B7}"/>
              </a:ext>
            </a:extLst>
          </p:cNvPr>
          <p:cNvSpPr txBox="1">
            <a:spLocks/>
          </p:cNvSpPr>
          <p:nvPr/>
        </p:nvSpPr>
        <p:spPr bwMode="gray">
          <a:xfrm>
            <a:off x="6321654" y="746057"/>
            <a:ext cx="6515620" cy="3009350"/>
          </a:xfrm>
          <a:prstGeom prst="rect">
            <a:avLst/>
          </a:prstGeom>
        </p:spPr>
        <p:txBody>
          <a:bodyPr vert="horz" wrap="square" lIns="0" tIns="0" rIns="0" bIns="0" rtlCol="0">
            <a:sp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00000"/>
              </a:lnSpc>
              <a:buClr>
                <a:srgbClr val="000000"/>
              </a:buClr>
              <a:defRPr/>
            </a:pPr>
            <a:r>
              <a:rPr lang="en-GB" dirty="0">
                <a:solidFill>
                  <a:schemeClr val="bg2"/>
                </a:solidFill>
                <a:cs typeface="Arial"/>
              </a:rPr>
              <a:t>Results</a:t>
            </a:r>
          </a:p>
          <a:p>
            <a:pPr>
              <a:lnSpc>
                <a:spcPct val="100000"/>
              </a:lnSpc>
              <a:buClr>
                <a:srgbClr val="000000"/>
              </a:buClr>
              <a:defRPr/>
            </a:pPr>
            <a:endParaRPr lang="en-GB" sz="600" dirty="0">
              <a:solidFill>
                <a:schemeClr val="bg2"/>
              </a:solidFill>
              <a:cs typeface="Arial"/>
            </a:endParaRPr>
          </a:p>
          <a:p>
            <a:pPr lvl="0" algn="just">
              <a:lnSpc>
                <a:spcPct val="150000"/>
              </a:lnSpc>
              <a:spcAft>
                <a:spcPts val="800"/>
              </a:spcAft>
              <a:defRPr/>
            </a:pPr>
            <a:r>
              <a:rPr kumimoji="0" lang="en-GB" sz="105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Exposure to the Voltarol ad in the attentive and engaging environment of cinema helped improve Voltarol's core metrics, including boosting awareness</a:t>
            </a:r>
            <a:r>
              <a:rPr lang="en-GB" sz="1050" b="0" dirty="0">
                <a:solidFill>
                  <a:srgbClr val="000000"/>
                </a:solidFill>
                <a:latin typeface="Arial"/>
                <a:ea typeface="Calibri" panose="020F0502020204030204" pitchFamily="34" charset="0"/>
                <a:cs typeface="Times New Roman" panose="02020603050405020304" pitchFamily="18" charset="0"/>
              </a:rPr>
              <a:t>, driving quality perceptions and u</a:t>
            </a:r>
            <a:r>
              <a:rPr kumimoji="0" lang="en-GB" sz="1050" b="0" i="0" u="none" strike="noStrike" kern="12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rPr>
              <a:t>ltimately</a:t>
            </a:r>
            <a:r>
              <a:rPr kumimoji="0" lang="en-GB" sz="105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leading to increased purchase intent and consideration among repetitive pain sufferers and the 35+ demographic:</a:t>
            </a:r>
          </a:p>
          <a:p>
            <a:pPr marL="171450" indent="-171450" defTabSz="672130">
              <a:lnSpc>
                <a:spcPct val="150000"/>
              </a:lnSpc>
              <a:buFont typeface="Courier New" panose="02070309020205020404" pitchFamily="49" charset="0"/>
              <a:buChar char="o"/>
            </a:pPr>
            <a:r>
              <a:rPr lang="en-GB" sz="1050" dirty="0">
                <a:solidFill>
                  <a:schemeClr val="bg2"/>
                </a:solidFill>
              </a:rPr>
              <a:t>Perceptions</a:t>
            </a:r>
            <a:r>
              <a:rPr lang="en-GB" sz="1050" b="0" dirty="0">
                <a:solidFill>
                  <a:srgbClr val="000000"/>
                </a:solidFill>
              </a:rPr>
              <a:t> - 34% uplift in very strongly agreeing that </a:t>
            </a:r>
            <a:r>
              <a:rPr lang="en-GB" sz="1050" b="0" dirty="0">
                <a:solidFill>
                  <a:schemeClr val="bg2"/>
                </a:solidFill>
              </a:rPr>
              <a:t>‘Voltarol relieves muscle pain’ </a:t>
            </a:r>
            <a:r>
              <a:rPr lang="en-GB" sz="1050" b="0" dirty="0">
                <a:solidFill>
                  <a:srgbClr val="000000"/>
                </a:solidFill>
              </a:rPr>
              <a:t>for those who suffer with repetitive pain.</a:t>
            </a:r>
          </a:p>
          <a:p>
            <a:pPr marL="171450" lvl="0" indent="-171450" algn="just">
              <a:lnSpc>
                <a:spcPct val="150000"/>
              </a:lnSpc>
              <a:spcAft>
                <a:spcPts val="800"/>
              </a:spcAft>
              <a:buFont typeface="Courier New" panose="02070309020205020404" pitchFamily="49" charset="0"/>
              <a:buChar char="o"/>
              <a:defRPr/>
            </a:pPr>
            <a:r>
              <a:rPr lang="en-GB" sz="1050" dirty="0">
                <a:solidFill>
                  <a:schemeClr val="bg2"/>
                </a:solidFill>
              </a:rPr>
              <a:t>Recall</a:t>
            </a:r>
            <a:r>
              <a:rPr lang="en-GB" sz="1050" b="0" dirty="0">
                <a:solidFill>
                  <a:srgbClr val="000000"/>
                </a:solidFill>
              </a:rPr>
              <a:t> - 61% were </a:t>
            </a:r>
            <a:r>
              <a:rPr lang="en-GB" sz="1050" b="0" dirty="0">
                <a:solidFill>
                  <a:schemeClr val="bg2"/>
                </a:solidFill>
              </a:rPr>
              <a:t>able to recall having seen the ad previously</a:t>
            </a:r>
            <a:r>
              <a:rPr lang="en-GB" sz="1050" b="0" dirty="0">
                <a:solidFill>
                  <a:srgbClr val="000000"/>
                </a:solidFill>
              </a:rPr>
              <a:t>, an uplift of 11% compared to benchmark</a:t>
            </a:r>
          </a:p>
          <a:p>
            <a:pPr marL="171450" lvl="0" indent="-171450" algn="just">
              <a:lnSpc>
                <a:spcPct val="150000"/>
              </a:lnSpc>
              <a:spcAft>
                <a:spcPts val="800"/>
              </a:spcAft>
              <a:buFont typeface="Courier New" panose="02070309020205020404" pitchFamily="49" charset="0"/>
              <a:buChar char="o"/>
              <a:defRPr/>
            </a:pPr>
            <a:r>
              <a:rPr kumimoji="0" lang="en-GB" sz="1050" i="0" u="none" strike="noStrike" kern="1200" cap="none" spc="0" normalizeH="0" baseline="0" noProof="0" dirty="0">
                <a:ln>
                  <a:noFill/>
                </a:ln>
                <a:solidFill>
                  <a:schemeClr val="bg2"/>
                </a:solidFill>
                <a:effectLst/>
                <a:uLnTx/>
                <a:uFillTx/>
                <a:ea typeface="Calibri" panose="020F0502020204030204" pitchFamily="34" charset="0"/>
                <a:cs typeface="Times New Roman" panose="02020603050405020304" pitchFamily="18" charset="0"/>
              </a:rPr>
              <a:t>Brand Awareness </a:t>
            </a:r>
            <a:r>
              <a:rPr kumimoji="0" lang="en-GB" sz="105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 Almost 9 in 10 respondents were </a:t>
            </a:r>
            <a:r>
              <a:rPr kumimoji="0" lang="en-GB" sz="1050" b="0" i="0" u="none" strike="noStrike" kern="1200" cap="none" spc="0" normalizeH="0" baseline="0" noProof="0" dirty="0">
                <a:ln>
                  <a:noFill/>
                </a:ln>
                <a:solidFill>
                  <a:schemeClr val="bg2"/>
                </a:solidFill>
                <a:effectLst/>
                <a:uLnTx/>
                <a:uFillTx/>
                <a:ea typeface="Calibri" panose="020F0502020204030204" pitchFamily="34" charset="0"/>
                <a:cs typeface="Times New Roman" panose="02020603050405020304" pitchFamily="18" charset="0"/>
              </a:rPr>
              <a:t>aware of Voltarol </a:t>
            </a:r>
            <a:r>
              <a:rPr kumimoji="0" lang="en-GB" sz="105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when prompted, highlighting the brand’s salience in its market after being exposed to the ad in the cinema.</a:t>
            </a:r>
          </a:p>
          <a:p>
            <a:pPr marL="171450" lvl="0" indent="-171450" algn="just">
              <a:lnSpc>
                <a:spcPct val="150000"/>
              </a:lnSpc>
              <a:spcAft>
                <a:spcPts val="800"/>
              </a:spcAft>
              <a:buFont typeface="Courier New" panose="02070309020205020404" pitchFamily="49" charset="0"/>
              <a:buChar char="o"/>
              <a:defRPr/>
            </a:pPr>
            <a:r>
              <a:rPr lang="en-GB" sz="1050" dirty="0">
                <a:solidFill>
                  <a:schemeClr val="bg2"/>
                </a:solidFill>
              </a:rPr>
              <a:t>Consideration</a:t>
            </a:r>
            <a:r>
              <a:rPr lang="en-GB" sz="1050" b="0" dirty="0">
                <a:solidFill>
                  <a:srgbClr val="000000"/>
                </a:solidFill>
              </a:rPr>
              <a:t> - 61% were </a:t>
            </a:r>
            <a:r>
              <a:rPr lang="en-GB" sz="1050" b="0" dirty="0">
                <a:solidFill>
                  <a:schemeClr val="bg2"/>
                </a:solidFill>
              </a:rPr>
              <a:t>very/extremely likely to consider Voltarol</a:t>
            </a:r>
            <a:r>
              <a:rPr lang="en-GB" sz="1050" b="0" dirty="0">
                <a:solidFill>
                  <a:srgbClr val="000000"/>
                </a:solidFill>
              </a:rPr>
              <a:t>, a 7% uplift from Control, with over 30% claiming they are </a:t>
            </a:r>
            <a:r>
              <a:rPr lang="en-GB" sz="1050" b="0" dirty="0">
                <a:solidFill>
                  <a:schemeClr val="bg2"/>
                </a:solidFill>
              </a:rPr>
              <a:t>intending to use Voltarol </a:t>
            </a:r>
            <a:r>
              <a:rPr lang="en-GB" sz="1050" b="0" dirty="0">
                <a:solidFill>
                  <a:srgbClr val="000000"/>
                </a:solidFill>
              </a:rPr>
              <a:t>for pain relief or purchase a Voltarol product.</a:t>
            </a:r>
            <a:endParaRPr kumimoji="0" lang="en-GB" sz="105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018F4909-82FD-E86D-5BC2-ED28DA141CAC}"/>
              </a:ext>
            </a:extLst>
          </p:cNvPr>
          <p:cNvPicPr>
            <a:picLocks noChangeAspect="1"/>
          </p:cNvPicPr>
          <p:nvPr/>
        </p:nvPicPr>
        <p:blipFill>
          <a:blip r:embed="rId7"/>
          <a:stretch>
            <a:fillRect/>
          </a:stretch>
        </p:blipFill>
        <p:spPr>
          <a:xfrm>
            <a:off x="6425610" y="4139382"/>
            <a:ext cx="6411664" cy="2550639"/>
          </a:xfrm>
          <a:prstGeom prst="rect">
            <a:avLst/>
          </a:prstGeom>
        </p:spPr>
      </p:pic>
    </p:spTree>
    <p:extLst>
      <p:ext uri="{BB962C8B-B14F-4D97-AF65-F5344CB8AC3E}">
        <p14:creationId xmlns:p14="http://schemas.microsoft.com/office/powerpoint/2010/main" val="213645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4B9F03D9-2B03-1B46-9E4E-AF5BDA70FAD6}"/>
    </a:ext>
  </a:extLst>
</a:theme>
</file>

<file path=ppt/theme/theme2.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F42B4113-7D75-1742-BAD8-F2115512947F}"/>
    </a:ext>
  </a:extLst>
</a:theme>
</file>

<file path=ppt/theme/theme3.xml><?xml version="1.0" encoding="utf-8"?>
<a:theme xmlns:a="http://schemas.openxmlformats.org/drawingml/2006/main" name="2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3369</TotalTime>
  <Words>393</Words>
  <Application>Microsoft Office PowerPoint</Application>
  <PresentationFormat>Custom</PresentationFormat>
  <Paragraphs>29</Paragraphs>
  <Slides>1</Slides>
  <Notes>1</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12" baseType="lpstr">
      <vt:lpstr>Arial</vt:lpstr>
      <vt:lpstr>Calibri</vt:lpstr>
      <vt:lpstr>Century Gothic</vt:lpstr>
      <vt:lpstr>Courier New</vt:lpstr>
      <vt:lpstr>Impact</vt:lpstr>
      <vt:lpstr>Lucida Grande</vt:lpstr>
      <vt:lpstr>Wingdings</vt:lpstr>
      <vt:lpstr>Divider Slides</vt:lpstr>
      <vt:lpstr>Copy Slides</vt:lpstr>
      <vt:lpstr>2_Blank with title</vt:lpstr>
      <vt:lpstr>think-cell Slide</vt:lpstr>
      <vt:lpstr>VOLTAROL</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Tull</dc:creator>
  <cp:lastModifiedBy>Emily Ezekiel</cp:lastModifiedBy>
  <cp:revision>110</cp:revision>
  <dcterms:created xsi:type="dcterms:W3CDTF">2022-06-22T15:38:41Z</dcterms:created>
  <dcterms:modified xsi:type="dcterms:W3CDTF">2024-07-16T10:47:04Z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