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5" r:id="rId2"/>
    <p:sldMasterId id="2147484057" r:id="rId3"/>
  </p:sldMasterIdLst>
  <p:notesMasterIdLst>
    <p:notesMasterId r:id="rId5"/>
  </p:notesMasterIdLst>
  <p:handoutMasterIdLst>
    <p:handoutMasterId r:id="rId6"/>
  </p:handoutMasterIdLst>
  <p:sldIdLst>
    <p:sldId id="439" r:id="rId4"/>
  </p:sldIdLst>
  <p:sldSz cx="13442950" cy="7561263"/>
  <p:notesSz cx="6858000" cy="9144000"/>
  <p:custDataLst>
    <p:tags r:id="rId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AC8C8"/>
    <a:srgbClr val="8547AD"/>
    <a:srgbClr val="FAA212"/>
    <a:srgbClr val="CC910E"/>
    <a:srgbClr val="666263"/>
    <a:srgbClr val="0099A8"/>
    <a:srgbClr val="0094E7"/>
    <a:srgbClr val="FB34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3970" autoAdjust="0"/>
  </p:normalViewPr>
  <p:slideViewPr>
    <p:cSldViewPr snapToGrid="0">
      <p:cViewPr varScale="1">
        <p:scale>
          <a:sx n="58" d="100"/>
          <a:sy n="58" d="100"/>
        </p:scale>
        <p:origin x="556" y="4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2.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11/8/2022</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405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492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0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470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59399" y="1771743"/>
            <a:ext cx="7943744" cy="3652807"/>
          </a:xfrm>
          <a:prstGeom prst="rect">
            <a:avLst/>
          </a:prstGeom>
          <a:solidFill>
            <a:srgbClr val="CAC8C8"/>
          </a:solidFill>
          <a:ln>
            <a:noFill/>
          </a:ln>
          <a:effectLst/>
        </p:spPr>
        <p:txBody>
          <a:bodyPr vert="horz"/>
          <a:lstStyle>
            <a:lvl1pPr>
              <a:defRPr>
                <a:solidFill>
                  <a:schemeClr val="bg1"/>
                </a:solidFill>
              </a:defRPr>
            </a:lvl1pPr>
          </a:lstStyle>
          <a:p>
            <a:endParaRPr lang="en-US" dirty="0"/>
          </a:p>
          <a:p>
            <a:endParaRPr lang="en-US" dirty="0"/>
          </a:p>
          <a:p>
            <a:endParaRPr lang="en-US" dirty="0"/>
          </a:p>
          <a:p>
            <a:endParaRPr lang="en-US" dirty="0"/>
          </a:p>
          <a:p>
            <a:r>
              <a:rPr lang="en-US" dirty="0"/>
              <a:t>		Insert picture here</a:t>
            </a:r>
          </a:p>
        </p:txBody>
      </p:sp>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3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351316" y="344821"/>
            <a:ext cx="12413343" cy="409568"/>
          </a:xfrm>
        </p:spPr>
        <p:txBody>
          <a:bodyPr/>
          <a:lstStyle>
            <a:lvl1pPr>
              <a:defRPr baseline="0"/>
            </a:lvl1pPr>
          </a:lstStyle>
          <a:p>
            <a:r>
              <a:rPr lang="en-GB" dirty="0"/>
              <a:t>Insert brand name here</a:t>
            </a:r>
            <a:endParaRPr lang="en-US" dirty="0"/>
          </a:p>
        </p:txBody>
      </p:sp>
      <p:sp>
        <p:nvSpPr>
          <p:cNvPr id="13" name="Text Placeholder 12"/>
          <p:cNvSpPr>
            <a:spLocks noGrp="1"/>
          </p:cNvSpPr>
          <p:nvPr>
            <p:ph type="body" sz="quarter" idx="11" hasCustomPrompt="1"/>
          </p:nvPr>
        </p:nvSpPr>
        <p:spPr>
          <a:xfrm>
            <a:off x="334486" y="771890"/>
            <a:ext cx="12439452" cy="237225"/>
          </a:xfrm>
          <a:prstGeom prst="rect">
            <a:avLst/>
          </a:prstGeom>
        </p:spPr>
        <p:txBody>
          <a:bodyPr vert="horz" lIns="36000" tIns="0"/>
          <a:lstStyle>
            <a:lvl1pPr>
              <a:defRPr sz="1400" baseline="0">
                <a:solidFill>
                  <a:schemeClr val="accent6"/>
                </a:solidFill>
              </a:defRPr>
            </a:lvl1pPr>
          </a:lstStyle>
          <a:p>
            <a:pPr lvl="0"/>
            <a:r>
              <a:rPr lang="en-GB" dirty="0"/>
              <a:t>Insert campaign title here</a:t>
            </a:r>
          </a:p>
        </p:txBody>
      </p:sp>
      <p:sp>
        <p:nvSpPr>
          <p:cNvPr id="15" name="Picture Placeholder 14"/>
          <p:cNvSpPr>
            <a:spLocks noGrp="1"/>
          </p:cNvSpPr>
          <p:nvPr>
            <p:ph type="pic" sz="quarter" idx="12" hasCustomPrompt="1"/>
          </p:nvPr>
        </p:nvSpPr>
        <p:spPr>
          <a:xfrm>
            <a:off x="2237670" y="6915151"/>
            <a:ext cx="2006916" cy="517525"/>
          </a:xfrm>
          <a:prstGeom prst="rect">
            <a:avLst/>
          </a:prstGeom>
        </p:spPr>
        <p:txBody>
          <a:bodyPr vert="horz"/>
          <a:lstStyle>
            <a:lvl1pPr>
              <a:defRPr>
                <a:solidFill>
                  <a:srgbClr val="8A8A8D"/>
                </a:solidFill>
              </a:defRPr>
            </a:lvl1pPr>
          </a:lstStyle>
          <a:p>
            <a:r>
              <a:rPr lang="en-US" dirty="0"/>
              <a:t>Logo here</a:t>
            </a:r>
          </a:p>
        </p:txBody>
      </p:sp>
      <p:sp>
        <p:nvSpPr>
          <p:cNvPr id="27" name="Text Placeholder 26"/>
          <p:cNvSpPr>
            <a:spLocks noGrp="1"/>
          </p:cNvSpPr>
          <p:nvPr>
            <p:ph type="body" sz="quarter" idx="16" hasCustomPrompt="1"/>
          </p:nvPr>
        </p:nvSpPr>
        <p:spPr>
          <a:xfrm>
            <a:off x="355657" y="2096146"/>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28" name="Text Placeholder 26"/>
          <p:cNvSpPr>
            <a:spLocks noGrp="1"/>
          </p:cNvSpPr>
          <p:nvPr>
            <p:ph type="body" sz="quarter" idx="17" hasCustomPrompt="1"/>
          </p:nvPr>
        </p:nvSpPr>
        <p:spPr>
          <a:xfrm>
            <a:off x="355657" y="4385300"/>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30" name="Text Placeholder 29"/>
          <p:cNvSpPr>
            <a:spLocks noGrp="1"/>
          </p:cNvSpPr>
          <p:nvPr>
            <p:ph type="body" sz="quarter" idx="18" hasCustomPrompt="1"/>
          </p:nvPr>
        </p:nvSpPr>
        <p:spPr>
          <a:xfrm>
            <a:off x="355921" y="1803813"/>
            <a:ext cx="4096396" cy="256620"/>
          </a:xfrm>
          <a:prstGeom prst="rect">
            <a:avLst/>
          </a:prstGeom>
        </p:spPr>
        <p:txBody>
          <a:bodyPr vert="horz" lIns="36000"/>
          <a:lstStyle>
            <a:lvl1pPr>
              <a:defRPr sz="1400" baseline="0">
                <a:solidFill>
                  <a:srgbClr val="000000"/>
                </a:solidFill>
              </a:defRPr>
            </a:lvl1pPr>
          </a:lstStyle>
          <a:p>
            <a:pPr lvl="0"/>
            <a:r>
              <a:rPr lang="en-US" dirty="0"/>
              <a:t>Write ‘Background’ here</a:t>
            </a:r>
          </a:p>
        </p:txBody>
      </p:sp>
      <p:sp>
        <p:nvSpPr>
          <p:cNvPr id="31" name="Text Placeholder 29"/>
          <p:cNvSpPr>
            <a:spLocks noGrp="1"/>
          </p:cNvSpPr>
          <p:nvPr>
            <p:ph type="body" sz="quarter" idx="19" hasCustomPrompt="1"/>
          </p:nvPr>
        </p:nvSpPr>
        <p:spPr>
          <a:xfrm>
            <a:off x="355921" y="4108646"/>
            <a:ext cx="4096396" cy="256620"/>
          </a:xfrm>
          <a:prstGeom prst="rect">
            <a:avLst/>
          </a:prstGeom>
        </p:spPr>
        <p:txBody>
          <a:bodyPr vert="horz" lIns="36000"/>
          <a:lstStyle>
            <a:lvl1pPr>
              <a:defRPr sz="1400">
                <a:solidFill>
                  <a:srgbClr val="000000"/>
                </a:solidFill>
              </a:defRPr>
            </a:lvl1pPr>
          </a:lstStyle>
          <a:p>
            <a:pPr lvl="0"/>
            <a:r>
              <a:rPr lang="en-US" dirty="0"/>
              <a:t>Write ‘Idea’ here</a:t>
            </a:r>
          </a:p>
        </p:txBody>
      </p:sp>
      <p:sp>
        <p:nvSpPr>
          <p:cNvPr id="35" name="Text Placeholder 34"/>
          <p:cNvSpPr>
            <a:spLocks noGrp="1"/>
          </p:cNvSpPr>
          <p:nvPr>
            <p:ph type="body" sz="quarter" idx="20" hasCustomPrompt="1"/>
          </p:nvPr>
        </p:nvSpPr>
        <p:spPr>
          <a:xfrm>
            <a:off x="6986100" y="5635626"/>
            <a:ext cx="5927600" cy="747713"/>
          </a:xfrm>
          <a:prstGeom prst="rect">
            <a:avLst/>
          </a:prstGeom>
        </p:spPr>
        <p:txBody>
          <a:bodyPr vert="horz"/>
          <a:lstStyle>
            <a:lvl1pPr algn="r">
              <a:defRPr baseline="0">
                <a:solidFill>
                  <a:srgbClr val="FFFFFF"/>
                </a:solidFill>
              </a:defRPr>
            </a:lvl1pPr>
          </a:lstStyle>
          <a:p>
            <a:pPr lvl="0"/>
            <a:r>
              <a:rPr lang="en-US" dirty="0"/>
              <a:t>Insert quote here – can run to two lines</a:t>
            </a:r>
          </a:p>
        </p:txBody>
      </p:sp>
    </p:spTree>
    <p:extLst>
      <p:ext uri="{BB962C8B-B14F-4D97-AF65-F5344CB8AC3E}">
        <p14:creationId xmlns:p14="http://schemas.microsoft.com/office/powerpoint/2010/main" val="198541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tags" Target="../tags/tag4.xml"/><Relationship Id="rId4"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34"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331535641"/>
      </p:ext>
    </p:extLst>
  </p:cSld>
  <p:clrMap bg1="lt1" tx1="dk1" bg2="lt2" tx2="dk2" accent1="accent1" accent2="accent2" accent3="accent3" accent4="accent4" accent5="accent5" accent6="accent6" hlink="hlink" folHlink="folHlink"/>
  <p:sldLayoutIdLst>
    <p:sldLayoutId id="2147484056"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082"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03353967"/>
      </p:ext>
    </p:extLst>
  </p:cSld>
  <p:clrMap bg1="lt1" tx1="dk1" bg2="lt2" tx2="dk2" accent1="accent1" accent2="accent2" accent3="accent3" accent4="accent4" accent5="accent5" accent6="accent6" hlink="hlink" folHlink="folHlink"/>
  <p:sldLayoutIdLst>
    <p:sldLayoutId id="2147484058" r:id="rId1"/>
    <p:sldLayoutId id="2147484059"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5220" y="262676"/>
            <a:ext cx="9308541" cy="409568"/>
          </a:xfrm>
        </p:spPr>
        <p:txBody>
          <a:bodyPr/>
          <a:lstStyle/>
          <a:p>
            <a:r>
              <a:rPr lang="en-US" sz="2800" dirty="0"/>
              <a:t>Virgin Atlantic</a:t>
            </a:r>
            <a:endParaRPr lang="en-GB" dirty="0"/>
          </a:p>
        </p:txBody>
      </p:sp>
      <p:sp>
        <p:nvSpPr>
          <p:cNvPr id="8" name="Text Placeholder 7"/>
          <p:cNvSpPr>
            <a:spLocks noGrp="1"/>
          </p:cNvSpPr>
          <p:nvPr>
            <p:ph type="body" sz="quarter" idx="11"/>
          </p:nvPr>
        </p:nvSpPr>
        <p:spPr>
          <a:xfrm>
            <a:off x="244588" y="672244"/>
            <a:ext cx="9328120" cy="237225"/>
          </a:xfrm>
          <a:ln>
            <a:noFill/>
          </a:ln>
        </p:spPr>
        <p:txBody>
          <a:bodyPr/>
          <a:lstStyle/>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I Am What I Am</a:t>
            </a:r>
            <a:endParaRPr kumimoji="0" lang="en-US" sz="1400" b="1" i="0" u="none" strike="noStrike" kern="1200" cap="none" spc="0" normalizeH="0" baseline="0" noProof="0" dirty="0">
              <a:ln>
                <a:noFill/>
              </a:ln>
              <a:solidFill>
                <a:srgbClr val="8A8A8D"/>
              </a:solidFill>
              <a:effectLst/>
              <a:uLnTx/>
              <a:uFillTx/>
              <a:latin typeface="Arial"/>
              <a:ea typeface="+mn-ea"/>
              <a:cs typeface="+mn-cs"/>
            </a:endParaRPr>
          </a:p>
        </p:txBody>
      </p:sp>
      <p:sp>
        <p:nvSpPr>
          <p:cNvPr id="3" name="Text Placeholder 2"/>
          <p:cNvSpPr>
            <a:spLocks noGrp="1"/>
          </p:cNvSpPr>
          <p:nvPr>
            <p:ph type="body" sz="quarter" idx="16"/>
          </p:nvPr>
        </p:nvSpPr>
        <p:spPr>
          <a:xfrm>
            <a:off x="255220" y="2158653"/>
            <a:ext cx="5981695" cy="2115188"/>
          </a:xfrm>
        </p:spPr>
        <p:txBody>
          <a:bodyPr>
            <a:noAutofit/>
          </a:bodyPr>
          <a:lstStyle/>
          <a:p>
            <a:pPr>
              <a:spcBef>
                <a:spcPts val="1100"/>
              </a:spcBef>
            </a:pPr>
            <a:r>
              <a:rPr lang="en-GB" sz="1600" b="1" kern="1000" dirty="0">
                <a:solidFill>
                  <a:schemeClr val="accent2"/>
                </a:solidFill>
              </a:rPr>
              <a:t>Background</a:t>
            </a:r>
          </a:p>
          <a:p>
            <a:pPr marL="171450" indent="-171450">
              <a:lnSpc>
                <a:spcPct val="100000"/>
              </a:lnSpc>
              <a:spcBef>
                <a:spcPts val="1100"/>
              </a:spcBef>
              <a:buClr>
                <a:schemeClr val="bg1"/>
              </a:buClr>
              <a:buFont typeface="LucidaGrande" charset="0"/>
              <a:buChar char="-"/>
            </a:pPr>
            <a:r>
              <a:rPr lang="en-GB" sz="1100" kern="1000" dirty="0">
                <a:solidFill>
                  <a:schemeClr val="bg1"/>
                </a:solidFill>
                <a:highlight>
                  <a:srgbClr val="FFFFFF"/>
                </a:highlight>
              </a:rPr>
              <a:t>Wanting to move past the disruption from the pandemic and focus on the joy of travelling once more, Virgin Atlantic aimed to celebrate people as they are, being inclusive and showing that travelling with them is for everyone. </a:t>
            </a:r>
          </a:p>
          <a:p>
            <a:pPr marL="171450" indent="-171450">
              <a:lnSpc>
                <a:spcPct val="100000"/>
              </a:lnSpc>
              <a:spcBef>
                <a:spcPts val="1100"/>
              </a:spcBef>
              <a:buClr>
                <a:schemeClr val="bg1"/>
              </a:buClr>
              <a:buFont typeface="LucidaGrande" charset="0"/>
              <a:buChar char="-"/>
            </a:pPr>
            <a:r>
              <a:rPr lang="en-GB" sz="1100" kern="1000" dirty="0">
                <a:solidFill>
                  <a:schemeClr val="bg1"/>
                </a:solidFill>
                <a:highlight>
                  <a:srgbClr val="FFFFFF"/>
                </a:highlight>
              </a:rPr>
              <a:t>The ‘I Am What I Am’ creative perfectly captures Virgin Atlantic’s philosophy – focusing on a group of </a:t>
            </a:r>
            <a:r>
              <a:rPr lang="en-GB" sz="1100" kern="1000" dirty="0">
                <a:solidFill>
                  <a:schemeClr val="bg1"/>
                </a:solidFill>
              </a:rPr>
              <a:t>characters at an airport and on board one of its planes. From the crew, pilots and frontline staff to head office colleagues, the ad showcases and celebrates what makes each person individual. Joyously bringing to life the Virgin Atlantic ethos and showing that the company and its flights are a space where everyone is welcome and can truly be themselves.</a:t>
            </a:r>
          </a:p>
          <a:p>
            <a:pPr marL="171450" indent="-171450">
              <a:lnSpc>
                <a:spcPct val="100000"/>
              </a:lnSpc>
              <a:spcBef>
                <a:spcPts val="1100"/>
              </a:spcBef>
              <a:buClr>
                <a:schemeClr val="bg1"/>
              </a:buClr>
              <a:buFont typeface="LucidaGrande" charset="0"/>
              <a:buChar char="-"/>
            </a:pPr>
            <a:endParaRPr lang="en-GB" sz="1100" kern="1000" dirty="0">
              <a:solidFill>
                <a:schemeClr val="bg1"/>
              </a:solidFill>
            </a:endParaRPr>
          </a:p>
          <a:p>
            <a:pPr>
              <a:lnSpc>
                <a:spcPct val="100000"/>
              </a:lnSpc>
              <a:spcBef>
                <a:spcPts val="1100"/>
              </a:spcBef>
              <a:buClr>
                <a:schemeClr val="bg1"/>
              </a:buClr>
            </a:pPr>
            <a:r>
              <a:rPr kumimoji="0" lang="en-GB" sz="1600" b="1" i="0" u="none" strike="noStrike" kern="1000" cap="none" spc="0" normalizeH="0" baseline="0" noProof="0" dirty="0">
                <a:ln>
                  <a:noFill/>
                </a:ln>
                <a:solidFill>
                  <a:srgbClr val="AC162C"/>
                </a:solidFill>
                <a:effectLst/>
                <a:uLnTx/>
                <a:uFillTx/>
                <a:latin typeface="Arial"/>
                <a:ea typeface="+mn-ea"/>
                <a:cs typeface="Arial"/>
              </a:rPr>
              <a:t>Plan</a:t>
            </a:r>
          </a:p>
          <a:p>
            <a:pPr marL="171450" indent="-171450">
              <a:lnSpc>
                <a:spcPct val="100000"/>
              </a:lnSpc>
              <a:spcBef>
                <a:spcPts val="1100"/>
              </a:spcBef>
              <a:buClr>
                <a:schemeClr val="bg1"/>
              </a:buClr>
              <a:buFont typeface="LucidaGrande" charset="0"/>
              <a:buChar char="-"/>
            </a:pPr>
            <a:r>
              <a:rPr lang="en-GB" sz="1100" kern="1000" dirty="0">
                <a:solidFill>
                  <a:schemeClr val="bg1"/>
                </a:solidFill>
              </a:rPr>
              <a:t>Knowing that cinema can add valuable incremental reach in a highly attentive environment, Virgin Atlantic ran its campaign nationally across cinema alongside a wider campaign including TV, BVOD, Social, Online &amp; Outdoor.</a:t>
            </a:r>
          </a:p>
          <a:p>
            <a:pPr marL="171450" indent="-171450">
              <a:lnSpc>
                <a:spcPct val="100000"/>
              </a:lnSpc>
              <a:spcBef>
                <a:spcPts val="1100"/>
              </a:spcBef>
              <a:buClr>
                <a:schemeClr val="bg1"/>
              </a:buClr>
              <a:buFont typeface="LucidaGrande" charset="0"/>
              <a:buChar char="-"/>
            </a:pPr>
            <a:r>
              <a:rPr lang="en-GB" sz="1100" kern="1000" dirty="0">
                <a:solidFill>
                  <a:schemeClr val="bg1"/>
                </a:solidFill>
              </a:rPr>
              <a:t>Virgin Atlantic bought into a Prem AGP to target an upmarket audience who would most value the brand’s premium offering, giving the campaign access to films including </a:t>
            </a:r>
            <a:r>
              <a:rPr lang="en-GB" sz="1100" i="1" kern="1000" dirty="0">
                <a:solidFill>
                  <a:schemeClr val="bg1"/>
                </a:solidFill>
              </a:rPr>
              <a:t>Top Gun: Maverick, Elvis, Where the Crawdads Sing, Bullet Train </a:t>
            </a:r>
            <a:r>
              <a:rPr lang="en-GB" sz="1100" kern="1000" dirty="0">
                <a:solidFill>
                  <a:schemeClr val="bg1"/>
                </a:solidFill>
              </a:rPr>
              <a:t>and </a:t>
            </a:r>
            <a:r>
              <a:rPr lang="en-GB" sz="1100" i="1" kern="1000" dirty="0">
                <a:solidFill>
                  <a:schemeClr val="bg1"/>
                </a:solidFill>
              </a:rPr>
              <a:t>Fisherman’s Friends. </a:t>
            </a:r>
          </a:p>
        </p:txBody>
      </p:sp>
      <p:graphicFrame>
        <p:nvGraphicFramePr>
          <p:cNvPr id="16" name="Object 15" hidden="1"/>
          <p:cNvGraphicFramePr>
            <a:graphicFrameLocks noChangeAspect="1"/>
          </p:cNvGraphicFramePr>
          <p:nvPr>
            <p:custDataLst>
              <p:tags r:id="rId2"/>
            </p:custDataLst>
          </p:nvPr>
        </p:nvGraphicFramePr>
        <p:xfrm>
          <a:off x="1682751" y="1589"/>
          <a:ext cx="1587" cy="1587"/>
        </p:xfrm>
        <a:graphic>
          <a:graphicData uri="http://schemas.openxmlformats.org/presentationml/2006/ole">
            <mc:AlternateContent xmlns:mc="http://schemas.openxmlformats.org/markup-compatibility/2006">
              <mc:Choice xmlns:v="urn:schemas-microsoft-com:vml" Requires="v">
                <p:oleObj spid="_x0000_s6154" name="think-cell Slide" r:id="rId5" imgW="6350000" imgH="6350000" progId="">
                  <p:embed/>
                </p:oleObj>
              </mc:Choice>
              <mc:Fallback>
                <p:oleObj name="think-cell Slide" r:id="rId5" imgW="6350000" imgH="6350000" progId="">
                  <p:embed/>
                  <p:pic>
                    <p:nvPicPr>
                      <p:cNvPr id="16"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a:extLst>
              <a:ext uri="{FF2B5EF4-FFF2-40B4-BE49-F238E27FC236}">
                <a16:creationId xmlns:a16="http://schemas.microsoft.com/office/drawing/2014/main" id="{248EF34C-E573-0882-4FF5-11D1D6DEC28D}"/>
              </a:ext>
            </a:extLst>
          </p:cNvPr>
          <p:cNvSpPr/>
          <p:nvPr/>
        </p:nvSpPr>
        <p:spPr>
          <a:xfrm>
            <a:off x="0" y="7129310"/>
            <a:ext cx="13442949" cy="338554"/>
          </a:xfrm>
          <a:prstGeom prst="rect">
            <a:avLst/>
          </a:prstGeom>
        </p:spPr>
        <p:txBody>
          <a:bodyPr wrap="square">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a:ea typeface="+mn-ea"/>
                <a:cs typeface="+mn-cs"/>
              </a:rPr>
              <a:t>DCM / Virgin Atlantic. Conducted by; Differentology, August 2022. </a:t>
            </a:r>
          </a:p>
          <a:p>
            <a:pPr marL="0" marR="0" lvl="0" indent="0" algn="r" defTabSz="961844"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Results b</a:t>
            </a:r>
            <a:r>
              <a:rPr kumimoji="0" lang="en-US" sz="800" b="0" i="0" u="none" strike="noStrike" kern="1200" cap="none" spc="0" normalizeH="0" baseline="0" noProof="0" dirty="0" err="1">
                <a:ln>
                  <a:noFill/>
                </a:ln>
                <a:solidFill>
                  <a:srgbClr val="000000"/>
                </a:solidFill>
                <a:effectLst/>
                <a:uLnTx/>
                <a:uFillTx/>
                <a:latin typeface="Arial"/>
                <a:ea typeface="+mn-ea"/>
                <a:cs typeface="+mn-cs"/>
              </a:rPr>
              <a:t>ase</a:t>
            </a:r>
            <a:r>
              <a:rPr kumimoji="0" lang="en-US" sz="800" b="0" i="0" u="none" strike="noStrike" kern="1200" cap="none" spc="0" normalizeH="0" baseline="0" noProof="0" dirty="0">
                <a:ln>
                  <a:noFill/>
                </a:ln>
                <a:solidFill>
                  <a:srgbClr val="000000"/>
                </a:solidFill>
                <a:effectLst/>
                <a:uLnTx/>
                <a:uFillTx/>
                <a:latin typeface="Arial"/>
                <a:ea typeface="+mn-ea"/>
                <a:cs typeface="+mn-cs"/>
              </a:rPr>
              <a:t>: ABC1s. Uplifts are test (exposed to ad in cinema) vs control (not exposed to ad in cinema) </a:t>
            </a:r>
          </a:p>
        </p:txBody>
      </p:sp>
      <p:graphicFrame>
        <p:nvGraphicFramePr>
          <p:cNvPr id="10" name="Table 5">
            <a:extLst>
              <a:ext uri="{FF2B5EF4-FFF2-40B4-BE49-F238E27FC236}">
                <a16:creationId xmlns:a16="http://schemas.microsoft.com/office/drawing/2014/main" id="{9C92EC5F-CBB2-4447-97E9-F8F8B64ABACC}"/>
              </a:ext>
            </a:extLst>
          </p:cNvPr>
          <p:cNvGraphicFramePr>
            <a:graphicFrameLocks noGrp="1"/>
          </p:cNvGraphicFramePr>
          <p:nvPr>
            <p:extLst>
              <p:ext uri="{D42A27DB-BD31-4B8C-83A1-F6EECF244321}">
                <p14:modId xmlns:p14="http://schemas.microsoft.com/office/powerpoint/2010/main" val="981143097"/>
              </p:ext>
            </p:extLst>
          </p:nvPr>
        </p:nvGraphicFramePr>
        <p:xfrm>
          <a:off x="244588" y="1100854"/>
          <a:ext cx="6571847" cy="747402"/>
        </p:xfrm>
        <a:graphic>
          <a:graphicData uri="http://schemas.openxmlformats.org/drawingml/2006/table">
            <a:tbl>
              <a:tblPr firstRow="1" bandRow="1">
                <a:tableStyleId>{5C22544A-7EE6-4342-B048-85BDC9FD1C3A}</a:tableStyleId>
              </a:tblPr>
              <a:tblGrid>
                <a:gridCol w="1314369">
                  <a:extLst>
                    <a:ext uri="{9D8B030D-6E8A-4147-A177-3AD203B41FA5}">
                      <a16:colId xmlns:a16="http://schemas.microsoft.com/office/drawing/2014/main" val="1043653864"/>
                    </a:ext>
                  </a:extLst>
                </a:gridCol>
                <a:gridCol w="1375490">
                  <a:extLst>
                    <a:ext uri="{9D8B030D-6E8A-4147-A177-3AD203B41FA5}">
                      <a16:colId xmlns:a16="http://schemas.microsoft.com/office/drawing/2014/main" val="1969532920"/>
                    </a:ext>
                  </a:extLst>
                </a:gridCol>
                <a:gridCol w="1253250">
                  <a:extLst>
                    <a:ext uri="{9D8B030D-6E8A-4147-A177-3AD203B41FA5}">
                      <a16:colId xmlns:a16="http://schemas.microsoft.com/office/drawing/2014/main" val="696929619"/>
                    </a:ext>
                  </a:extLst>
                </a:gridCol>
                <a:gridCol w="1314369">
                  <a:extLst>
                    <a:ext uri="{9D8B030D-6E8A-4147-A177-3AD203B41FA5}">
                      <a16:colId xmlns:a16="http://schemas.microsoft.com/office/drawing/2014/main" val="214587584"/>
                    </a:ext>
                  </a:extLst>
                </a:gridCol>
                <a:gridCol w="1314369">
                  <a:extLst>
                    <a:ext uri="{9D8B030D-6E8A-4147-A177-3AD203B41FA5}">
                      <a16:colId xmlns:a16="http://schemas.microsoft.com/office/drawing/2014/main" val="1729032941"/>
                    </a:ext>
                  </a:extLst>
                </a:gridCol>
              </a:tblGrid>
              <a:tr h="373701">
                <a:tc>
                  <a:txBody>
                    <a:bodyPr/>
                    <a:lstStyle/>
                    <a:p>
                      <a:pPr marL="0" algn="l" defTabSz="961844" rtl="0" eaLnBrk="1" latinLnBrk="0" hangingPunct="1">
                        <a:lnSpc>
                          <a:spcPct val="100000"/>
                        </a:lnSpc>
                      </a:pPr>
                      <a:r>
                        <a:rPr lang="en-GB" sz="1050" b="1" kern="1200" dirty="0">
                          <a:solidFill>
                            <a:schemeClr val="bg1"/>
                          </a:solidFill>
                          <a:latin typeface="+mn-lt"/>
                          <a:ea typeface="+mn-ea"/>
                          <a:cs typeface="+mn-cs"/>
                        </a:rPr>
                        <a:t>Sector</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50" b="1" kern="1200" dirty="0">
                          <a:solidFill>
                            <a:schemeClr val="bg1"/>
                          </a:solidFill>
                          <a:latin typeface="+mn-lt"/>
                          <a:ea typeface="+mn-ea"/>
                          <a:cs typeface="+mn-cs"/>
                        </a:rPr>
                        <a:t>Target Audiences</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50" b="1" kern="1200" dirty="0">
                          <a:solidFill>
                            <a:schemeClr val="bg1"/>
                          </a:solidFill>
                          <a:latin typeface="+mn-lt"/>
                          <a:ea typeface="+mn-ea"/>
                          <a:cs typeface="+mn-cs"/>
                        </a:rPr>
                        <a:t>Package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50" b="1" kern="1200" dirty="0">
                          <a:solidFill>
                            <a:schemeClr val="bg1"/>
                          </a:solidFill>
                          <a:latin typeface="+mn-lt"/>
                          <a:ea typeface="+mn-ea"/>
                          <a:cs typeface="+mn-cs"/>
                        </a:rPr>
                        <a:t>Media Agency</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50" b="1" kern="1200" dirty="0">
                          <a:solidFill>
                            <a:schemeClr val="bg1"/>
                          </a:solidFill>
                          <a:latin typeface="+mn-lt"/>
                          <a:ea typeface="+mn-ea"/>
                          <a:cs typeface="+mn-cs"/>
                        </a:rPr>
                        <a:t>Copy Length</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73701">
                <a:tc>
                  <a:txBody>
                    <a:bodyPr/>
                    <a:lstStyle/>
                    <a:p>
                      <a:pPr algn="l"/>
                      <a:r>
                        <a:rPr lang="en-GB" sz="1050" b="0" kern="1200" dirty="0">
                          <a:solidFill>
                            <a:schemeClr val="bg1"/>
                          </a:solidFill>
                          <a:latin typeface="+mn-lt"/>
                          <a:ea typeface="+mn-ea"/>
                          <a:cs typeface="+mn-cs"/>
                        </a:rPr>
                        <a:t>Travel</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50" b="0" kern="1200" dirty="0">
                          <a:solidFill>
                            <a:schemeClr val="bg1"/>
                          </a:solidFill>
                          <a:latin typeface="+mn-lt"/>
                          <a:ea typeface="+mn-ea"/>
                          <a:cs typeface="+mn-cs"/>
                        </a:rPr>
                        <a:t>ABC1 Adults</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50" b="0" kern="1200" dirty="0">
                          <a:solidFill>
                            <a:schemeClr val="bg1"/>
                          </a:solidFill>
                          <a:latin typeface="+mn-lt"/>
                          <a:ea typeface="+mn-ea"/>
                          <a:cs typeface="+mn-cs"/>
                        </a:rPr>
                        <a:t>Prem AGP</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50" b="0" kern="1200" dirty="0">
                          <a:solidFill>
                            <a:schemeClr val="bg1"/>
                          </a:solidFill>
                          <a:latin typeface="+mn-lt"/>
                          <a:ea typeface="+mn-ea"/>
                          <a:cs typeface="+mn-cs"/>
                        </a:rPr>
                        <a:t>PHD</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50" b="0" kern="1200" dirty="0">
                          <a:solidFill>
                            <a:schemeClr val="bg1"/>
                          </a:solidFill>
                          <a:latin typeface="+mn-lt"/>
                          <a:ea typeface="+mn-ea"/>
                          <a:cs typeface="+mn-cs"/>
                        </a:rPr>
                        <a:t>60”</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11" name="TextBox 10">
            <a:extLst>
              <a:ext uri="{FF2B5EF4-FFF2-40B4-BE49-F238E27FC236}">
                <a16:creationId xmlns:a16="http://schemas.microsoft.com/office/drawing/2014/main" id="{02BA09FC-1EC2-4183-90F5-A802020A3D84}"/>
              </a:ext>
            </a:extLst>
          </p:cNvPr>
          <p:cNvSpPr txBox="1"/>
          <p:nvPr/>
        </p:nvSpPr>
        <p:spPr>
          <a:xfrm>
            <a:off x="6980809" y="3064550"/>
            <a:ext cx="5981694" cy="3603551"/>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1100"/>
              </a:spcBef>
              <a:spcAft>
                <a:spcPts val="0"/>
              </a:spcAft>
              <a:buClr>
                <a:srgbClr val="000000"/>
              </a:buClr>
              <a:buSzPct val="100000"/>
              <a:buFontTx/>
              <a:buNone/>
              <a:tabLst/>
              <a:defRPr/>
            </a:pPr>
            <a:r>
              <a:rPr kumimoji="0" lang="en-GB" sz="1800" b="1" i="0" u="none" strike="noStrike" kern="1000" cap="none" spc="0" normalizeH="0" baseline="0" noProof="0" dirty="0">
                <a:ln>
                  <a:noFill/>
                </a:ln>
                <a:solidFill>
                  <a:srgbClr val="AC162C"/>
                </a:solidFill>
                <a:effectLst/>
                <a:uLnTx/>
                <a:uFillTx/>
                <a:latin typeface="Arial"/>
                <a:ea typeface="+mn-ea"/>
                <a:cs typeface="Arial"/>
              </a:rPr>
              <a:t>Results</a:t>
            </a:r>
          </a:p>
          <a:p>
            <a:pPr marL="171450" marR="0" lvl="0" indent="-171450" algn="l" defTabSz="961844" rtl="0" eaLnBrk="1" fontAlgn="auto" latinLnBrk="0" hangingPunct="1">
              <a:lnSpc>
                <a:spcPct val="100000"/>
              </a:lnSpc>
              <a:spcBef>
                <a:spcPts val="1100"/>
              </a:spcBef>
              <a:spcAft>
                <a:spcPts val="0"/>
              </a:spcAft>
              <a:buClr>
                <a:srgbClr val="000000"/>
              </a:buClr>
              <a:buSzPct val="100000"/>
              <a:buFont typeface="Lucida Grande"/>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Exposure</a:t>
            </a:r>
            <a:r>
              <a:rPr kumimoji="0" lang="en-GB" sz="1400" b="1" i="0" u="none" strike="noStrike" kern="1000" cap="none" spc="0" normalizeH="0" baseline="0" noProof="0" dirty="0">
                <a:ln>
                  <a:noFill/>
                </a:ln>
                <a:solidFill>
                  <a:srgbClr val="AC162C"/>
                </a:solidFill>
                <a:effectLst/>
                <a:uLnTx/>
                <a:uFillTx/>
                <a:latin typeface="Arial"/>
                <a:ea typeface="+mn-ea"/>
                <a:cs typeface="Arial"/>
              </a:rPr>
              <a:t> </a:t>
            </a:r>
            <a:r>
              <a:rPr kumimoji="0" lang="en-GB" sz="1100" b="0" i="0" u="none" strike="noStrike" kern="1200" cap="none" spc="0" normalizeH="0" baseline="0" noProof="0" dirty="0">
                <a:ln>
                  <a:noFill/>
                </a:ln>
                <a:solidFill>
                  <a:srgbClr val="000000"/>
                </a:solidFill>
                <a:effectLst/>
                <a:uLnTx/>
                <a:uFillTx/>
                <a:latin typeface="Arial"/>
                <a:ea typeface="+mn-ea"/>
                <a:cs typeface="+mn-cs"/>
              </a:rPr>
              <a:t>to the Virgin Atlantic ad on the big screen drove significant uplifts across several important brand and key funnel metrics:</a:t>
            </a:r>
          </a:p>
          <a:p>
            <a:pPr marL="538163" marR="0" lvl="3" indent="-276225" algn="l" defTabSz="961844"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a:p>
            <a:pPr marL="538163" lvl="3" indent="-276225">
              <a:buClr>
                <a:srgbClr val="000000"/>
              </a:buClr>
              <a:buFont typeface="Arial" panose="020B0604020202020204" pitchFamily="34" charset="0"/>
              <a:buChar char="–"/>
              <a:defRPr/>
            </a:pPr>
            <a:r>
              <a:rPr lang="en-GB" sz="1100" dirty="0">
                <a:solidFill>
                  <a:srgbClr val="000000"/>
                </a:solidFill>
              </a:rPr>
              <a:t>Unprompted brand awareness: </a:t>
            </a:r>
            <a:r>
              <a:rPr lang="en-GB" sz="1100" b="1" dirty="0">
                <a:solidFill>
                  <a:srgbClr val="000000"/>
                </a:solidFill>
              </a:rPr>
              <a:t>+28% uplift</a:t>
            </a:r>
          </a:p>
          <a:p>
            <a:pPr marL="538163" marR="0" lvl="3" indent="-276225" algn="l" defTabSz="961844"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100" dirty="0">
              <a:solidFill>
                <a:srgbClr val="000000"/>
              </a:solidFill>
              <a:latin typeface="Arial"/>
            </a:endParaRPr>
          </a:p>
          <a:p>
            <a:pPr marL="538163" lvl="3" indent="-276225">
              <a:buClr>
                <a:srgbClr val="000000"/>
              </a:buClr>
              <a:buFont typeface="Arial" panose="020B0604020202020204" pitchFamily="34" charset="0"/>
              <a:buChar char="–"/>
              <a:defRPr/>
            </a:pPr>
            <a:r>
              <a:rPr lang="en-GB" sz="1100" dirty="0">
                <a:solidFill>
                  <a:srgbClr val="000000"/>
                </a:solidFill>
                <a:latin typeface="Arial"/>
              </a:rPr>
              <a:t>Test cinemagoers were </a:t>
            </a:r>
            <a:r>
              <a:rPr kumimoji="0" lang="en-GB" sz="1100" b="1" i="0" u="none" strike="noStrike" kern="1200" cap="none" spc="0" normalizeH="0" baseline="0" noProof="0" dirty="0">
                <a:ln>
                  <a:noFill/>
                </a:ln>
                <a:solidFill>
                  <a:srgbClr val="000000"/>
                </a:solidFill>
                <a:effectLst/>
                <a:uLnTx/>
                <a:uFillTx/>
                <a:latin typeface="Arial"/>
                <a:ea typeface="+mn-ea"/>
                <a:cs typeface="+mn-cs"/>
              </a:rPr>
              <a:t>24% more likely to recall </a:t>
            </a:r>
            <a:r>
              <a:rPr kumimoji="0" lang="en-GB" sz="1100" i="0" u="none" strike="noStrike" kern="1200" cap="none" spc="0" normalizeH="0" baseline="0" noProof="0" dirty="0">
                <a:ln>
                  <a:noFill/>
                </a:ln>
                <a:solidFill>
                  <a:srgbClr val="000000"/>
                </a:solidFill>
                <a:effectLst/>
                <a:uLnTx/>
                <a:uFillTx/>
                <a:latin typeface="Arial"/>
                <a:ea typeface="+mn-ea"/>
                <a:cs typeface="+mn-cs"/>
              </a:rPr>
              <a:t>seeing the ad</a:t>
            </a: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a:p>
            <a:pPr marL="538163" marR="0" lvl="3" indent="-276225" algn="l" defTabSz="961844"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a:p>
            <a:pPr marL="538163" marR="0" lvl="3" indent="-276225" algn="l" defTabSz="961844"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‘Virgin Atlantic are always inclusive of people from all backgrounds’: </a:t>
            </a:r>
            <a:r>
              <a:rPr kumimoji="0" lang="en-GB" sz="1100" b="1" i="0" u="none" strike="noStrike" kern="1200" cap="none" spc="0" normalizeH="0" baseline="0" noProof="0" dirty="0">
                <a:ln>
                  <a:noFill/>
                </a:ln>
                <a:solidFill>
                  <a:srgbClr val="000000"/>
                </a:solidFill>
                <a:effectLst/>
                <a:uLnTx/>
                <a:uFillTx/>
                <a:latin typeface="Arial"/>
                <a:ea typeface="+mn-ea"/>
                <a:cs typeface="+mn-cs"/>
              </a:rPr>
              <a:t>+</a:t>
            </a:r>
            <a:r>
              <a:rPr lang="en-GB" sz="1100" b="1" dirty="0">
                <a:solidFill>
                  <a:srgbClr val="000000"/>
                </a:solidFill>
                <a:latin typeface="Arial"/>
              </a:rPr>
              <a:t>29</a:t>
            </a:r>
            <a:r>
              <a:rPr kumimoji="0" lang="en-GB" sz="1100" b="1" i="0" u="none" strike="noStrike" kern="1200" cap="none" spc="0" normalizeH="0" baseline="0" noProof="0" dirty="0">
                <a:ln>
                  <a:noFill/>
                </a:ln>
                <a:solidFill>
                  <a:srgbClr val="000000"/>
                </a:solidFill>
                <a:effectLst/>
                <a:uLnTx/>
                <a:uFillTx/>
                <a:latin typeface="Arial"/>
                <a:ea typeface="+mn-ea"/>
                <a:cs typeface="+mn-cs"/>
              </a:rPr>
              <a:t>% uplift</a:t>
            </a:r>
          </a:p>
          <a:p>
            <a:pPr marL="538163" marR="0" lvl="3" indent="-276225" algn="l" defTabSz="961844"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a:p>
            <a:pPr marL="538163" marR="0" lvl="3" indent="-276225" algn="l" defTabSz="961844"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‘Virgin Atlantic are for someone like you’: </a:t>
            </a:r>
            <a:r>
              <a:rPr kumimoji="0" lang="en-GB" sz="1100" b="1" i="0" u="none" strike="noStrike" kern="1200" cap="none" spc="0" normalizeH="0" baseline="0" noProof="0" dirty="0">
                <a:ln>
                  <a:noFill/>
                </a:ln>
                <a:solidFill>
                  <a:srgbClr val="000000"/>
                </a:solidFill>
                <a:effectLst/>
                <a:uLnTx/>
                <a:uFillTx/>
                <a:latin typeface="Arial"/>
                <a:ea typeface="+mn-ea"/>
                <a:cs typeface="+mn-cs"/>
              </a:rPr>
              <a:t>+44% uplift</a:t>
            </a:r>
          </a:p>
          <a:p>
            <a:pPr marL="538163" marR="0" lvl="3" indent="-276225" algn="l" defTabSz="961844"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100" b="1" i="0" u="none" strike="noStrike" kern="1200" cap="none" spc="0" normalizeH="0" baseline="0" noProof="0" dirty="0">
              <a:ln>
                <a:noFill/>
              </a:ln>
              <a:solidFill>
                <a:srgbClr val="000000"/>
              </a:solidFill>
              <a:effectLst/>
              <a:uLnTx/>
              <a:uFillTx/>
              <a:latin typeface="Arial"/>
              <a:ea typeface="+mn-ea"/>
              <a:cs typeface="+mn-cs"/>
            </a:endParaRPr>
          </a:p>
          <a:p>
            <a:pPr marL="538163" marR="0" lvl="3" indent="-276225" algn="l" defTabSz="961844"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Agree the ad has left them a ‘much better </a:t>
            </a:r>
            <a:r>
              <a:rPr lang="en-GB" sz="1100" dirty="0">
                <a:solidFill>
                  <a:srgbClr val="000000"/>
                </a:solidFill>
                <a:latin typeface="Arial"/>
              </a:rPr>
              <a:t>impression</a:t>
            </a:r>
            <a:r>
              <a:rPr kumimoji="0" lang="en-GB" sz="1100" b="0" i="0" u="none" strike="noStrike" kern="1200" cap="none" spc="0" normalizeH="0" baseline="0" noProof="0" dirty="0">
                <a:ln>
                  <a:noFill/>
                </a:ln>
                <a:solidFill>
                  <a:srgbClr val="000000"/>
                </a:solidFill>
                <a:effectLst/>
                <a:uLnTx/>
                <a:uFillTx/>
                <a:latin typeface="Arial"/>
                <a:ea typeface="+mn-ea"/>
                <a:cs typeface="+mn-cs"/>
              </a:rPr>
              <a:t>’ of </a:t>
            </a:r>
            <a:r>
              <a:rPr lang="en-GB" sz="1100" dirty="0">
                <a:solidFill>
                  <a:srgbClr val="000000"/>
                </a:solidFill>
                <a:latin typeface="Arial"/>
              </a:rPr>
              <a:t>Virgin Atlantic</a:t>
            </a:r>
            <a:r>
              <a:rPr kumimoji="0" lang="en-GB" sz="1100" b="0" i="0" u="none" strike="noStrike" kern="1200" cap="none" spc="0" normalizeH="0" baseline="0" noProof="0" dirty="0">
                <a:ln>
                  <a:noFill/>
                </a:ln>
                <a:solidFill>
                  <a:srgbClr val="000000"/>
                </a:solidFill>
                <a:effectLst/>
                <a:uLnTx/>
                <a:uFillTx/>
                <a:latin typeface="Arial"/>
                <a:ea typeface="+mn-ea"/>
                <a:cs typeface="+mn-cs"/>
              </a:rPr>
              <a:t>: </a:t>
            </a:r>
            <a:r>
              <a:rPr kumimoji="0" lang="en-GB" sz="1100" b="1" i="0" u="none" strike="noStrike" kern="1200" cap="none" spc="0" normalizeH="0" baseline="0" noProof="0" dirty="0">
                <a:ln>
                  <a:noFill/>
                </a:ln>
                <a:solidFill>
                  <a:srgbClr val="000000"/>
                </a:solidFill>
                <a:effectLst/>
                <a:uLnTx/>
                <a:uFillTx/>
                <a:latin typeface="Arial"/>
                <a:ea typeface="+mn-ea"/>
                <a:cs typeface="+mn-cs"/>
              </a:rPr>
              <a:t>+34% uplift</a:t>
            </a:r>
          </a:p>
          <a:p>
            <a:pPr marL="538163" marR="0" lvl="3" indent="-276225" algn="l" defTabSz="961844"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100" b="1" i="0" u="none" strike="noStrike" kern="1200" cap="none" spc="0" normalizeH="0" baseline="0" noProof="0" dirty="0">
              <a:ln>
                <a:noFill/>
              </a:ln>
              <a:solidFill>
                <a:srgbClr val="000000"/>
              </a:solidFill>
              <a:effectLst/>
              <a:uLnTx/>
              <a:uFillTx/>
              <a:latin typeface="Arial"/>
              <a:ea typeface="+mn-ea"/>
              <a:cs typeface="+mn-cs"/>
            </a:endParaRPr>
          </a:p>
          <a:p>
            <a:pPr marL="538163" marR="0" lvl="3" indent="-276225" algn="l" defTabSz="961844"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Consideration: </a:t>
            </a:r>
            <a:r>
              <a:rPr kumimoji="0" lang="en-GB" sz="1100" b="1" i="0" u="none" strike="noStrike" kern="1200" cap="none" spc="0" normalizeH="0" baseline="0" noProof="0" dirty="0">
                <a:ln>
                  <a:noFill/>
                </a:ln>
                <a:solidFill>
                  <a:srgbClr val="000000"/>
                </a:solidFill>
                <a:effectLst/>
                <a:uLnTx/>
                <a:uFillTx/>
                <a:latin typeface="Arial"/>
                <a:ea typeface="+mn-ea"/>
                <a:cs typeface="+mn-cs"/>
              </a:rPr>
              <a:t>+18% uplift </a:t>
            </a:r>
            <a:r>
              <a:rPr kumimoji="0" lang="en-GB" sz="1100" b="0" i="0" u="none" strike="noStrike" kern="1200" cap="none" spc="0" normalizeH="0" baseline="0" noProof="0" dirty="0">
                <a:ln>
                  <a:noFill/>
                </a:ln>
                <a:solidFill>
                  <a:srgbClr val="000000"/>
                </a:solidFill>
                <a:effectLst/>
                <a:uLnTx/>
                <a:uFillTx/>
                <a:latin typeface="Arial"/>
                <a:ea typeface="+mn-ea"/>
                <a:cs typeface="+mn-cs"/>
              </a:rPr>
              <a:t>overall; </a:t>
            </a:r>
            <a:r>
              <a:rPr kumimoji="0" lang="en-GB" sz="1100" b="1" i="0" u="none" strike="noStrike" kern="1200" cap="none" spc="0" normalizeH="0" baseline="0" noProof="0" dirty="0">
                <a:ln>
                  <a:noFill/>
                </a:ln>
                <a:solidFill>
                  <a:srgbClr val="000000"/>
                </a:solidFill>
                <a:effectLst/>
                <a:uLnTx/>
                <a:uFillTx/>
                <a:latin typeface="Arial"/>
                <a:ea typeface="+mn-ea"/>
                <a:cs typeface="+mn-cs"/>
              </a:rPr>
              <a:t>+92% uplift </a:t>
            </a:r>
            <a:r>
              <a:rPr kumimoji="0" lang="en-GB" sz="1100" b="0" i="0" u="none" strike="noStrike" kern="1200" cap="none" spc="0" normalizeH="0" baseline="0" noProof="0" dirty="0">
                <a:ln>
                  <a:noFill/>
                </a:ln>
                <a:solidFill>
                  <a:srgbClr val="000000"/>
                </a:solidFill>
                <a:effectLst/>
                <a:uLnTx/>
                <a:uFillTx/>
                <a:latin typeface="Arial"/>
                <a:ea typeface="+mn-ea"/>
                <a:cs typeface="+mn-cs"/>
              </a:rPr>
              <a:t>at ‘extremely likely’ level </a:t>
            </a:r>
          </a:p>
          <a:p>
            <a:pPr marL="538163" marR="0" lvl="3" indent="-276225" algn="l" defTabSz="961844"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100" b="1"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61844" rtl="0" eaLnBrk="1" fontAlgn="auto" latinLnBrk="0" hangingPunct="1">
              <a:lnSpc>
                <a:spcPct val="100000"/>
              </a:lnSpc>
              <a:spcBef>
                <a:spcPts val="0"/>
              </a:spcBef>
              <a:spcAft>
                <a:spcPts val="0"/>
              </a:spcAft>
              <a:buClr>
                <a:srgbClr val="000000"/>
              </a:buClr>
              <a:buSzTx/>
              <a:buFont typeface="Lucida Grande"/>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These significant uplifts demonstrate how the high-attention environment of cinema has helped deliver on key brand metrics, increasing </a:t>
            </a:r>
            <a:r>
              <a:rPr lang="en-GB" sz="1100" dirty="0">
                <a:solidFill>
                  <a:srgbClr val="000000"/>
                </a:solidFill>
                <a:latin typeface="Arial"/>
              </a:rPr>
              <a:t>cut through and resonance of Virgin Atlantic’s </a:t>
            </a:r>
            <a:r>
              <a:rPr kumimoji="0" lang="en-GB" sz="1100" b="0" i="0" u="none" strike="noStrike" kern="1200" cap="none" spc="0" normalizeH="0" baseline="0" noProof="0" dirty="0">
                <a:ln>
                  <a:noFill/>
                </a:ln>
                <a:solidFill>
                  <a:srgbClr val="000000"/>
                </a:solidFill>
                <a:effectLst/>
                <a:uLnTx/>
                <a:uFillTx/>
                <a:latin typeface="Arial"/>
                <a:ea typeface="+mn-ea"/>
                <a:cs typeface="+mn-cs"/>
              </a:rPr>
              <a:t>proposition and ultimately had a positive impact on top-end consideration. </a:t>
            </a:r>
          </a:p>
        </p:txBody>
      </p:sp>
      <p:pic>
        <p:nvPicPr>
          <p:cNvPr id="12" name="Picture 11">
            <a:extLst>
              <a:ext uri="{FF2B5EF4-FFF2-40B4-BE49-F238E27FC236}">
                <a16:creationId xmlns:a16="http://schemas.microsoft.com/office/drawing/2014/main" id="{A453D3ED-7C94-458C-8926-7ACCA4114391}"/>
              </a:ext>
            </a:extLst>
          </p:cNvPr>
          <p:cNvPicPr>
            <a:picLocks noChangeAspect="1"/>
          </p:cNvPicPr>
          <p:nvPr/>
        </p:nvPicPr>
        <p:blipFill rotWithShape="1">
          <a:blip r:embed="rId7"/>
          <a:srcRect l="8640" t="21132" r="12991" b="16291"/>
          <a:stretch/>
        </p:blipFill>
        <p:spPr>
          <a:xfrm>
            <a:off x="7068361" y="790856"/>
            <a:ext cx="5737852" cy="2115188"/>
          </a:xfrm>
          <a:prstGeom prst="rect">
            <a:avLst/>
          </a:prstGeom>
        </p:spPr>
      </p:pic>
    </p:spTree>
    <p:extLst>
      <p:ext uri="{BB962C8B-B14F-4D97-AF65-F5344CB8AC3E}">
        <p14:creationId xmlns:p14="http://schemas.microsoft.com/office/powerpoint/2010/main" val="30429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2.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423</Words>
  <Application>Microsoft Office PowerPoint</Application>
  <PresentationFormat>Custom</PresentationFormat>
  <Paragraphs>38</Paragraphs>
  <Slides>1</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11" baseType="lpstr">
      <vt:lpstr>Arial</vt:lpstr>
      <vt:lpstr>Calibri</vt:lpstr>
      <vt:lpstr>Century Gothic</vt:lpstr>
      <vt:lpstr>Impact</vt:lpstr>
      <vt:lpstr>Lucida Grande</vt:lpstr>
      <vt:lpstr>LucidaGrande</vt:lpstr>
      <vt:lpstr>Wingdings</vt:lpstr>
      <vt:lpstr>1_Blank with title</vt:lpstr>
      <vt:lpstr>2_Blank with title</vt:lpstr>
      <vt:lpstr>think-cell Slide</vt:lpstr>
      <vt:lpstr>Virgin Atlantic</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2019-12-30T10:52:06Z</dcterms:created>
  <dcterms:modified xsi:type="dcterms:W3CDTF">2022-11-08T16:13:37Z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