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55" r:id="rId2"/>
  </p:sldMasterIdLst>
  <p:notesMasterIdLst>
    <p:notesMasterId r:id="rId4"/>
  </p:notesMasterIdLst>
  <p:handoutMasterIdLst>
    <p:handoutMasterId r:id="rId5"/>
  </p:handoutMasterIdLst>
  <p:sldIdLst>
    <p:sldId id="256" r:id="rId3"/>
  </p:sldIdLst>
  <p:sldSz cx="13442950" cy="7561263"/>
  <p:notesSz cx="6858000" cy="9144000"/>
  <p:custDataLst>
    <p:tags r:id="rId6"/>
  </p:custDataLst>
  <p:defaultTextStyle>
    <a:defPPr>
      <a:defRPr lang="en-US"/>
    </a:defPPr>
    <a:lvl1pPr marL="0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0923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1844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2769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23691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04613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85535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66458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47378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8" userDrawn="1">
          <p15:clr>
            <a:srgbClr val="A4A3A4"/>
          </p15:clr>
        </p15:guide>
        <p15:guide id="2" orient="horz" pos="4624" userDrawn="1">
          <p15:clr>
            <a:srgbClr val="A4A3A4"/>
          </p15:clr>
        </p15:guide>
        <p15:guide id="3" orient="horz" pos="1513" userDrawn="1">
          <p15:clr>
            <a:srgbClr val="A4A3A4"/>
          </p15:clr>
        </p15:guide>
        <p15:guide id="4" orient="horz" pos="1220" userDrawn="1">
          <p15:clr>
            <a:srgbClr val="A4A3A4"/>
          </p15:clr>
        </p15:guide>
        <p15:guide id="5" orient="horz" pos="879" userDrawn="1">
          <p15:clr>
            <a:srgbClr val="A4A3A4"/>
          </p15:clr>
        </p15:guide>
        <p15:guide id="6" orient="horz" pos="1154" userDrawn="1">
          <p15:clr>
            <a:srgbClr val="A4A3A4"/>
          </p15:clr>
        </p15:guide>
        <p15:guide id="7" orient="horz" pos="1860" userDrawn="1">
          <p15:clr>
            <a:srgbClr val="A4A3A4"/>
          </p15:clr>
        </p15:guide>
        <p15:guide id="8" orient="horz" pos="1919" userDrawn="1">
          <p15:clr>
            <a:srgbClr val="A4A3A4"/>
          </p15:clr>
        </p15:guide>
        <p15:guide id="9" orient="horz" pos="2613" userDrawn="1">
          <p15:clr>
            <a:srgbClr val="A4A3A4"/>
          </p15:clr>
        </p15:guide>
        <p15:guide id="10" orient="horz" pos="2899" userDrawn="1">
          <p15:clr>
            <a:srgbClr val="A4A3A4"/>
          </p15:clr>
        </p15:guide>
        <p15:guide id="11" orient="horz" pos="3243" userDrawn="1">
          <p15:clr>
            <a:srgbClr val="A4A3A4"/>
          </p15:clr>
        </p15:guide>
        <p15:guide id="12" orient="horz" pos="3675" userDrawn="1">
          <p15:clr>
            <a:srgbClr val="A4A3A4"/>
          </p15:clr>
        </p15:guide>
        <p15:guide id="13" orient="horz" pos="4285" userDrawn="1">
          <p15:clr>
            <a:srgbClr val="A4A3A4"/>
          </p15:clr>
        </p15:guide>
        <p15:guide id="14" orient="horz" pos="3316" userDrawn="1">
          <p15:clr>
            <a:srgbClr val="A4A3A4"/>
          </p15:clr>
        </p15:guide>
        <p15:guide id="15" orient="horz" pos="3597" userDrawn="1">
          <p15:clr>
            <a:srgbClr val="A4A3A4"/>
          </p15:clr>
        </p15:guide>
        <p15:guide id="16" orient="horz" pos="4008" userDrawn="1">
          <p15:clr>
            <a:srgbClr val="A4A3A4"/>
          </p15:clr>
        </p15:guide>
        <p15:guide id="17" orient="horz" pos="4357" userDrawn="1">
          <p15:clr>
            <a:srgbClr val="A4A3A4"/>
          </p15:clr>
        </p15:guide>
        <p15:guide id="18" orient="horz" pos="3937" userDrawn="1">
          <p15:clr>
            <a:srgbClr val="A4A3A4"/>
          </p15:clr>
        </p15:guide>
        <p15:guide id="19" orient="horz" pos="2962" userDrawn="1">
          <p15:clr>
            <a:srgbClr val="A4A3A4"/>
          </p15:clr>
        </p15:guide>
        <p15:guide id="20" orient="horz" pos="2547" userDrawn="1">
          <p15:clr>
            <a:srgbClr val="A4A3A4"/>
          </p15:clr>
        </p15:guide>
        <p15:guide id="21" orient="horz" pos="2265" userDrawn="1">
          <p15:clr>
            <a:srgbClr val="A4A3A4"/>
          </p15:clr>
        </p15:guide>
        <p15:guide id="22" orient="horz" pos="2201" userDrawn="1">
          <p15:clr>
            <a:srgbClr val="A4A3A4"/>
          </p15:clr>
        </p15:guide>
        <p15:guide id="23" orient="horz" pos="183" userDrawn="1">
          <p15:clr>
            <a:srgbClr val="A4A3A4"/>
          </p15:clr>
        </p15:guide>
        <p15:guide id="24" orient="horz" pos="467" userDrawn="1">
          <p15:clr>
            <a:srgbClr val="A4A3A4"/>
          </p15:clr>
        </p15:guide>
        <p15:guide id="25" orient="horz" pos="525" userDrawn="1">
          <p15:clr>
            <a:srgbClr val="A4A3A4"/>
          </p15:clr>
        </p15:guide>
        <p15:guide id="26" orient="horz" pos="807" userDrawn="1">
          <p15:clr>
            <a:srgbClr val="A4A3A4"/>
          </p15:clr>
        </p15:guide>
        <p15:guide id="27" pos="240" userDrawn="1">
          <p15:clr>
            <a:srgbClr val="A4A3A4"/>
          </p15:clr>
        </p15:guide>
        <p15:guide id="28" pos="4290" userDrawn="1">
          <p15:clr>
            <a:srgbClr val="A4A3A4"/>
          </p15:clr>
        </p15:guide>
        <p15:guide id="29" pos="833" userDrawn="1">
          <p15:clr>
            <a:srgbClr val="A4A3A4"/>
          </p15:clr>
        </p15:guide>
        <p15:guide id="30" pos="919" userDrawn="1">
          <p15:clr>
            <a:srgbClr val="A4A3A4"/>
          </p15:clr>
        </p15:guide>
        <p15:guide id="31" pos="1495" userDrawn="1">
          <p15:clr>
            <a:srgbClr val="A4A3A4"/>
          </p15:clr>
        </p15:guide>
        <p15:guide id="32" pos="1595" userDrawn="1">
          <p15:clr>
            <a:srgbClr val="A4A3A4"/>
          </p15:clr>
        </p15:guide>
        <p15:guide id="33" pos="2172" userDrawn="1">
          <p15:clr>
            <a:srgbClr val="A4A3A4"/>
          </p15:clr>
        </p15:guide>
        <p15:guide id="34" pos="2274" userDrawn="1">
          <p15:clr>
            <a:srgbClr val="A4A3A4"/>
          </p15:clr>
        </p15:guide>
        <p15:guide id="35" pos="2851" userDrawn="1">
          <p15:clr>
            <a:srgbClr val="A4A3A4"/>
          </p15:clr>
        </p15:guide>
        <p15:guide id="36" pos="2942" userDrawn="1">
          <p15:clr>
            <a:srgbClr val="A4A3A4"/>
          </p15:clr>
        </p15:guide>
        <p15:guide id="37" pos="3550" userDrawn="1">
          <p15:clr>
            <a:srgbClr val="A4A3A4"/>
          </p15:clr>
        </p15:guide>
        <p15:guide id="38" pos="3646" userDrawn="1">
          <p15:clr>
            <a:srgbClr val="A4A3A4"/>
          </p15:clr>
        </p15:guide>
        <p15:guide id="39" pos="4195" userDrawn="1">
          <p15:clr>
            <a:srgbClr val="A4A3A4"/>
          </p15:clr>
        </p15:guide>
        <p15:guide id="40" pos="4847" userDrawn="1">
          <p15:clr>
            <a:srgbClr val="A4A3A4"/>
          </p15:clr>
        </p15:guide>
        <p15:guide id="41" pos="4949" userDrawn="1">
          <p15:clr>
            <a:srgbClr val="A4A3A4"/>
          </p15:clr>
        </p15:guide>
        <p15:guide id="42" pos="5534" userDrawn="1">
          <p15:clr>
            <a:srgbClr val="A4A3A4"/>
          </p15:clr>
        </p15:guide>
        <p15:guide id="43" pos="5636" userDrawn="1">
          <p15:clr>
            <a:srgbClr val="A4A3A4"/>
          </p15:clr>
        </p15:guide>
        <p15:guide id="44" pos="6205" userDrawn="1">
          <p15:clr>
            <a:srgbClr val="A4A3A4"/>
          </p15:clr>
        </p15:guide>
        <p15:guide id="45" pos="6314" userDrawn="1">
          <p15:clr>
            <a:srgbClr val="A4A3A4"/>
          </p15:clr>
        </p15:guide>
        <p15:guide id="46" pos="6886" userDrawn="1">
          <p15:clr>
            <a:srgbClr val="A4A3A4"/>
          </p15:clr>
        </p15:guide>
        <p15:guide id="47" pos="6990" userDrawn="1">
          <p15:clr>
            <a:srgbClr val="A4A3A4"/>
          </p15:clr>
        </p15:guide>
        <p15:guide id="48" pos="7568" userDrawn="1">
          <p15:clr>
            <a:srgbClr val="A4A3A4"/>
          </p15:clr>
        </p15:guide>
        <p15:guide id="49" pos="7659" userDrawn="1">
          <p15:clr>
            <a:srgbClr val="A4A3A4"/>
          </p15:clr>
        </p15:guide>
        <p15:guide id="50" pos="82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3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212"/>
    <a:srgbClr val="CC910E"/>
    <a:srgbClr val="666263"/>
    <a:srgbClr val="0099A8"/>
    <a:srgbClr val="0094E7"/>
    <a:srgbClr val="FFFFFF"/>
    <a:srgbClr val="FB3449"/>
    <a:srgbClr val="000000"/>
    <a:srgbClr val="CAC8C8"/>
    <a:srgbClr val="8547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1" autoAdjust="0"/>
    <p:restoredTop sz="93970" autoAdjust="0"/>
  </p:normalViewPr>
  <p:slideViewPr>
    <p:cSldViewPr snapToGrid="0">
      <p:cViewPr varScale="1">
        <p:scale>
          <a:sx n="60" d="100"/>
          <a:sy n="60" d="100"/>
        </p:scale>
        <p:origin x="624" y="92"/>
      </p:cViewPr>
      <p:guideLst>
        <p:guide orient="horz" pos="1578"/>
        <p:guide orient="horz" pos="4624"/>
        <p:guide orient="horz" pos="1513"/>
        <p:guide orient="horz" pos="1220"/>
        <p:guide orient="horz" pos="879"/>
        <p:guide orient="horz" pos="1154"/>
        <p:guide orient="horz" pos="1860"/>
        <p:guide orient="horz" pos="1919"/>
        <p:guide orient="horz" pos="2613"/>
        <p:guide orient="horz" pos="2899"/>
        <p:guide orient="horz" pos="3243"/>
        <p:guide orient="horz" pos="3675"/>
        <p:guide orient="horz" pos="4285"/>
        <p:guide orient="horz" pos="3316"/>
        <p:guide orient="horz" pos="3597"/>
        <p:guide orient="horz" pos="4008"/>
        <p:guide orient="horz" pos="4357"/>
        <p:guide orient="horz" pos="3937"/>
        <p:guide orient="horz" pos="2962"/>
        <p:guide orient="horz" pos="2547"/>
        <p:guide orient="horz" pos="2265"/>
        <p:guide orient="horz" pos="2201"/>
        <p:guide orient="horz" pos="183"/>
        <p:guide orient="horz" pos="467"/>
        <p:guide orient="horz" pos="525"/>
        <p:guide orient="horz" pos="807"/>
        <p:guide pos="240"/>
        <p:guide pos="4290"/>
        <p:guide pos="833"/>
        <p:guide pos="919"/>
        <p:guide pos="1495"/>
        <p:guide pos="1595"/>
        <p:guide pos="2172"/>
        <p:guide pos="2274"/>
        <p:guide pos="2851"/>
        <p:guide pos="2942"/>
        <p:guide pos="3550"/>
        <p:guide pos="3646"/>
        <p:guide pos="4195"/>
        <p:guide pos="4847"/>
        <p:guide pos="4949"/>
        <p:guide pos="5534"/>
        <p:guide pos="5636"/>
        <p:guide pos="6205"/>
        <p:guide pos="6314"/>
        <p:guide pos="6886"/>
        <p:guide pos="6990"/>
        <p:guide pos="7568"/>
        <p:guide pos="7659"/>
        <p:guide pos="823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1096"/>
    </p:cViewPr>
  </p:sorterViewPr>
  <p:notesViewPr>
    <p:cSldViewPr snapToGrid="0" showGuides="1">
      <p:cViewPr varScale="1">
        <p:scale>
          <a:sx n="133" d="100"/>
          <a:sy n="133" d="100"/>
        </p:scale>
        <p:origin x="379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commentAuthors" Target="commentAuthors.xml"/><Relationship Id="rId12" Type="http://schemas.microsoft.com/office/2018/10/relationships/authors" Target="author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tags" Target="tags/tag1.xml"/><Relationship Id="rId11" Type="http://schemas.openxmlformats.org/officeDocument/2006/relationships/tableStyles" Target="tableStyles.xml"/><Relationship Id="rId5" Type="http://schemas.openxmlformats.org/officeDocument/2006/relationships/handoutMaster" Target="handoutMasters/handoutMaster1.xml"/><Relationship Id="rId10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10782-FDC2-4F7C-A018-7A502E5089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18645-DB65-E848-9EE2-8548BEAEB573}" type="datetimeFigureOut">
              <a:rPr lang="en-US" smtClean="0"/>
              <a:t>10/24/2023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3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0E036-A0EF-40EA-AC2B-818A5F8CFC1C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36D52-512B-47DE-BC94-6C88A56CE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9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0923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1844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42769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23691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04613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85535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66458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47378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36D52-512B-47DE-BC94-6C88A56CE9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906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8558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54928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.vml"/><Relationship Id="rId7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think-cell Slide" r:id="rId5" imgW="6350000" imgH="6350000" progId="">
                  <p:embed/>
                </p:oleObj>
              </mc:Choice>
              <mc:Fallback>
                <p:oleObj name="think-cell Slide" r:id="rId5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8558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535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27041-3EE2-4801-9E8E-F84DE3573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Virgin Act</a:t>
            </a:r>
            <a:r>
              <a:rPr lang="en-GB" dirty="0"/>
              <a:t>ive</a:t>
            </a:r>
            <a:endParaRPr lang="en-US" sz="2800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DABBF91-12FC-4598-85E9-071A93FDA9F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69999" y="2181369"/>
            <a:ext cx="6521325" cy="4511390"/>
          </a:xfrm>
        </p:spPr>
        <p:txBody>
          <a:bodyPr/>
          <a:lstStyle/>
          <a:p>
            <a:pPr>
              <a:lnSpc>
                <a:spcPct val="100000"/>
              </a:lnSpc>
              <a:buClr>
                <a:schemeClr val="bg1"/>
              </a:buClr>
            </a:pPr>
            <a:r>
              <a:rPr lang="en-US" sz="1200" dirty="0">
                <a:solidFill>
                  <a:schemeClr val="tx2"/>
                </a:solidFill>
              </a:rPr>
              <a:t>Background</a:t>
            </a:r>
            <a:br>
              <a:rPr lang="en-US" sz="1100" dirty="0">
                <a:solidFill>
                  <a:srgbClr val="FF0000"/>
                </a:solidFill>
              </a:rPr>
            </a:br>
            <a:endParaRPr lang="en-US" sz="1100" dirty="0">
              <a:solidFill>
                <a:srgbClr val="FF0000"/>
              </a:solidFill>
            </a:endParaRPr>
          </a:p>
          <a:p>
            <a:pPr marL="171450" indent="-171450">
              <a:lnSpc>
                <a:spcPct val="100000"/>
              </a:lnSpc>
              <a:buClr>
                <a:schemeClr val="bg1"/>
              </a:buClr>
              <a:buFont typeface="Lucida Grande"/>
              <a:buChar char="-"/>
            </a:pPr>
            <a:r>
              <a:rPr lang="en-GB" sz="1100" b="0" dirty="0">
                <a:solidFill>
                  <a:schemeClr val="bg1"/>
                </a:solidFill>
              </a:rPr>
              <a:t>Virgin Active Clubs was facing an increase in competition from both high-end and low-end gyms and against a backdrop of the cost-of-living crisis decreasing disposable income for many, membership numbers had not yet returned to pre-pandemic levels.</a:t>
            </a:r>
          </a:p>
          <a:p>
            <a:pPr marL="171450" indent="-171450">
              <a:lnSpc>
                <a:spcPct val="100000"/>
              </a:lnSpc>
              <a:buClr>
                <a:schemeClr val="bg1"/>
              </a:buClr>
              <a:buFont typeface="Lucida Grande"/>
              <a:buChar char="-"/>
            </a:pPr>
            <a:endParaRPr lang="en-GB" sz="1100" b="0" dirty="0">
              <a:solidFill>
                <a:schemeClr val="bg1"/>
              </a:solidFill>
            </a:endParaRPr>
          </a:p>
          <a:p>
            <a:pPr marL="171450" indent="-171450">
              <a:lnSpc>
                <a:spcPct val="100000"/>
              </a:lnSpc>
              <a:buClr>
                <a:schemeClr val="bg1"/>
              </a:buClr>
              <a:buFont typeface="Lucida Grande"/>
              <a:buChar char="-"/>
            </a:pPr>
            <a:r>
              <a:rPr lang="en-GB" sz="1100" b="0" dirty="0">
                <a:solidFill>
                  <a:schemeClr val="bg1"/>
                </a:solidFill>
              </a:rPr>
              <a:t>To counteract this, Virgin Active wanted to promote an offer led campaign to build excitement around its gyms and stimulate growth in member sign-ups.</a:t>
            </a:r>
          </a:p>
          <a:p>
            <a:pPr marL="171450" indent="-171450">
              <a:lnSpc>
                <a:spcPct val="100000"/>
              </a:lnSpc>
              <a:buClr>
                <a:schemeClr val="bg1"/>
              </a:buClr>
              <a:buFont typeface="Lucida Grande"/>
              <a:buChar char="-"/>
            </a:pPr>
            <a:endParaRPr lang="en-GB" sz="1100" b="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buClr>
                <a:schemeClr val="bg1"/>
              </a:buClr>
            </a:pPr>
            <a:endParaRPr lang="en-GB" sz="1100" b="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buClr>
                <a:schemeClr val="bg1"/>
              </a:buClr>
            </a:pPr>
            <a:r>
              <a:rPr lang="en-GB" sz="1200" dirty="0">
                <a:solidFill>
                  <a:schemeClr val="tx2"/>
                </a:solidFill>
              </a:rPr>
              <a:t>Plan</a:t>
            </a:r>
          </a:p>
          <a:p>
            <a:pPr>
              <a:lnSpc>
                <a:spcPct val="100000"/>
              </a:lnSpc>
            </a:pPr>
            <a:endParaRPr lang="en-GB" b="0" dirty="0">
              <a:solidFill>
                <a:schemeClr val="bg1"/>
              </a:solidFill>
            </a:endParaRPr>
          </a:p>
          <a:p>
            <a:pPr marL="171450" indent="-171450">
              <a:lnSpc>
                <a:spcPct val="100000"/>
              </a:lnSpc>
              <a:buClr>
                <a:schemeClr val="bg1"/>
              </a:buClr>
              <a:buFont typeface="Lucida Grande"/>
              <a:buChar char="-"/>
            </a:pPr>
            <a:r>
              <a:rPr lang="en-GB" sz="1100" b="0" dirty="0">
                <a:solidFill>
                  <a:schemeClr val="bg1"/>
                </a:solidFill>
              </a:rPr>
              <a:t>Virgin Active and Mindshare used DCM’s Cinemapper tool to plan efficiently, targeting cinema’s that were within a 30-minute drivetime radius of Virgin Active’s 34 clubs. This minimised wastage, ensuring they were targeting people most likely to join the gyms.</a:t>
            </a:r>
          </a:p>
          <a:p>
            <a:pPr marL="171450" indent="-171450">
              <a:lnSpc>
                <a:spcPct val="100000"/>
              </a:lnSpc>
              <a:buClr>
                <a:schemeClr val="bg1"/>
              </a:buClr>
              <a:buFont typeface="Lucida Grande"/>
              <a:buChar char="-"/>
            </a:pPr>
            <a:endParaRPr lang="en-GB" sz="1100" b="0" dirty="0">
              <a:solidFill>
                <a:schemeClr val="bg1"/>
              </a:solidFill>
            </a:endParaRPr>
          </a:p>
          <a:p>
            <a:pPr marL="171450" indent="-171450">
              <a:lnSpc>
                <a:spcPct val="100000"/>
              </a:lnSpc>
              <a:buClr>
                <a:schemeClr val="bg1"/>
              </a:buClr>
              <a:buFont typeface="Lucida Grande"/>
              <a:buChar char="-"/>
            </a:pPr>
            <a:r>
              <a:rPr lang="en-GB" sz="1100" b="0" dirty="0">
                <a:solidFill>
                  <a:schemeClr val="bg1"/>
                </a:solidFill>
              </a:rPr>
              <a:t>The campaign period, running from December to February was based on peaks in Virgin Active membership sign ups, where people were most likely to consider joining a gym.</a:t>
            </a:r>
          </a:p>
          <a:p>
            <a:pPr>
              <a:lnSpc>
                <a:spcPct val="100000"/>
              </a:lnSpc>
              <a:buClr>
                <a:schemeClr val="bg1"/>
              </a:buClr>
            </a:pPr>
            <a:endParaRPr lang="en-GB" sz="1100" b="0" dirty="0">
              <a:solidFill>
                <a:schemeClr val="bg1"/>
              </a:solidFill>
            </a:endParaRPr>
          </a:p>
          <a:p>
            <a:pPr marL="171450" indent="-171450">
              <a:lnSpc>
                <a:spcPct val="100000"/>
              </a:lnSpc>
              <a:buClr>
                <a:schemeClr val="bg1"/>
              </a:buClr>
              <a:buFont typeface="Lucida Grande"/>
              <a:buChar char="-"/>
            </a:pPr>
            <a:r>
              <a:rPr lang="en-GB" sz="1100" b="0" dirty="0">
                <a:solidFill>
                  <a:schemeClr val="bg1"/>
                </a:solidFill>
              </a:rPr>
              <a:t>Running in an ABC1 Adults AGP gave Virgin Active broad reach across demos appearing in reels ahead of titles including </a:t>
            </a:r>
            <a:r>
              <a:rPr lang="en-GB" sz="1100" b="0" i="1" dirty="0">
                <a:solidFill>
                  <a:schemeClr val="bg1"/>
                </a:solidFill>
              </a:rPr>
              <a:t>M3gan, Babylon, Triangle of Sadness, I </a:t>
            </a:r>
            <a:r>
              <a:rPr lang="en-GB" sz="1100" b="0" i="1" dirty="0" err="1">
                <a:solidFill>
                  <a:schemeClr val="bg1"/>
                </a:solidFill>
              </a:rPr>
              <a:t>Wanna</a:t>
            </a:r>
            <a:r>
              <a:rPr lang="en-GB" sz="1100" b="0" i="1" dirty="0">
                <a:solidFill>
                  <a:schemeClr val="bg1"/>
                </a:solidFill>
              </a:rPr>
              <a:t> Dance With Somebody</a:t>
            </a:r>
            <a:r>
              <a:rPr lang="en-GB" sz="1100" b="0" dirty="0">
                <a:solidFill>
                  <a:schemeClr val="bg1"/>
                </a:solidFill>
              </a:rPr>
              <a:t> and </a:t>
            </a:r>
            <a:r>
              <a:rPr lang="en-GB" sz="1100" b="0" i="1" dirty="0">
                <a:solidFill>
                  <a:schemeClr val="bg1"/>
                </a:solidFill>
              </a:rPr>
              <a:t>Empire of Light.</a:t>
            </a:r>
          </a:p>
          <a:p>
            <a:pPr marL="171450" indent="-171450">
              <a:lnSpc>
                <a:spcPct val="100000"/>
              </a:lnSpc>
              <a:buClr>
                <a:schemeClr val="bg1"/>
              </a:buClr>
              <a:buFont typeface="Lucida Grande"/>
              <a:buChar char="-"/>
            </a:pPr>
            <a:endParaRPr lang="en-GB" sz="1100" b="0" dirty="0">
              <a:solidFill>
                <a:schemeClr val="bg1"/>
              </a:solidFill>
            </a:endParaRPr>
          </a:p>
          <a:p>
            <a:pPr marL="171450" indent="-171450">
              <a:lnSpc>
                <a:spcPct val="100000"/>
              </a:lnSpc>
              <a:buClr>
                <a:schemeClr val="bg1"/>
              </a:buClr>
              <a:buFont typeface="Lucida Grande"/>
              <a:buChar char="-"/>
            </a:pPr>
            <a:r>
              <a:rPr lang="en-GB" sz="1100" b="0" dirty="0">
                <a:solidFill>
                  <a:schemeClr val="bg1"/>
                </a:solidFill>
              </a:rPr>
              <a:t>Cinema activity was part of a broader media mix that also included digital audio, out of home, press, broadcast VOD and connected TV.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7DCF2B-DFEF-21CB-78BD-C35D79C7D05F}"/>
              </a:ext>
            </a:extLst>
          </p:cNvPr>
          <p:cNvSpPr/>
          <p:nvPr/>
        </p:nvSpPr>
        <p:spPr>
          <a:xfrm>
            <a:off x="-19050" y="7195303"/>
            <a:ext cx="1344294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Virgin Active 2023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DCM Awards Entry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B3B805F-0D89-ACCB-3889-F36BE4C48C8D}"/>
              </a:ext>
            </a:extLst>
          </p:cNvPr>
          <p:cNvSpPr txBox="1">
            <a:spLocks/>
          </p:cNvSpPr>
          <p:nvPr/>
        </p:nvSpPr>
        <p:spPr>
          <a:xfrm>
            <a:off x="197014" y="621521"/>
            <a:ext cx="12423740" cy="436608"/>
          </a:xfrm>
        </p:spPr>
        <p:txBody>
          <a:bodyPr/>
          <a:lstStyle>
            <a:lvl1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indent="0" algn="l" defTabSz="961844" rtl="0" eaLnBrk="1" latinLnBrk="0" hangingPunct="1">
              <a:lnSpc>
                <a:spcPts val="11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0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645074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5997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6920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7842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8A8A8D"/>
                </a:solidFill>
                <a:latin typeface="Arial"/>
              </a:rPr>
              <a:t>Whatever gets you moving, it all counts</a:t>
            </a:r>
            <a:endParaRPr lang="en-US" dirty="0"/>
          </a:p>
        </p:txBody>
      </p:sp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A97ACE42-1BE1-4BF4-A3FC-1107C2022E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636539"/>
              </p:ext>
            </p:extLst>
          </p:nvPr>
        </p:nvGraphicFramePr>
        <p:xfrm>
          <a:off x="269999" y="1154462"/>
          <a:ext cx="6521325" cy="840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8680">
                  <a:extLst>
                    <a:ext uri="{9D8B030D-6E8A-4147-A177-3AD203B41FA5}">
                      <a16:colId xmlns:a16="http://schemas.microsoft.com/office/drawing/2014/main" val="1043653864"/>
                    </a:ext>
                  </a:extLst>
                </a:gridCol>
                <a:gridCol w="1488558">
                  <a:extLst>
                    <a:ext uri="{9D8B030D-6E8A-4147-A177-3AD203B41FA5}">
                      <a16:colId xmlns:a16="http://schemas.microsoft.com/office/drawing/2014/main" val="1969532920"/>
                    </a:ext>
                  </a:extLst>
                </a:gridCol>
                <a:gridCol w="1095154">
                  <a:extLst>
                    <a:ext uri="{9D8B030D-6E8A-4147-A177-3AD203B41FA5}">
                      <a16:colId xmlns:a16="http://schemas.microsoft.com/office/drawing/2014/main" val="696929619"/>
                    </a:ext>
                  </a:extLst>
                </a:gridCol>
                <a:gridCol w="1331354">
                  <a:extLst>
                    <a:ext uri="{9D8B030D-6E8A-4147-A177-3AD203B41FA5}">
                      <a16:colId xmlns:a16="http://schemas.microsoft.com/office/drawing/2014/main" val="214587584"/>
                    </a:ext>
                  </a:extLst>
                </a:gridCol>
                <a:gridCol w="1217579">
                  <a:extLst>
                    <a:ext uri="{9D8B030D-6E8A-4147-A177-3AD203B41FA5}">
                      <a16:colId xmlns:a16="http://schemas.microsoft.com/office/drawing/2014/main" val="1729032941"/>
                    </a:ext>
                  </a:extLst>
                </a:gridCol>
              </a:tblGrid>
              <a:tr h="413963">
                <a:tc>
                  <a:txBody>
                    <a:bodyPr/>
                    <a:lstStyle/>
                    <a:p>
                      <a:pPr marL="0" algn="l" defTabSz="961844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Sector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61844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Target Audience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61844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Package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61844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Media Agency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61844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Copy Length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0483068"/>
                  </a:ext>
                </a:extLst>
              </a:tr>
              <a:tr h="365151">
                <a:tc>
                  <a:txBody>
                    <a:bodyPr/>
                    <a:lstStyle/>
                    <a:p>
                      <a:pPr algn="l"/>
                      <a:r>
                        <a:rPr lang="en-GB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Health &amp; Fitness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ABC1 Adults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ABC1 Adult AGP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Mindshare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30”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671331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896A52A9-1726-8A55-C807-875DCC13DE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9376" y="461818"/>
            <a:ext cx="5682299" cy="27523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E65D7A-852B-7008-D040-2286737653B0}"/>
              </a:ext>
            </a:extLst>
          </p:cNvPr>
          <p:cNvSpPr txBox="1"/>
          <p:nvPr/>
        </p:nvSpPr>
        <p:spPr>
          <a:xfrm rot="2162226">
            <a:off x="10465731" y="632075"/>
            <a:ext cx="3511913" cy="415498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FFFFFF"/>
                </a:solidFill>
              </a:rPr>
              <a:t>DCM Awards Nominee</a:t>
            </a:r>
          </a:p>
          <a:p>
            <a:pPr algn="ctr"/>
            <a:r>
              <a:rPr lang="en-GB" sz="1050" b="1" dirty="0">
                <a:solidFill>
                  <a:srgbClr val="FFFFFF"/>
                </a:solidFill>
              </a:rPr>
              <a:t>Best Use of Cinema (Small)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03B962-243B-B422-C433-5E2B76EB682B}"/>
              </a:ext>
            </a:extLst>
          </p:cNvPr>
          <p:cNvSpPr txBox="1"/>
          <p:nvPr/>
        </p:nvSpPr>
        <p:spPr>
          <a:xfrm>
            <a:off x="7182343" y="3359281"/>
            <a:ext cx="5839278" cy="24699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B600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Results</a:t>
            </a:r>
            <a:endParaRPr lang="en-GB" sz="900" b="1" dirty="0">
              <a:solidFill>
                <a:schemeClr val="bg1"/>
              </a:solidFill>
            </a:endParaRPr>
          </a:p>
          <a:p>
            <a:endParaRPr lang="en-GB" sz="1100" dirty="0">
              <a:solidFill>
                <a:schemeClr val="bg1"/>
              </a:solidFill>
            </a:endParaRPr>
          </a:p>
          <a:p>
            <a:r>
              <a:rPr lang="en-GB" sz="1100" dirty="0">
                <a:solidFill>
                  <a:schemeClr val="bg1"/>
                </a:solidFill>
              </a:rPr>
              <a:t>Starting with cinema as part of its plan proved successful for </a:t>
            </a:r>
            <a:r>
              <a:rPr lang="en-GB" sz="1100">
                <a:solidFill>
                  <a:schemeClr val="bg1"/>
                </a:solidFill>
              </a:rPr>
              <a:t>Virgin Active </a:t>
            </a:r>
            <a:r>
              <a:rPr lang="en-GB" sz="1100" dirty="0">
                <a:solidFill>
                  <a:schemeClr val="bg1"/>
                </a:solidFill>
              </a:rPr>
              <a:t>with the campaign driving a 14% lift in their sales vs. the budgeted sales target. </a:t>
            </a:r>
          </a:p>
          <a:p>
            <a:endParaRPr lang="en-GB" sz="1100" dirty="0">
              <a:solidFill>
                <a:schemeClr val="bg1"/>
              </a:solidFill>
            </a:endParaRPr>
          </a:p>
          <a:p>
            <a:r>
              <a:rPr lang="en-GB" sz="1100" dirty="0">
                <a:solidFill>
                  <a:schemeClr val="bg1"/>
                </a:solidFill>
              </a:rPr>
              <a:t>Cinema’s effectiveness, specifically the geo-target efficiencies allowed by planning through DCM’s Cinemapper, ensured the campaign was as effective as possible. </a:t>
            </a:r>
          </a:p>
          <a:p>
            <a:pPr marL="171450" indent="-171450">
              <a:buFontTx/>
              <a:buChar char="-"/>
            </a:pPr>
            <a:endParaRPr lang="en-GB" sz="1100" dirty="0">
              <a:solidFill>
                <a:schemeClr val="bg1"/>
              </a:solidFill>
            </a:endParaRPr>
          </a:p>
          <a:p>
            <a:r>
              <a:rPr lang="en-GB" sz="1100" i="1" dirty="0">
                <a:solidFill>
                  <a:schemeClr val="bg1"/>
                </a:solidFill>
              </a:rPr>
              <a:t>“Cinema activity was vital for Virgin Active to achieve impact and engagement with a captured audience. We focused on an audience buy that was layered with geotargeting cinema venues that had proximity to the clubs to drive efficiencies. Our overall cross media campaign drove a significant uplift in footfall to our clubs which we were delighted with.” </a:t>
            </a:r>
          </a:p>
          <a:p>
            <a:endParaRPr lang="en-GB" sz="1050" b="0" i="0" dirty="0">
              <a:solidFill>
                <a:srgbClr val="434955"/>
              </a:solidFill>
              <a:effectLst/>
              <a:latin typeface="Roboto" panose="02000000000000000000" pitchFamily="2" charset="0"/>
            </a:endParaRPr>
          </a:p>
          <a:p>
            <a:r>
              <a:rPr lang="en-GB" sz="1100" dirty="0">
                <a:solidFill>
                  <a:schemeClr val="bg1"/>
                </a:solidFill>
              </a:rPr>
              <a:t>Caroline Macklin, Head of Brand, Virgin Active </a:t>
            </a:r>
          </a:p>
        </p:txBody>
      </p:sp>
    </p:spTree>
    <p:extLst>
      <p:ext uri="{BB962C8B-B14F-4D97-AF65-F5344CB8AC3E}">
        <p14:creationId xmlns:p14="http://schemas.microsoft.com/office/powerpoint/2010/main" val="387508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Blank with title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0B0B607F-089B-6844-A8D9-24E3A5F3413A}"/>
    </a:ext>
  </a:extLst>
</a:theme>
</file>

<file path=ppt/theme/theme2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179E9E3-37F6-48A1-9F8E-150B0F8195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380</Words>
  <Application>Microsoft Office PowerPoint</Application>
  <PresentationFormat>Custom</PresentationFormat>
  <Paragraphs>40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Century Gothic</vt:lpstr>
      <vt:lpstr>Impact</vt:lpstr>
      <vt:lpstr>Lucida Grande</vt:lpstr>
      <vt:lpstr>Roboto</vt:lpstr>
      <vt:lpstr>Wingdings</vt:lpstr>
      <vt:lpstr>1_Blank with title</vt:lpstr>
      <vt:lpstr>think-cell Slide</vt:lpstr>
      <vt:lpstr>Virgin Active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2019-12-30T10:52:06Z</dcterms:created>
  <dcterms:modified xsi:type="dcterms:W3CDTF">2023-10-24T16:29:09Z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TC034606149991</vt:lpwstr>
  </property>
</Properties>
</file>