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5" r:id="rId2"/>
    <p:sldMasterId id="2147484057" r:id="rId3"/>
  </p:sldMasterIdLst>
  <p:notesMasterIdLst>
    <p:notesMasterId r:id="rId5"/>
  </p:notesMasterIdLst>
  <p:handoutMasterIdLst>
    <p:handoutMasterId r:id="rId6"/>
  </p:handoutMasterIdLst>
  <p:sldIdLst>
    <p:sldId id="439" r:id="rId4"/>
  </p:sldIdLst>
  <p:sldSz cx="13442950" cy="7561263"/>
  <p:notesSz cx="6858000" cy="9144000"/>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8C8"/>
    <a:srgbClr val="8547AD"/>
    <a:srgbClr val="FAA212"/>
    <a:srgbClr val="CC910E"/>
    <a:srgbClr val="666263"/>
    <a:srgbClr val="0099A8"/>
    <a:srgbClr val="0094E7"/>
    <a:srgbClr val="FB34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0" autoAdjust="0"/>
  </p:normalViewPr>
  <p:slideViewPr>
    <p:cSldViewPr snapToGrid="0">
      <p:cViewPr varScale="1">
        <p:scale>
          <a:sx n="60" d="100"/>
          <a:sy n="60" d="100"/>
        </p:scale>
        <p:origin x="664" y="5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2.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4/28/2023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05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492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47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059399" y="1771743"/>
            <a:ext cx="7943744" cy="3652807"/>
          </a:xfrm>
          <a:prstGeom prst="rect">
            <a:avLst/>
          </a:prstGeom>
          <a:solidFill>
            <a:srgbClr val="CAC8C8"/>
          </a:solidFill>
          <a:ln>
            <a:noFill/>
          </a:ln>
          <a:effectLst/>
        </p:spPr>
        <p:txBody>
          <a:bodyPr vert="horz"/>
          <a:lstStyle>
            <a:lvl1pPr>
              <a:defRPr>
                <a:solidFill>
                  <a:schemeClr val="bg1"/>
                </a:solidFill>
              </a:defRPr>
            </a:lvl1pPr>
          </a:lstStyle>
          <a:p>
            <a:endParaRPr lang="en-US" dirty="0"/>
          </a:p>
          <a:p>
            <a:endParaRPr lang="en-US" dirty="0"/>
          </a:p>
          <a:p>
            <a:endParaRPr lang="en-US" dirty="0"/>
          </a:p>
          <a:p>
            <a:endParaRPr lang="en-US" dirty="0"/>
          </a:p>
          <a:p>
            <a:r>
              <a:rPr lang="en-US" dirty="0"/>
              <a:t>		Insert picture here</a:t>
            </a:r>
          </a:p>
        </p:txBody>
      </p:sp>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51316" y="344821"/>
            <a:ext cx="12413343" cy="409568"/>
          </a:xfrm>
        </p:spPr>
        <p:txBody>
          <a:bodyPr/>
          <a:lstStyle>
            <a:lvl1pPr>
              <a:defRPr baseline="0"/>
            </a:lvl1pPr>
          </a:lstStyle>
          <a:p>
            <a:r>
              <a:rPr lang="en-GB" dirty="0"/>
              <a:t>Insert brand name here</a:t>
            </a:r>
            <a:endParaRPr lang="en-US" dirty="0"/>
          </a:p>
        </p:txBody>
      </p:sp>
      <p:sp>
        <p:nvSpPr>
          <p:cNvPr id="13" name="Text Placeholder 12"/>
          <p:cNvSpPr>
            <a:spLocks noGrp="1"/>
          </p:cNvSpPr>
          <p:nvPr>
            <p:ph type="body" sz="quarter" idx="11" hasCustomPrompt="1"/>
          </p:nvPr>
        </p:nvSpPr>
        <p:spPr>
          <a:xfrm>
            <a:off x="334486" y="771890"/>
            <a:ext cx="12439452" cy="237225"/>
          </a:xfrm>
          <a:prstGeom prst="rect">
            <a:avLst/>
          </a:prstGeom>
        </p:spPr>
        <p:txBody>
          <a:bodyPr vert="horz" lIns="36000" tIns="0"/>
          <a:lstStyle>
            <a:lvl1pPr>
              <a:defRPr sz="1400" baseline="0">
                <a:solidFill>
                  <a:schemeClr val="accent6"/>
                </a:solidFill>
              </a:defRPr>
            </a:lvl1pPr>
          </a:lstStyle>
          <a:p>
            <a:pPr lvl="0"/>
            <a:r>
              <a:rPr lang="en-GB" dirty="0"/>
              <a:t>Insert campaign title here</a:t>
            </a:r>
          </a:p>
        </p:txBody>
      </p:sp>
      <p:sp>
        <p:nvSpPr>
          <p:cNvPr id="15" name="Picture Placeholder 14"/>
          <p:cNvSpPr>
            <a:spLocks noGrp="1"/>
          </p:cNvSpPr>
          <p:nvPr>
            <p:ph type="pic" sz="quarter" idx="12" hasCustomPrompt="1"/>
          </p:nvPr>
        </p:nvSpPr>
        <p:spPr>
          <a:xfrm>
            <a:off x="2237670" y="6915151"/>
            <a:ext cx="2006916" cy="517525"/>
          </a:xfrm>
          <a:prstGeom prst="rect">
            <a:avLst/>
          </a:prstGeom>
        </p:spPr>
        <p:txBody>
          <a:bodyPr vert="horz"/>
          <a:lstStyle>
            <a:lvl1pPr>
              <a:defRPr>
                <a:solidFill>
                  <a:srgbClr val="8A8A8D"/>
                </a:solidFill>
              </a:defRPr>
            </a:lvl1pPr>
          </a:lstStyle>
          <a:p>
            <a:r>
              <a:rPr lang="en-US" dirty="0"/>
              <a:t>Logo here</a:t>
            </a:r>
          </a:p>
        </p:txBody>
      </p:sp>
      <p:sp>
        <p:nvSpPr>
          <p:cNvPr id="27" name="Text Placeholder 26"/>
          <p:cNvSpPr>
            <a:spLocks noGrp="1"/>
          </p:cNvSpPr>
          <p:nvPr>
            <p:ph type="body" sz="quarter" idx="16" hasCustomPrompt="1"/>
          </p:nvPr>
        </p:nvSpPr>
        <p:spPr>
          <a:xfrm>
            <a:off x="355657" y="2096146"/>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28" name="Text Placeholder 26"/>
          <p:cNvSpPr>
            <a:spLocks noGrp="1"/>
          </p:cNvSpPr>
          <p:nvPr>
            <p:ph type="body" sz="quarter" idx="17" hasCustomPrompt="1"/>
          </p:nvPr>
        </p:nvSpPr>
        <p:spPr>
          <a:xfrm>
            <a:off x="355657" y="4385300"/>
            <a:ext cx="4077342"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a:t>Insert text here</a:t>
            </a:r>
            <a:endParaRPr lang="en-US" dirty="0"/>
          </a:p>
        </p:txBody>
      </p:sp>
      <p:sp>
        <p:nvSpPr>
          <p:cNvPr id="30" name="Text Placeholder 29"/>
          <p:cNvSpPr>
            <a:spLocks noGrp="1"/>
          </p:cNvSpPr>
          <p:nvPr>
            <p:ph type="body" sz="quarter" idx="18" hasCustomPrompt="1"/>
          </p:nvPr>
        </p:nvSpPr>
        <p:spPr>
          <a:xfrm>
            <a:off x="355921" y="1803813"/>
            <a:ext cx="4096396" cy="256620"/>
          </a:xfrm>
          <a:prstGeom prst="rect">
            <a:avLst/>
          </a:prstGeom>
        </p:spPr>
        <p:txBody>
          <a:bodyPr vert="horz" lIns="36000"/>
          <a:lstStyle>
            <a:lvl1pPr>
              <a:defRPr sz="1400" baseline="0">
                <a:solidFill>
                  <a:srgbClr val="000000"/>
                </a:solidFill>
              </a:defRPr>
            </a:lvl1pPr>
          </a:lstStyle>
          <a:p>
            <a:pPr lvl="0"/>
            <a:r>
              <a:rPr lang="en-US" dirty="0"/>
              <a:t>Write ‘Background’ here</a:t>
            </a:r>
          </a:p>
        </p:txBody>
      </p:sp>
      <p:sp>
        <p:nvSpPr>
          <p:cNvPr id="31" name="Text Placeholder 29"/>
          <p:cNvSpPr>
            <a:spLocks noGrp="1"/>
          </p:cNvSpPr>
          <p:nvPr>
            <p:ph type="body" sz="quarter" idx="19" hasCustomPrompt="1"/>
          </p:nvPr>
        </p:nvSpPr>
        <p:spPr>
          <a:xfrm>
            <a:off x="355921" y="4108646"/>
            <a:ext cx="4096396" cy="256620"/>
          </a:xfrm>
          <a:prstGeom prst="rect">
            <a:avLst/>
          </a:prstGeom>
        </p:spPr>
        <p:txBody>
          <a:bodyPr vert="horz" lIns="36000"/>
          <a:lstStyle>
            <a:lvl1pPr>
              <a:defRPr sz="1400">
                <a:solidFill>
                  <a:srgbClr val="000000"/>
                </a:solidFill>
              </a:defRPr>
            </a:lvl1pPr>
          </a:lstStyle>
          <a:p>
            <a:pPr lvl="0"/>
            <a:r>
              <a:rPr lang="en-US" dirty="0"/>
              <a:t>Write ‘Idea’ here</a:t>
            </a:r>
          </a:p>
        </p:txBody>
      </p:sp>
      <p:sp>
        <p:nvSpPr>
          <p:cNvPr id="35" name="Text Placeholder 34"/>
          <p:cNvSpPr>
            <a:spLocks noGrp="1"/>
          </p:cNvSpPr>
          <p:nvPr>
            <p:ph type="body" sz="quarter" idx="20" hasCustomPrompt="1"/>
          </p:nvPr>
        </p:nvSpPr>
        <p:spPr>
          <a:xfrm>
            <a:off x="6986100" y="5635626"/>
            <a:ext cx="5927600" cy="747713"/>
          </a:xfrm>
          <a:prstGeom prst="rect">
            <a:avLst/>
          </a:prstGeom>
        </p:spPr>
        <p:txBody>
          <a:bodyPr vert="horz"/>
          <a:lstStyle>
            <a:lvl1pPr algn="r">
              <a:defRPr baseline="0">
                <a:solidFill>
                  <a:srgbClr val="FFFFFF"/>
                </a:solidFill>
              </a:defRPr>
            </a:lvl1pPr>
          </a:lstStyle>
          <a:p>
            <a:pPr lvl="0"/>
            <a:r>
              <a:rPr lang="en-US" dirty="0"/>
              <a:t>Insert quote here – can run to two lines</a:t>
            </a:r>
          </a:p>
        </p:txBody>
      </p:sp>
    </p:spTree>
    <p:extLst>
      <p:ext uri="{BB962C8B-B14F-4D97-AF65-F5344CB8AC3E}">
        <p14:creationId xmlns:p14="http://schemas.microsoft.com/office/powerpoint/2010/main" val="198541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7"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331535641"/>
      </p:ext>
    </p:extLst>
  </p:cSld>
  <p:clrMap bg1="lt1" tx1="dk1" bg2="lt2" tx2="dk2" accent1="accent1" accent2="accent2" accent3="accent3" accent4="accent4" accent5="accent5" accent6="accent6" hlink="hlink" folHlink="folHlink"/>
  <p:sldLayoutIdLst>
    <p:sldLayoutId id="2147484056"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75"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3353967"/>
      </p:ext>
    </p:extLst>
  </p:cSld>
  <p:clrMap bg1="lt1" tx1="dk1" bg2="lt2" tx2="dk2" accent1="accent1" accent2="accent2" accent3="accent3" accent4="accent4" accent5="accent5" accent6="accent6" hlink="hlink" folHlink="folHlink"/>
  <p:sldLayoutIdLst>
    <p:sldLayoutId id="2147484058" r:id="rId1"/>
    <p:sldLayoutId id="2147484059"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5220" y="177615"/>
            <a:ext cx="9308541" cy="409568"/>
          </a:xfrm>
        </p:spPr>
        <p:txBody>
          <a:bodyPr/>
          <a:lstStyle/>
          <a:p>
            <a:r>
              <a:rPr lang="en-US" dirty="0"/>
              <a:t>TOURISM IRELAND</a:t>
            </a:r>
            <a:endParaRPr lang="en-GB" dirty="0"/>
          </a:p>
        </p:txBody>
      </p:sp>
      <p:sp>
        <p:nvSpPr>
          <p:cNvPr id="3" name="Text Placeholder 2"/>
          <p:cNvSpPr>
            <a:spLocks noGrp="1"/>
          </p:cNvSpPr>
          <p:nvPr>
            <p:ph type="body" sz="quarter" idx="16"/>
          </p:nvPr>
        </p:nvSpPr>
        <p:spPr>
          <a:xfrm>
            <a:off x="255220" y="1605022"/>
            <a:ext cx="7107555" cy="2115188"/>
          </a:xfrm>
        </p:spPr>
        <p:txBody>
          <a:bodyPr>
            <a:noAutofit/>
          </a:bodyPr>
          <a:lstStyle/>
          <a:p>
            <a:pPr>
              <a:spcBef>
                <a:spcPts val="1100"/>
              </a:spcBef>
            </a:pPr>
            <a:r>
              <a:rPr lang="en-GB" sz="1200" b="1" kern="1000" dirty="0">
                <a:solidFill>
                  <a:schemeClr val="bg2"/>
                </a:solidFill>
              </a:rPr>
              <a:t>Background</a:t>
            </a:r>
          </a:p>
          <a:p>
            <a:pPr marL="171450" indent="-171450">
              <a:lnSpc>
                <a:spcPct val="100000"/>
              </a:lnSpc>
              <a:spcBef>
                <a:spcPts val="1100"/>
              </a:spcBef>
              <a:buClr>
                <a:schemeClr val="bg1"/>
              </a:buClr>
              <a:buFont typeface="LucidaGrande" charset="0"/>
              <a:buChar char="-"/>
            </a:pPr>
            <a:r>
              <a:rPr lang="en-GB" kern="1000" dirty="0">
                <a:solidFill>
                  <a:schemeClr val="bg1"/>
                </a:solidFill>
              </a:rPr>
              <a:t>Tourism Ireland wanted to deliver its campaign at moments that aligned with passion points for its audience i.e., history, culture, art and travel. Knowing that cinema attracts a highly engaged, content-loving and culturally curious audience it was the perfect environment to showcase the ad, with the aim of boosting key metrics including consideration and planning a holiday to Northern Ireland.</a:t>
            </a:r>
          </a:p>
          <a:p>
            <a:pPr marL="171450" indent="-171450">
              <a:lnSpc>
                <a:spcPct val="100000"/>
              </a:lnSpc>
              <a:spcBef>
                <a:spcPts val="1100"/>
              </a:spcBef>
              <a:buClr>
                <a:schemeClr val="bg1"/>
              </a:buClr>
              <a:buFont typeface="LucidaGrande" charset="0"/>
              <a:buChar char="-"/>
            </a:pPr>
            <a:r>
              <a:rPr lang="en-GB" kern="1000" dirty="0">
                <a:solidFill>
                  <a:schemeClr val="bg1"/>
                </a:solidFill>
              </a:rPr>
              <a:t>Running in cinema only, Tourism Ireland launched the 30” creative across ABC1 Adult AGP, titles including </a:t>
            </a:r>
            <a:r>
              <a:rPr lang="en-GB" i="1" kern="1000" dirty="0">
                <a:solidFill>
                  <a:schemeClr val="bg1"/>
                </a:solidFill>
              </a:rPr>
              <a:t>Avatar: The Way of Water, Whitney Houston: I Wanna Dance With Somebody, M3gan, Babylon, The Fabelmans &amp; Ant-Man And The Wasp: Quantumania</a:t>
            </a:r>
          </a:p>
          <a:p>
            <a:pPr>
              <a:lnSpc>
                <a:spcPct val="100000"/>
              </a:lnSpc>
              <a:spcBef>
                <a:spcPts val="1100"/>
              </a:spcBef>
              <a:buClr>
                <a:schemeClr val="bg1"/>
              </a:buClr>
            </a:pPr>
            <a:r>
              <a:rPr lang="en-GB" sz="1200" b="1" kern="1000" dirty="0">
                <a:solidFill>
                  <a:schemeClr val="bg2"/>
                </a:solidFill>
              </a:rPr>
              <a:t>Results</a:t>
            </a:r>
          </a:p>
          <a:p>
            <a:pPr>
              <a:lnSpc>
                <a:spcPct val="100000"/>
              </a:lnSpc>
              <a:spcBef>
                <a:spcPts val="1100"/>
              </a:spcBef>
              <a:buClr>
                <a:schemeClr val="bg1"/>
              </a:buClr>
            </a:pPr>
            <a:r>
              <a:rPr lang="en-GB" kern="1000" dirty="0">
                <a:solidFill>
                  <a:schemeClr val="bg1"/>
                </a:solidFill>
              </a:rPr>
              <a:t>Using cinema to reach the target ABC1 audience at time when  they’re enjoying one of their cultural passions and in a high attention environment has delivered positive results across the key metrics for Tourism Ireland. </a:t>
            </a:r>
          </a:p>
          <a:p>
            <a:pPr>
              <a:lnSpc>
                <a:spcPct val="100000"/>
              </a:lnSpc>
              <a:spcBef>
                <a:spcPts val="1100"/>
              </a:spcBef>
              <a:buClr>
                <a:schemeClr val="bg1"/>
              </a:buClr>
            </a:pPr>
            <a:endParaRPr lang="en-GB" sz="600" kern="1000" dirty="0">
              <a:solidFill>
                <a:schemeClr val="bg1"/>
              </a:solidFill>
            </a:endParaRPr>
          </a:p>
          <a:p>
            <a:pPr marL="171450" lvl="0" indent="-171450">
              <a:lnSpc>
                <a:spcPct val="100000"/>
              </a:lnSpc>
              <a:buClr>
                <a:schemeClr val="bg1"/>
              </a:buClr>
              <a:buFont typeface="Symbol" panose="05050102010706020507" pitchFamily="18" charset="2"/>
              <a:buChar char="-"/>
            </a:pPr>
            <a:r>
              <a:rPr lang="en-GB" b="1" dirty="0">
                <a:latin typeface="+mn-lt"/>
              </a:rPr>
              <a:t>Ad Awareness -  </a:t>
            </a:r>
            <a:r>
              <a:rPr lang="en-GB" dirty="0">
                <a:latin typeface="+mn-lt"/>
              </a:rPr>
              <a:t>Over 1 in 5 Test cinemagoers were aware of recent advertising from Tourism Ireland promoting Northern Ireland as a holiday destination</a:t>
            </a:r>
            <a:endParaRPr lang="en-GB" dirty="0">
              <a:highlight>
                <a:srgbClr val="FFFF00"/>
              </a:highlight>
              <a:latin typeface="+mn-lt"/>
            </a:endParaRPr>
          </a:p>
          <a:p>
            <a:pPr marL="171450" lvl="0" indent="-171450">
              <a:lnSpc>
                <a:spcPct val="100000"/>
              </a:lnSpc>
              <a:buClr>
                <a:schemeClr val="bg1"/>
              </a:buClr>
              <a:buFont typeface="Symbol" panose="05050102010706020507" pitchFamily="18" charset="2"/>
              <a:buChar char="-"/>
            </a:pPr>
            <a:endParaRPr lang="en-GB" sz="800" dirty="0">
              <a:solidFill>
                <a:schemeClr val="accent6">
                  <a:lumMod val="75000"/>
                </a:schemeClr>
              </a:solidFill>
              <a:highlight>
                <a:srgbClr val="FFFF00"/>
              </a:highlight>
              <a:latin typeface="+mn-lt"/>
            </a:endParaRPr>
          </a:p>
          <a:p>
            <a:pPr marL="171450" lvl="0" indent="-171450">
              <a:lnSpc>
                <a:spcPct val="100000"/>
              </a:lnSpc>
              <a:buClr>
                <a:schemeClr val="bg1"/>
              </a:buClr>
              <a:buFont typeface="Symbol" panose="05050102010706020507" pitchFamily="18" charset="2"/>
              <a:buChar char="-"/>
            </a:pPr>
            <a:r>
              <a:rPr lang="en-GB" b="1" dirty="0">
                <a:latin typeface="+mn-lt"/>
              </a:rPr>
              <a:t>Consideration –</a:t>
            </a:r>
            <a:r>
              <a:rPr lang="en-GB" dirty="0">
                <a:latin typeface="+mn-lt"/>
              </a:rPr>
              <a:t> 69% of those exposed to the ad in cinema agreed they were likely to consider Northern Ireland as a holiday destination (+28% uplift vs Control)</a:t>
            </a:r>
          </a:p>
          <a:p>
            <a:pPr marL="171450" lvl="0" indent="-171450">
              <a:lnSpc>
                <a:spcPct val="100000"/>
              </a:lnSpc>
              <a:buClr>
                <a:schemeClr val="bg1"/>
              </a:buClr>
              <a:buFont typeface="Symbol" panose="05050102010706020507" pitchFamily="18" charset="2"/>
              <a:buChar char="-"/>
            </a:pPr>
            <a:endParaRPr lang="en-GB" sz="800" dirty="0">
              <a:solidFill>
                <a:schemeClr val="accent6">
                  <a:lumMod val="75000"/>
                </a:schemeClr>
              </a:solidFill>
              <a:highlight>
                <a:srgbClr val="FFFF00"/>
              </a:highlight>
              <a:latin typeface="+mn-lt"/>
            </a:endParaRPr>
          </a:p>
          <a:p>
            <a:pPr marL="171450" lvl="0" indent="-171450">
              <a:lnSpc>
                <a:spcPct val="100000"/>
              </a:lnSpc>
              <a:buClr>
                <a:schemeClr val="bg1"/>
              </a:buClr>
              <a:buFont typeface="Symbol" panose="05050102010706020507" pitchFamily="18" charset="2"/>
              <a:buChar char="-"/>
            </a:pPr>
            <a:r>
              <a:rPr lang="en-GB" b="1" dirty="0">
                <a:latin typeface="+mn-lt"/>
              </a:rPr>
              <a:t>Perceptions </a:t>
            </a:r>
          </a:p>
          <a:p>
            <a:pPr lvl="0">
              <a:lnSpc>
                <a:spcPct val="100000"/>
              </a:lnSpc>
              <a:buClr>
                <a:schemeClr val="bg1"/>
              </a:buClr>
            </a:pPr>
            <a:r>
              <a:rPr lang="en-GB" b="1" dirty="0">
                <a:latin typeface="+mn-lt"/>
              </a:rPr>
              <a:t>     </a:t>
            </a:r>
            <a:r>
              <a:rPr lang="en-GB" dirty="0">
                <a:latin typeface="+mn-lt"/>
              </a:rPr>
              <a:t>- 86% agree that ‘Northern Ireland feels accessible to me’ (9% uplift from control)</a:t>
            </a:r>
          </a:p>
          <a:p>
            <a:pPr indent="179388">
              <a:lnSpc>
                <a:spcPct val="100000"/>
              </a:lnSpc>
              <a:buClr>
                <a:schemeClr val="bg1"/>
              </a:buClr>
            </a:pPr>
            <a:r>
              <a:rPr lang="en-GB" dirty="0">
                <a:latin typeface="+mn-lt"/>
              </a:rPr>
              <a:t>- 76% agree that ‘Northern Ireland can fulfil my cultural curiosity’ (21% uplift from control)</a:t>
            </a:r>
          </a:p>
          <a:p>
            <a:pPr indent="179388">
              <a:lnSpc>
                <a:spcPct val="100000"/>
              </a:lnSpc>
              <a:buClr>
                <a:schemeClr val="bg1"/>
              </a:buClr>
            </a:pPr>
            <a:r>
              <a:rPr lang="en-GB" dirty="0">
                <a:latin typeface="+mn-lt"/>
              </a:rPr>
              <a:t>- 77% agree that ‘Northern Ireland is somewhere I would like to visit’ (13% uplift from control)</a:t>
            </a:r>
          </a:p>
          <a:p>
            <a:pPr marL="171450" lvl="0" indent="-171450">
              <a:lnSpc>
                <a:spcPct val="100000"/>
              </a:lnSpc>
              <a:buClr>
                <a:schemeClr val="bg1"/>
              </a:buClr>
              <a:buFont typeface="Symbol" panose="05050102010706020507" pitchFamily="18" charset="2"/>
              <a:buChar char="-"/>
            </a:pPr>
            <a:endParaRPr lang="en-GB" dirty="0">
              <a:highlight>
                <a:srgbClr val="FFFF00"/>
              </a:highlight>
              <a:latin typeface="+mn-lt"/>
            </a:endParaRPr>
          </a:p>
          <a:p>
            <a:pPr marL="171450" indent="-171450">
              <a:lnSpc>
                <a:spcPct val="100000"/>
              </a:lnSpc>
              <a:buClr>
                <a:schemeClr val="bg1"/>
              </a:buClr>
              <a:buFont typeface="Symbol" panose="05050102010706020507" pitchFamily="18" charset="2"/>
              <a:buChar char="-"/>
            </a:pPr>
            <a:r>
              <a:rPr lang="en-GB" b="1" kern="1000" dirty="0">
                <a:solidFill>
                  <a:schemeClr val="bg1"/>
                </a:solidFill>
              </a:rPr>
              <a:t>Recommendation</a:t>
            </a:r>
            <a:r>
              <a:rPr lang="en-GB" kern="1000" dirty="0">
                <a:solidFill>
                  <a:schemeClr val="bg1"/>
                </a:solidFill>
              </a:rPr>
              <a:t>- 43% of test cinemagoers said they are likely to recommend Northern Ireland to family or friends as a holiday destination </a:t>
            </a:r>
            <a:r>
              <a:rPr lang="en-GB" dirty="0">
                <a:latin typeface="+mn-lt"/>
              </a:rPr>
              <a:t>(+43% uplift vs Control)</a:t>
            </a:r>
          </a:p>
          <a:p>
            <a:pPr marL="171450" indent="-171450">
              <a:lnSpc>
                <a:spcPct val="100000"/>
              </a:lnSpc>
              <a:buClr>
                <a:schemeClr val="bg1"/>
              </a:buClr>
              <a:buFont typeface="Symbol" panose="05050102010706020507" pitchFamily="18" charset="2"/>
              <a:buChar char="-"/>
            </a:pPr>
            <a:endParaRPr lang="en-GB" dirty="0">
              <a:latin typeface="+mn-lt"/>
            </a:endParaRPr>
          </a:p>
          <a:p>
            <a:pPr marL="171450" indent="-171450">
              <a:lnSpc>
                <a:spcPct val="100000"/>
              </a:lnSpc>
              <a:buClr>
                <a:schemeClr val="bg1"/>
              </a:buClr>
              <a:buFont typeface="Symbol" panose="05050102010706020507" pitchFamily="18" charset="2"/>
              <a:buChar char="-"/>
            </a:pPr>
            <a:r>
              <a:rPr lang="en-GB" b="1" dirty="0">
                <a:latin typeface="+mn-lt"/>
              </a:rPr>
              <a:t>Action Taken </a:t>
            </a:r>
            <a:r>
              <a:rPr lang="en-GB" dirty="0">
                <a:latin typeface="+mn-lt"/>
              </a:rPr>
              <a:t>– 80% of test cinemagoers said that they have taken some form of action after watching the ad in the cinema e.g., mentioned to family or friends, searched for information online or visited the Northern Ireland website.</a:t>
            </a:r>
          </a:p>
        </p:txBody>
      </p:sp>
      <p:graphicFrame>
        <p:nvGraphicFramePr>
          <p:cNvPr id="16" name="Object 15" hidden="1"/>
          <p:cNvGraphicFramePr>
            <a:graphicFrameLocks noChangeAspect="1"/>
          </p:cNvGraphicFramePr>
          <p:nvPr>
            <p:custDataLst>
              <p:tags r:id="rId2"/>
            </p:custDataLst>
          </p:nvPr>
        </p:nvGraphicFramePr>
        <p:xfrm>
          <a:off x="1682751" y="1589"/>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6350000" imgH="6350000" progId="">
                  <p:embed/>
                </p:oleObj>
              </mc:Choice>
              <mc:Fallback>
                <p:oleObj name="think-cell Slide" r:id="rId5" imgW="6350000" imgH="6350000" progId="">
                  <p:embed/>
                  <p:pic>
                    <p:nvPicPr>
                      <p:cNvPr id="16" name="Object 1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5">
            <a:extLst>
              <a:ext uri="{FF2B5EF4-FFF2-40B4-BE49-F238E27FC236}">
                <a16:creationId xmlns:a16="http://schemas.microsoft.com/office/drawing/2014/main" id="{9C92EC5F-CBB2-4447-97E9-F8F8B64ABACC}"/>
              </a:ext>
            </a:extLst>
          </p:cNvPr>
          <p:cNvGraphicFramePr>
            <a:graphicFrameLocks noGrp="1"/>
          </p:cNvGraphicFramePr>
          <p:nvPr>
            <p:extLst>
              <p:ext uri="{D42A27DB-BD31-4B8C-83A1-F6EECF244321}">
                <p14:modId xmlns:p14="http://schemas.microsoft.com/office/powerpoint/2010/main" val="1987501899"/>
              </p:ext>
            </p:extLst>
          </p:nvPr>
        </p:nvGraphicFramePr>
        <p:xfrm>
          <a:off x="255220" y="1003075"/>
          <a:ext cx="7107555" cy="502920"/>
        </p:xfrm>
        <a:graphic>
          <a:graphicData uri="http://schemas.openxmlformats.org/drawingml/2006/table">
            <a:tbl>
              <a:tblPr firstRow="1" bandRow="1">
                <a:tableStyleId>{5C22544A-7EE6-4342-B048-85BDC9FD1C3A}</a:tableStyleId>
              </a:tblPr>
              <a:tblGrid>
                <a:gridCol w="1776888">
                  <a:extLst>
                    <a:ext uri="{9D8B030D-6E8A-4147-A177-3AD203B41FA5}">
                      <a16:colId xmlns:a16="http://schemas.microsoft.com/office/drawing/2014/main" val="1043653864"/>
                    </a:ext>
                  </a:extLst>
                </a:gridCol>
                <a:gridCol w="1673069">
                  <a:extLst>
                    <a:ext uri="{9D8B030D-6E8A-4147-A177-3AD203B41FA5}">
                      <a16:colId xmlns:a16="http://schemas.microsoft.com/office/drawing/2014/main" val="1969532920"/>
                    </a:ext>
                  </a:extLst>
                </a:gridCol>
                <a:gridCol w="1995055">
                  <a:extLst>
                    <a:ext uri="{9D8B030D-6E8A-4147-A177-3AD203B41FA5}">
                      <a16:colId xmlns:a16="http://schemas.microsoft.com/office/drawing/2014/main" val="696929619"/>
                    </a:ext>
                  </a:extLst>
                </a:gridCol>
                <a:gridCol w="1662543">
                  <a:extLst>
                    <a:ext uri="{9D8B030D-6E8A-4147-A177-3AD203B41FA5}">
                      <a16:colId xmlns:a16="http://schemas.microsoft.com/office/drawing/2014/main" val="1729032941"/>
                    </a:ext>
                  </a:extLst>
                </a:gridCol>
              </a:tblGrid>
              <a:tr h="193148">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Sector</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Target Audiences</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Package</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bg1"/>
                          </a:solidFill>
                          <a:latin typeface="+mn-lt"/>
                          <a:ea typeface="+mn-ea"/>
                          <a:cs typeface="+mn-cs"/>
                        </a:rPr>
                        <a:t>Copy Length</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193148">
                <a:tc>
                  <a:txBody>
                    <a:bodyPr/>
                    <a:lstStyle/>
                    <a:p>
                      <a:pPr algn="ctr"/>
                      <a:r>
                        <a:rPr lang="en-GB" sz="1050" b="0" kern="1200" dirty="0">
                          <a:solidFill>
                            <a:schemeClr val="bg1"/>
                          </a:solidFill>
                          <a:latin typeface="+mn-lt"/>
                          <a:ea typeface="+mn-ea"/>
                          <a:cs typeface="+mn-cs"/>
                        </a:rPr>
                        <a:t>Travel &amp; Tourism</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ABC1 Adults</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ABC1 Adults AGP</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30”</a:t>
                      </a:r>
                    </a:p>
                  </a:txBody>
                  <a:tcPr anchor="ctr">
                    <a:lnL w="12700" cmpd="sng">
                      <a:noFill/>
                    </a:lnL>
                    <a:lnR w="12700" cmpd="sng">
                      <a:noFill/>
                    </a:lnR>
                    <a:lnT w="12700" cap="flat" cmpd="sng" algn="ctr">
                      <a:solidFill>
                        <a:schemeClr val="accent5"/>
                      </a:solidFill>
                      <a:prstDash val="sysDot"/>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2" name="Rectangle 11">
            <a:extLst>
              <a:ext uri="{FF2B5EF4-FFF2-40B4-BE49-F238E27FC236}">
                <a16:creationId xmlns:a16="http://schemas.microsoft.com/office/drawing/2014/main" id="{AD014442-68F8-06EF-4A16-D9AD65C38FFE}"/>
              </a:ext>
            </a:extLst>
          </p:cNvPr>
          <p:cNvSpPr/>
          <p:nvPr/>
        </p:nvSpPr>
        <p:spPr>
          <a:xfrm>
            <a:off x="0" y="7129310"/>
            <a:ext cx="13442949" cy="338554"/>
          </a:xfrm>
          <a:prstGeom prst="rect">
            <a:avLst/>
          </a:prstGeom>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a:ea typeface="+mn-ea"/>
                <a:cs typeface="+mn-cs"/>
              </a:rPr>
              <a:t>DCM / </a:t>
            </a:r>
            <a:r>
              <a:rPr lang="en-US" sz="800" dirty="0">
                <a:solidFill>
                  <a:srgbClr val="000000"/>
                </a:solidFill>
                <a:latin typeface="Arial"/>
              </a:rPr>
              <a:t>Tourism Ireland</a:t>
            </a:r>
            <a:r>
              <a:rPr kumimoji="0" lang="en-US" sz="800" b="0" i="0" u="none" strike="noStrike" kern="1200" cap="none" spc="0" normalizeH="0" baseline="0" noProof="0" dirty="0">
                <a:ln>
                  <a:noFill/>
                </a:ln>
                <a:solidFill>
                  <a:srgbClr val="000000"/>
                </a:solidFill>
                <a:effectLst/>
                <a:uLnTx/>
                <a:uFillTx/>
                <a:latin typeface="Arial"/>
                <a:ea typeface="+mn-ea"/>
                <a:cs typeface="+mn-cs"/>
              </a:rPr>
              <a:t>. Conducted by; Differentology, February 2023. </a:t>
            </a:r>
          </a:p>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Results b</a:t>
            </a:r>
            <a:r>
              <a:rPr kumimoji="0" lang="en-US" sz="800" b="0" i="0" u="none" strike="noStrike" kern="1200" cap="none" spc="0" normalizeH="0" baseline="0" noProof="0" dirty="0" err="1">
                <a:ln>
                  <a:noFill/>
                </a:ln>
                <a:solidFill>
                  <a:srgbClr val="000000"/>
                </a:solidFill>
                <a:effectLst/>
                <a:uLnTx/>
                <a:uFillTx/>
                <a:latin typeface="Arial"/>
                <a:ea typeface="+mn-ea"/>
                <a:cs typeface="+mn-cs"/>
              </a:rPr>
              <a:t>ase</a:t>
            </a:r>
            <a:r>
              <a:rPr kumimoji="0" lang="en-US" sz="800" b="0" i="0" u="none" strike="noStrike" kern="1200" cap="none" spc="0" normalizeH="0" baseline="0" noProof="0" dirty="0">
                <a:ln>
                  <a:noFill/>
                </a:ln>
                <a:solidFill>
                  <a:srgbClr val="000000"/>
                </a:solidFill>
                <a:effectLst/>
                <a:uLnTx/>
                <a:uFillTx/>
                <a:latin typeface="Arial"/>
                <a:ea typeface="+mn-ea"/>
                <a:cs typeface="+mn-cs"/>
              </a:rPr>
              <a:t>: 16+ ABC1 Adults. Uplifts are test (exposed to ad in cinema) vs control (not exposed to ad in cinema) </a:t>
            </a:r>
          </a:p>
        </p:txBody>
      </p:sp>
      <p:sp>
        <p:nvSpPr>
          <p:cNvPr id="15" name="Text Placeholder 7">
            <a:extLst>
              <a:ext uri="{FF2B5EF4-FFF2-40B4-BE49-F238E27FC236}">
                <a16:creationId xmlns:a16="http://schemas.microsoft.com/office/drawing/2014/main" id="{C1BC3DD9-EF44-42B2-AC4D-FFBBB9F59961}"/>
              </a:ext>
            </a:extLst>
          </p:cNvPr>
          <p:cNvSpPr>
            <a:spLocks noGrp="1"/>
          </p:cNvSpPr>
          <p:nvPr>
            <p:ph type="body" sz="quarter" idx="11"/>
          </p:nvPr>
        </p:nvSpPr>
        <p:spPr>
          <a:xfrm>
            <a:off x="235641" y="626031"/>
            <a:ext cx="9328120" cy="237225"/>
          </a:xfrm>
          <a:ln>
            <a:noFill/>
          </a:ln>
        </p:spPr>
        <p:txBody>
          <a:bodyPr/>
          <a:lstStyle/>
          <a:p>
            <a:r>
              <a:rPr lang="en-GB" dirty="0"/>
              <a:t>Press the Green Button</a:t>
            </a:r>
          </a:p>
        </p:txBody>
      </p:sp>
      <p:pic>
        <p:nvPicPr>
          <p:cNvPr id="5" name="Picture Placeholder 4">
            <a:extLst>
              <a:ext uri="{FF2B5EF4-FFF2-40B4-BE49-F238E27FC236}">
                <a16:creationId xmlns:a16="http://schemas.microsoft.com/office/drawing/2014/main" id="{858B0CC3-C31F-EE90-F5C4-121363D93A9A}"/>
              </a:ext>
            </a:extLst>
          </p:cNvPr>
          <p:cNvPicPr>
            <a:picLocks noGrp="1" noChangeAspect="1"/>
          </p:cNvPicPr>
          <p:nvPr>
            <p:ph type="pic" sz="quarter" idx="10"/>
          </p:nvPr>
        </p:nvPicPr>
        <p:blipFill>
          <a:blip r:embed="rId7"/>
          <a:srcRect t="15522" b="15522"/>
          <a:stretch>
            <a:fillRect/>
          </a:stretch>
        </p:blipFill>
        <p:spPr>
          <a:xfrm>
            <a:off x="7695921" y="1003075"/>
            <a:ext cx="5315179" cy="2444102"/>
          </a:xfrm>
          <a:prstGeom prst="rect">
            <a:avLst/>
          </a:prstGeom>
        </p:spPr>
      </p:pic>
      <p:pic>
        <p:nvPicPr>
          <p:cNvPr id="6" name="Picture 5">
            <a:extLst>
              <a:ext uri="{FF2B5EF4-FFF2-40B4-BE49-F238E27FC236}">
                <a16:creationId xmlns:a16="http://schemas.microsoft.com/office/drawing/2014/main" id="{5860310E-9A9C-2221-F453-59545D7B5CE3}"/>
              </a:ext>
            </a:extLst>
          </p:cNvPr>
          <p:cNvPicPr>
            <a:picLocks noChangeAspect="1"/>
          </p:cNvPicPr>
          <p:nvPr/>
        </p:nvPicPr>
        <p:blipFill rotWithShape="1">
          <a:blip r:embed="rId8"/>
          <a:srcRect b="26427"/>
          <a:stretch/>
        </p:blipFill>
        <p:spPr>
          <a:xfrm>
            <a:off x="7695921" y="3996283"/>
            <a:ext cx="5315179" cy="2444102"/>
          </a:xfrm>
          <a:prstGeom prst="rect">
            <a:avLst/>
          </a:prstGeom>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2.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417</Words>
  <Application>Microsoft Office PowerPoint</Application>
  <PresentationFormat>Custom</PresentationFormat>
  <Paragraphs>31</Paragraphs>
  <Slides>1</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Century Gothic</vt:lpstr>
      <vt:lpstr>Impact</vt:lpstr>
      <vt:lpstr>LucidaGrande</vt:lpstr>
      <vt:lpstr>Symbol</vt:lpstr>
      <vt:lpstr>Wingdings</vt:lpstr>
      <vt:lpstr>1_Blank with title</vt:lpstr>
      <vt:lpstr>2_Blank with title</vt:lpstr>
      <vt:lpstr>think-cell Slide</vt:lpstr>
      <vt:lpstr>TOURISM IRELAND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2019-12-30T10:52:06Z</dcterms:created>
  <dcterms:modified xsi:type="dcterms:W3CDTF">2023-04-28T11:23:24Z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