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55" r:id="rId2"/>
  </p:sldMasterIdLst>
  <p:notesMasterIdLst>
    <p:notesMasterId r:id="rId4"/>
  </p:notesMasterIdLst>
  <p:handoutMasterIdLst>
    <p:handoutMasterId r:id="rId5"/>
  </p:handoutMasterIdLst>
  <p:sldIdLst>
    <p:sldId id="439" r:id="rId3"/>
  </p:sldIdLst>
  <p:sldSz cx="13442950" cy="7561263"/>
  <p:notesSz cx="6858000" cy="9144000"/>
  <p:custDataLst>
    <p:tags r:id="rId6"/>
  </p:custDataLst>
  <p:defaultTextStyle>
    <a:defPPr>
      <a:defRPr lang="en-US"/>
    </a:defPPr>
    <a:lvl1pPr marL="0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8" userDrawn="1">
          <p15:clr>
            <a:srgbClr val="A4A3A4"/>
          </p15:clr>
        </p15:guide>
        <p15:guide id="2" orient="horz" pos="4624" userDrawn="1">
          <p15:clr>
            <a:srgbClr val="A4A3A4"/>
          </p15:clr>
        </p15:guide>
        <p15:guide id="3" orient="horz" pos="1513" userDrawn="1">
          <p15:clr>
            <a:srgbClr val="A4A3A4"/>
          </p15:clr>
        </p15:guide>
        <p15:guide id="4" orient="horz" pos="1220" userDrawn="1">
          <p15:clr>
            <a:srgbClr val="A4A3A4"/>
          </p15:clr>
        </p15:guide>
        <p15:guide id="5" orient="horz" pos="879" userDrawn="1">
          <p15:clr>
            <a:srgbClr val="A4A3A4"/>
          </p15:clr>
        </p15:guide>
        <p15:guide id="6" orient="horz" pos="1154" userDrawn="1">
          <p15:clr>
            <a:srgbClr val="A4A3A4"/>
          </p15:clr>
        </p15:guide>
        <p15:guide id="7" orient="horz" pos="1860" userDrawn="1">
          <p15:clr>
            <a:srgbClr val="A4A3A4"/>
          </p15:clr>
        </p15:guide>
        <p15:guide id="8" orient="horz" pos="1919" userDrawn="1">
          <p15:clr>
            <a:srgbClr val="A4A3A4"/>
          </p15:clr>
        </p15:guide>
        <p15:guide id="9" orient="horz" pos="2613" userDrawn="1">
          <p15:clr>
            <a:srgbClr val="A4A3A4"/>
          </p15:clr>
        </p15:guide>
        <p15:guide id="10" orient="horz" pos="2899" userDrawn="1">
          <p15:clr>
            <a:srgbClr val="A4A3A4"/>
          </p15:clr>
        </p15:guide>
        <p15:guide id="11" orient="horz" pos="3243" userDrawn="1">
          <p15:clr>
            <a:srgbClr val="A4A3A4"/>
          </p15:clr>
        </p15:guide>
        <p15:guide id="12" orient="horz" pos="3675" userDrawn="1">
          <p15:clr>
            <a:srgbClr val="A4A3A4"/>
          </p15:clr>
        </p15:guide>
        <p15:guide id="13" orient="horz" pos="4285" userDrawn="1">
          <p15:clr>
            <a:srgbClr val="A4A3A4"/>
          </p15:clr>
        </p15:guide>
        <p15:guide id="14" orient="horz" pos="3316" userDrawn="1">
          <p15:clr>
            <a:srgbClr val="A4A3A4"/>
          </p15:clr>
        </p15:guide>
        <p15:guide id="15" orient="horz" pos="3597" userDrawn="1">
          <p15:clr>
            <a:srgbClr val="A4A3A4"/>
          </p15:clr>
        </p15:guide>
        <p15:guide id="16" orient="horz" pos="4008" userDrawn="1">
          <p15:clr>
            <a:srgbClr val="A4A3A4"/>
          </p15:clr>
        </p15:guide>
        <p15:guide id="17" orient="horz" pos="4357" userDrawn="1">
          <p15:clr>
            <a:srgbClr val="A4A3A4"/>
          </p15:clr>
        </p15:guide>
        <p15:guide id="18" orient="horz" pos="3937" userDrawn="1">
          <p15:clr>
            <a:srgbClr val="A4A3A4"/>
          </p15:clr>
        </p15:guide>
        <p15:guide id="19" orient="horz" pos="2962" userDrawn="1">
          <p15:clr>
            <a:srgbClr val="A4A3A4"/>
          </p15:clr>
        </p15:guide>
        <p15:guide id="20" orient="horz" pos="2547" userDrawn="1">
          <p15:clr>
            <a:srgbClr val="A4A3A4"/>
          </p15:clr>
        </p15:guide>
        <p15:guide id="21" orient="horz" pos="2265" userDrawn="1">
          <p15:clr>
            <a:srgbClr val="A4A3A4"/>
          </p15:clr>
        </p15:guide>
        <p15:guide id="22" orient="horz" pos="2201" userDrawn="1">
          <p15:clr>
            <a:srgbClr val="A4A3A4"/>
          </p15:clr>
        </p15:guide>
        <p15:guide id="23" orient="horz" pos="183" userDrawn="1">
          <p15:clr>
            <a:srgbClr val="A4A3A4"/>
          </p15:clr>
        </p15:guide>
        <p15:guide id="24" orient="horz" pos="467" userDrawn="1">
          <p15:clr>
            <a:srgbClr val="A4A3A4"/>
          </p15:clr>
        </p15:guide>
        <p15:guide id="25" orient="horz" pos="525" userDrawn="1">
          <p15:clr>
            <a:srgbClr val="A4A3A4"/>
          </p15:clr>
        </p15:guide>
        <p15:guide id="26" orient="horz" pos="807" userDrawn="1">
          <p15:clr>
            <a:srgbClr val="A4A3A4"/>
          </p15:clr>
        </p15:guide>
        <p15:guide id="27" pos="240" userDrawn="1">
          <p15:clr>
            <a:srgbClr val="A4A3A4"/>
          </p15:clr>
        </p15:guide>
        <p15:guide id="28" pos="4290" userDrawn="1">
          <p15:clr>
            <a:srgbClr val="A4A3A4"/>
          </p15:clr>
        </p15:guide>
        <p15:guide id="29" pos="833" userDrawn="1">
          <p15:clr>
            <a:srgbClr val="A4A3A4"/>
          </p15:clr>
        </p15:guide>
        <p15:guide id="30" pos="919" userDrawn="1">
          <p15:clr>
            <a:srgbClr val="A4A3A4"/>
          </p15:clr>
        </p15:guide>
        <p15:guide id="31" pos="1495" userDrawn="1">
          <p15:clr>
            <a:srgbClr val="A4A3A4"/>
          </p15:clr>
        </p15:guide>
        <p15:guide id="32" pos="1595" userDrawn="1">
          <p15:clr>
            <a:srgbClr val="A4A3A4"/>
          </p15:clr>
        </p15:guide>
        <p15:guide id="33" pos="2172" userDrawn="1">
          <p15:clr>
            <a:srgbClr val="A4A3A4"/>
          </p15:clr>
        </p15:guide>
        <p15:guide id="34" pos="2274" userDrawn="1">
          <p15:clr>
            <a:srgbClr val="A4A3A4"/>
          </p15:clr>
        </p15:guide>
        <p15:guide id="35" pos="2851" userDrawn="1">
          <p15:clr>
            <a:srgbClr val="A4A3A4"/>
          </p15:clr>
        </p15:guide>
        <p15:guide id="36" pos="2942" userDrawn="1">
          <p15:clr>
            <a:srgbClr val="A4A3A4"/>
          </p15:clr>
        </p15:guide>
        <p15:guide id="37" pos="3550" userDrawn="1">
          <p15:clr>
            <a:srgbClr val="A4A3A4"/>
          </p15:clr>
        </p15:guide>
        <p15:guide id="38" pos="3646" userDrawn="1">
          <p15:clr>
            <a:srgbClr val="A4A3A4"/>
          </p15:clr>
        </p15:guide>
        <p15:guide id="39" pos="4195" userDrawn="1">
          <p15:clr>
            <a:srgbClr val="A4A3A4"/>
          </p15:clr>
        </p15:guide>
        <p15:guide id="40" pos="4847" userDrawn="1">
          <p15:clr>
            <a:srgbClr val="A4A3A4"/>
          </p15:clr>
        </p15:guide>
        <p15:guide id="41" pos="4949" userDrawn="1">
          <p15:clr>
            <a:srgbClr val="A4A3A4"/>
          </p15:clr>
        </p15:guide>
        <p15:guide id="42" pos="5534" userDrawn="1">
          <p15:clr>
            <a:srgbClr val="A4A3A4"/>
          </p15:clr>
        </p15:guide>
        <p15:guide id="43" pos="5636" userDrawn="1">
          <p15:clr>
            <a:srgbClr val="A4A3A4"/>
          </p15:clr>
        </p15:guide>
        <p15:guide id="44" pos="6205" userDrawn="1">
          <p15:clr>
            <a:srgbClr val="A4A3A4"/>
          </p15:clr>
        </p15:guide>
        <p15:guide id="45" pos="6314" userDrawn="1">
          <p15:clr>
            <a:srgbClr val="A4A3A4"/>
          </p15:clr>
        </p15:guide>
        <p15:guide id="46" pos="6886" userDrawn="1">
          <p15:clr>
            <a:srgbClr val="A4A3A4"/>
          </p15:clr>
        </p15:guide>
        <p15:guide id="47" pos="6990" userDrawn="1">
          <p15:clr>
            <a:srgbClr val="A4A3A4"/>
          </p15:clr>
        </p15:guide>
        <p15:guide id="48" pos="7568" userDrawn="1">
          <p15:clr>
            <a:srgbClr val="A4A3A4"/>
          </p15:clr>
        </p15:guide>
        <p15:guide id="49" pos="7659" userDrawn="1">
          <p15:clr>
            <a:srgbClr val="A4A3A4"/>
          </p15:clr>
        </p15:guide>
        <p15:guide id="50" pos="82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212"/>
    <a:srgbClr val="CC910E"/>
    <a:srgbClr val="666263"/>
    <a:srgbClr val="0099A8"/>
    <a:srgbClr val="0094E7"/>
    <a:srgbClr val="FFFFFF"/>
    <a:srgbClr val="FB3449"/>
    <a:srgbClr val="000000"/>
    <a:srgbClr val="CAC8C8"/>
    <a:srgbClr val="8547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31" autoAdjust="0"/>
    <p:restoredTop sz="93970" autoAdjust="0"/>
  </p:normalViewPr>
  <p:slideViewPr>
    <p:cSldViewPr snapToGrid="0">
      <p:cViewPr varScale="1">
        <p:scale>
          <a:sx n="58" d="100"/>
          <a:sy n="58" d="100"/>
        </p:scale>
        <p:origin x="472" y="40"/>
      </p:cViewPr>
      <p:guideLst>
        <p:guide orient="horz" pos="1578"/>
        <p:guide orient="horz" pos="4624"/>
        <p:guide orient="horz" pos="1513"/>
        <p:guide orient="horz" pos="1220"/>
        <p:guide orient="horz" pos="879"/>
        <p:guide orient="horz" pos="1154"/>
        <p:guide orient="horz" pos="1860"/>
        <p:guide orient="horz" pos="1919"/>
        <p:guide orient="horz" pos="2613"/>
        <p:guide orient="horz" pos="2899"/>
        <p:guide orient="horz" pos="3243"/>
        <p:guide orient="horz" pos="3675"/>
        <p:guide orient="horz" pos="4285"/>
        <p:guide orient="horz" pos="3316"/>
        <p:guide orient="horz" pos="3597"/>
        <p:guide orient="horz" pos="4008"/>
        <p:guide orient="horz" pos="4357"/>
        <p:guide orient="horz" pos="3937"/>
        <p:guide orient="horz" pos="2962"/>
        <p:guide orient="horz" pos="2547"/>
        <p:guide orient="horz" pos="2265"/>
        <p:guide orient="horz" pos="2201"/>
        <p:guide orient="horz" pos="183"/>
        <p:guide orient="horz" pos="467"/>
        <p:guide orient="horz" pos="525"/>
        <p:guide orient="horz" pos="807"/>
        <p:guide pos="240"/>
        <p:guide pos="4290"/>
        <p:guide pos="833"/>
        <p:guide pos="919"/>
        <p:guide pos="1495"/>
        <p:guide pos="1595"/>
        <p:guide pos="2172"/>
        <p:guide pos="2274"/>
        <p:guide pos="2851"/>
        <p:guide pos="2942"/>
        <p:guide pos="3550"/>
        <p:guide pos="3646"/>
        <p:guide pos="4195"/>
        <p:guide pos="4847"/>
        <p:guide pos="4949"/>
        <p:guide pos="5534"/>
        <p:guide pos="5636"/>
        <p:guide pos="6205"/>
        <p:guide pos="6314"/>
        <p:guide pos="6886"/>
        <p:guide pos="6990"/>
        <p:guide pos="7568"/>
        <p:guide pos="7659"/>
        <p:guide pos="82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1096"/>
    </p:cViewPr>
  </p:sorterViewPr>
  <p:notesViewPr>
    <p:cSldViewPr snapToGrid="0" showGuides="1">
      <p:cViewPr varScale="1">
        <p:scale>
          <a:sx n="133" d="100"/>
          <a:sy n="133" d="100"/>
        </p:scale>
        <p:origin x="37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10782-FDC2-4F7C-A018-7A502E5089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18645-DB65-E848-9EE2-8548BEAEB573}" type="datetimeFigureOut">
              <a:rPr lang="en-US" smtClean="0"/>
              <a:t>10/31/2022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3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E036-A0EF-40EA-AC2B-818A5F8CFC1C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36D52-512B-47DE-BC94-6C88A56CE9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9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936D52-512B-47DE-BC94-6C88A56CE9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405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Aq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7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85585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270624" y="651956"/>
            <a:ext cx="5961600" cy="436608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54928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se_stud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059399" y="1771743"/>
            <a:ext cx="7943744" cy="3652807"/>
          </a:xfrm>
          <a:prstGeom prst="rect">
            <a:avLst/>
          </a:prstGeom>
          <a:solidFill>
            <a:srgbClr val="CAC8C8"/>
          </a:solidFill>
          <a:ln>
            <a:noFill/>
          </a:ln>
          <a:effectLst/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Insert picture here</a:t>
            </a:r>
          </a:p>
        </p:txBody>
      </p:sp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7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" y="1589"/>
                        <a:ext cx="2116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3"/>
          <p:cNvSpPr>
            <a:spLocks noGrp="1"/>
          </p:cNvSpPr>
          <p:nvPr>
            <p:ph type="title" hasCustomPrompt="1"/>
          </p:nvPr>
        </p:nvSpPr>
        <p:spPr>
          <a:xfrm>
            <a:off x="351316" y="344821"/>
            <a:ext cx="12413343" cy="40956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dirty="0"/>
              <a:t>Insert brand name here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334486" y="771890"/>
            <a:ext cx="12439452" cy="237225"/>
          </a:xfrm>
          <a:prstGeom prst="rect">
            <a:avLst/>
          </a:prstGeom>
        </p:spPr>
        <p:txBody>
          <a:bodyPr vert="horz" lIns="36000" tIns="0"/>
          <a:lstStyle>
            <a:lvl1pPr>
              <a:defRPr sz="14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campaign title here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2237670" y="6915151"/>
            <a:ext cx="2006916" cy="517525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8A8A8D"/>
                </a:solidFill>
              </a:defRPr>
            </a:lvl1pPr>
          </a:lstStyle>
          <a:p>
            <a:r>
              <a:rPr lang="en-US" dirty="0"/>
              <a:t>Logo here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355657" y="2096146"/>
            <a:ext cx="4077342" cy="1817688"/>
          </a:xfrm>
          <a:prstGeom prst="rect">
            <a:avLst/>
          </a:prstGeom>
        </p:spPr>
        <p:txBody>
          <a:bodyPr vert="horz" lIns="36000" tIns="0"/>
          <a:lstStyle>
            <a:lvl1pPr>
              <a:defRPr sz="1000" b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100">
                <a:solidFill>
                  <a:srgbClr val="000000"/>
                </a:solidFill>
                <a:latin typeface="Arial"/>
                <a:cs typeface="Arial"/>
              </a:defRPr>
            </a:lvl2pPr>
            <a:lvl3pPr>
              <a:defRPr sz="1100">
                <a:solidFill>
                  <a:srgbClr val="000000"/>
                </a:solidFill>
                <a:latin typeface="Arial"/>
                <a:cs typeface="Arial"/>
              </a:defRPr>
            </a:lvl3pPr>
            <a:lvl4pPr>
              <a:defRPr sz="1100">
                <a:solidFill>
                  <a:srgbClr val="000000"/>
                </a:solidFill>
                <a:latin typeface="Arial"/>
                <a:cs typeface="Arial"/>
              </a:defRPr>
            </a:lvl4pPr>
            <a:lvl5pPr>
              <a:defRPr sz="1100">
                <a:solidFill>
                  <a:srgbClr val="000000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b="0" dirty="0"/>
              <a:t>Insert text here</a:t>
            </a:r>
            <a:endParaRPr lang="en-US" dirty="0"/>
          </a:p>
        </p:txBody>
      </p:sp>
      <p:sp>
        <p:nvSpPr>
          <p:cNvPr id="28" name="Text Placeholder 26"/>
          <p:cNvSpPr>
            <a:spLocks noGrp="1"/>
          </p:cNvSpPr>
          <p:nvPr>
            <p:ph type="body" sz="quarter" idx="17" hasCustomPrompt="1"/>
          </p:nvPr>
        </p:nvSpPr>
        <p:spPr>
          <a:xfrm>
            <a:off x="355657" y="4385300"/>
            <a:ext cx="4077342" cy="1817688"/>
          </a:xfrm>
          <a:prstGeom prst="rect">
            <a:avLst/>
          </a:prstGeom>
        </p:spPr>
        <p:txBody>
          <a:bodyPr vert="horz" lIns="36000" tIns="0"/>
          <a:lstStyle>
            <a:lvl1pPr>
              <a:defRPr sz="1000" b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 sz="1100">
                <a:solidFill>
                  <a:srgbClr val="000000"/>
                </a:solidFill>
                <a:latin typeface="Arial"/>
                <a:cs typeface="Arial"/>
              </a:defRPr>
            </a:lvl2pPr>
            <a:lvl3pPr>
              <a:defRPr sz="1100">
                <a:solidFill>
                  <a:srgbClr val="000000"/>
                </a:solidFill>
                <a:latin typeface="Arial"/>
                <a:cs typeface="Arial"/>
              </a:defRPr>
            </a:lvl3pPr>
            <a:lvl4pPr>
              <a:defRPr sz="1100">
                <a:solidFill>
                  <a:srgbClr val="000000"/>
                </a:solidFill>
                <a:latin typeface="Arial"/>
                <a:cs typeface="Arial"/>
              </a:defRPr>
            </a:lvl4pPr>
            <a:lvl5pPr>
              <a:defRPr sz="1100">
                <a:solidFill>
                  <a:srgbClr val="000000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b="0" dirty="0"/>
              <a:t>Insert text here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8" hasCustomPrompt="1"/>
          </p:nvPr>
        </p:nvSpPr>
        <p:spPr>
          <a:xfrm>
            <a:off x="355921" y="1803813"/>
            <a:ext cx="4096396" cy="256620"/>
          </a:xfrm>
          <a:prstGeom prst="rect">
            <a:avLst/>
          </a:prstGeom>
        </p:spPr>
        <p:txBody>
          <a:bodyPr vert="horz" lIns="36000"/>
          <a:lstStyle>
            <a:lvl1pPr>
              <a:defRPr sz="14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Write ‘Background’ here</a:t>
            </a:r>
          </a:p>
        </p:txBody>
      </p:sp>
      <p:sp>
        <p:nvSpPr>
          <p:cNvPr id="31" name="Text Placeholder 29"/>
          <p:cNvSpPr>
            <a:spLocks noGrp="1"/>
          </p:cNvSpPr>
          <p:nvPr>
            <p:ph type="body" sz="quarter" idx="19" hasCustomPrompt="1"/>
          </p:nvPr>
        </p:nvSpPr>
        <p:spPr>
          <a:xfrm>
            <a:off x="355921" y="4108646"/>
            <a:ext cx="4096396" cy="256620"/>
          </a:xfrm>
          <a:prstGeom prst="rect">
            <a:avLst/>
          </a:prstGeom>
        </p:spPr>
        <p:txBody>
          <a:bodyPr vert="horz" lIns="36000"/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Write ‘Idea’ here</a:t>
            </a:r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6986100" y="5635626"/>
            <a:ext cx="5927600" cy="747713"/>
          </a:xfrm>
          <a:prstGeom prst="rect">
            <a:avLst/>
          </a:prstGeom>
        </p:spPr>
        <p:txBody>
          <a:bodyPr vert="horz"/>
          <a:lstStyle>
            <a:lvl1pPr algn="r">
              <a:defRPr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Insert quote here – can run to two lines</a:t>
            </a:r>
          </a:p>
        </p:txBody>
      </p:sp>
    </p:spTree>
    <p:extLst>
      <p:ext uri="{BB962C8B-B14F-4D97-AF65-F5344CB8AC3E}">
        <p14:creationId xmlns:p14="http://schemas.microsoft.com/office/powerpoint/2010/main" val="351289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think-cell Slide" r:id="rId6" imgW="6350000" imgH="6350000" progId="">
                  <p:embed/>
                </p:oleObj>
              </mc:Choice>
              <mc:Fallback>
                <p:oleObj name="think-cell Slide" r:id="rId6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85585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53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7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ts val="19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ts val="15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ts val="16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ts val="11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5220" y="262676"/>
            <a:ext cx="9308541" cy="409568"/>
          </a:xfrm>
        </p:spPr>
        <p:txBody>
          <a:bodyPr/>
          <a:lstStyle/>
          <a:p>
            <a:r>
              <a:rPr lang="en-GB" dirty="0"/>
              <a:t>THE GUARDIAN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244588" y="672244"/>
            <a:ext cx="9328120" cy="237225"/>
          </a:xfrm>
          <a:ln>
            <a:noFill/>
          </a:ln>
        </p:spPr>
        <p:txBody>
          <a:bodyPr/>
          <a:lstStyle/>
          <a:p>
            <a:r>
              <a:rPr lang="en-GB" dirty="0"/>
              <a:t>Saturday Magazine Relaunch ‘Forgotten how to Saturday?’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355379" y="2341027"/>
            <a:ext cx="6255302" cy="1971665"/>
          </a:xfrm>
        </p:spPr>
        <p:txBody>
          <a:bodyPr>
            <a:noAutofit/>
          </a:bodyPr>
          <a:lstStyle/>
          <a:p>
            <a:pPr>
              <a:spcBef>
                <a:spcPts val="1100"/>
              </a:spcBef>
            </a:pPr>
            <a:r>
              <a:rPr lang="en-GB" sz="1200" b="1" kern="1000" dirty="0">
                <a:solidFill>
                  <a:schemeClr val="accent2"/>
                </a:solidFill>
              </a:rPr>
              <a:t>Background</a:t>
            </a: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Clr>
                <a:schemeClr val="bg1"/>
              </a:buClr>
              <a:buFont typeface="LucidaGrande" charset="0"/>
              <a:buChar char="-"/>
            </a:pPr>
            <a:r>
              <a:rPr lang="en-GB" sz="1100" i="1" kern="1000" dirty="0">
                <a:solidFill>
                  <a:schemeClr val="bg1"/>
                </a:solidFill>
              </a:rPr>
              <a:t>The Guardian </a:t>
            </a:r>
            <a:r>
              <a:rPr lang="en-GB" sz="1100" kern="1000" dirty="0">
                <a:solidFill>
                  <a:schemeClr val="bg1"/>
                </a:solidFill>
              </a:rPr>
              <a:t>wanted to create an impact using cinema’s high-attention, premium environment to reach an ABC1 adult audience to relaunch its Saturday Magazine, as a super-sized 100+ page format which would sit inside the day’s paper. </a:t>
            </a: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Clr>
                <a:schemeClr val="bg1"/>
              </a:buClr>
              <a:buFont typeface="LucidaGrande" charset="0"/>
              <a:buChar char="-"/>
            </a:pPr>
            <a:r>
              <a:rPr lang="en-GB" sz="1100" kern="1000" dirty="0">
                <a:solidFill>
                  <a:schemeClr val="bg1"/>
                </a:solidFill>
              </a:rPr>
              <a:t>The goal was to increase consideration to purchase or subscribe among key audiences. Specific targets included increasing newsstand market share and delivering 750 new subscriptions.</a:t>
            </a: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Clr>
                <a:schemeClr val="bg1"/>
              </a:buClr>
              <a:buFont typeface="LucidaGrande" charset="0"/>
              <a:buChar char="-"/>
            </a:pPr>
            <a:endParaRPr lang="en-GB" sz="1100" kern="10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1100"/>
              </a:spcBef>
              <a:buClr>
                <a:schemeClr val="bg1"/>
              </a:buClr>
            </a:pPr>
            <a:r>
              <a:rPr lang="en-GB" sz="1200" b="1" kern="1000" dirty="0">
                <a:solidFill>
                  <a:schemeClr val="accent2"/>
                </a:solidFill>
              </a:rPr>
              <a:t>Plan</a:t>
            </a:r>
            <a:endParaRPr lang="en-GB" sz="1200" kern="1000" dirty="0">
              <a:solidFill>
                <a:schemeClr val="accent2"/>
              </a:solidFill>
            </a:endParaRP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Clr>
                <a:schemeClr val="bg1"/>
              </a:buClr>
              <a:buFont typeface="LucidaGrande" charset="0"/>
              <a:buChar char="-"/>
            </a:pPr>
            <a:r>
              <a:rPr lang="en-GB" sz="1100" i="1" kern="1000" dirty="0">
                <a:solidFill>
                  <a:schemeClr val="bg1"/>
                </a:solidFill>
              </a:rPr>
              <a:t>The Guardian </a:t>
            </a:r>
            <a:r>
              <a:rPr lang="en-GB" sz="1100" kern="1000" dirty="0">
                <a:solidFill>
                  <a:schemeClr val="bg1"/>
                </a:solidFill>
              </a:rPr>
              <a:t>specifically chose to run its 30” copy in showings of </a:t>
            </a:r>
            <a:r>
              <a:rPr lang="en-GB" sz="1100" i="1" kern="1000" dirty="0">
                <a:solidFill>
                  <a:schemeClr val="bg1"/>
                </a:solidFill>
              </a:rPr>
              <a:t>The French Dispatch </a:t>
            </a:r>
            <a:r>
              <a:rPr lang="en-GB" sz="1100" kern="1000" dirty="0">
                <a:solidFill>
                  <a:schemeClr val="bg1"/>
                </a:solidFill>
              </a:rPr>
              <a:t>– a movie which itself focused on the story of a fictional Kansas newspaper supplement produced in the late 60’s by American expatriates.</a:t>
            </a: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Clr>
                <a:schemeClr val="bg1"/>
              </a:buClr>
              <a:buFont typeface="LucidaGrande" charset="0"/>
              <a:buChar char="-"/>
            </a:pPr>
            <a:r>
              <a:rPr lang="en-GB" sz="1100" kern="1000" dirty="0">
                <a:solidFill>
                  <a:schemeClr val="bg1"/>
                </a:solidFill>
              </a:rPr>
              <a:t>The 30” cinema spot became the hero piece of the relaunch, with its creative then being re-purposed in shorter formats in paid digital, social, and online video to increase awareness amongst both a current and prospective audience.</a:t>
            </a: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Clr>
                <a:schemeClr val="bg1"/>
              </a:buClr>
              <a:buFont typeface="LucidaGrande" charset="0"/>
              <a:buChar char="-"/>
            </a:pPr>
            <a:r>
              <a:rPr lang="en-GB" sz="1100" kern="1000" dirty="0">
                <a:solidFill>
                  <a:schemeClr val="bg1"/>
                </a:solidFill>
              </a:rPr>
              <a:t>This was also planned alongside non-video formats including physically sampling copies of the magazine, using OOH and using the full suite of the </a:t>
            </a:r>
            <a:r>
              <a:rPr lang="en-GB" sz="1100" i="1" kern="1000" dirty="0">
                <a:solidFill>
                  <a:schemeClr val="bg1"/>
                </a:solidFill>
              </a:rPr>
              <a:t>Guardian's</a:t>
            </a:r>
            <a:r>
              <a:rPr lang="en-GB" sz="1100" kern="1000" dirty="0">
                <a:solidFill>
                  <a:schemeClr val="bg1"/>
                </a:solidFill>
              </a:rPr>
              <a:t> own channels such as press ads, social media, and a dedicated landing page on theguardian.com.</a:t>
            </a:r>
          </a:p>
          <a:p>
            <a:pPr marL="171450" indent="-171450">
              <a:lnSpc>
                <a:spcPct val="100000"/>
              </a:lnSpc>
              <a:spcBef>
                <a:spcPts val="1100"/>
              </a:spcBef>
              <a:buClr>
                <a:schemeClr val="bg1"/>
              </a:buClr>
              <a:buFont typeface="LucidaGrande" charset="0"/>
              <a:buChar char="-"/>
            </a:pPr>
            <a:endParaRPr lang="en-GB" sz="800" kern="1000" dirty="0">
              <a:solidFill>
                <a:schemeClr val="bg1"/>
              </a:solidFill>
            </a:endParaRPr>
          </a:p>
        </p:txBody>
      </p:sp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82751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16" name="Object 1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1" y="1589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48EF34C-E573-0882-4FF5-11D1D6DEC28D}"/>
              </a:ext>
            </a:extLst>
          </p:cNvPr>
          <p:cNvSpPr/>
          <p:nvPr/>
        </p:nvSpPr>
        <p:spPr>
          <a:xfrm>
            <a:off x="0" y="7200593"/>
            <a:ext cx="134429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Source: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Guardian,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DCM Awards Entry. 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9C92EC5F-CBB2-4447-97E9-F8F8B64AB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771365"/>
              </p:ext>
            </p:extLst>
          </p:nvPr>
        </p:nvGraphicFramePr>
        <p:xfrm>
          <a:off x="244588" y="938138"/>
          <a:ext cx="6546736" cy="1140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347">
                  <a:extLst>
                    <a:ext uri="{9D8B030D-6E8A-4147-A177-3AD203B41FA5}">
                      <a16:colId xmlns:a16="http://schemas.microsoft.com/office/drawing/2014/main" val="1043653864"/>
                    </a:ext>
                  </a:extLst>
                </a:gridCol>
                <a:gridCol w="1370234">
                  <a:extLst>
                    <a:ext uri="{9D8B030D-6E8A-4147-A177-3AD203B41FA5}">
                      <a16:colId xmlns:a16="http://schemas.microsoft.com/office/drawing/2014/main" val="1969532920"/>
                    </a:ext>
                  </a:extLst>
                </a:gridCol>
                <a:gridCol w="1248461">
                  <a:extLst>
                    <a:ext uri="{9D8B030D-6E8A-4147-A177-3AD203B41FA5}">
                      <a16:colId xmlns:a16="http://schemas.microsoft.com/office/drawing/2014/main" val="696929619"/>
                    </a:ext>
                  </a:extLst>
                </a:gridCol>
                <a:gridCol w="1309347">
                  <a:extLst>
                    <a:ext uri="{9D8B030D-6E8A-4147-A177-3AD203B41FA5}">
                      <a16:colId xmlns:a16="http://schemas.microsoft.com/office/drawing/2014/main" val="214587584"/>
                    </a:ext>
                  </a:extLst>
                </a:gridCol>
                <a:gridCol w="1309347">
                  <a:extLst>
                    <a:ext uri="{9D8B030D-6E8A-4147-A177-3AD203B41FA5}">
                      <a16:colId xmlns:a16="http://schemas.microsoft.com/office/drawing/2014/main" val="1729032941"/>
                    </a:ext>
                  </a:extLst>
                </a:gridCol>
              </a:tblGrid>
              <a:tr h="331165">
                <a:tc gridSpan="5">
                  <a:txBody>
                    <a:bodyPr/>
                    <a:lstStyle/>
                    <a:p>
                      <a:pPr marL="0" marR="0" lvl="0" indent="0" algn="l" defTabSz="961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395326"/>
                  </a:ext>
                </a:extLst>
              </a:tr>
              <a:tr h="362962"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Sector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Target Audiences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Package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Media Agency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Copy Length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483068"/>
                  </a:ext>
                </a:extLst>
              </a:tr>
              <a:tr h="362962"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Entertainment &amp;</a:t>
                      </a:r>
                    </a:p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Leisure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ABC1 Adults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Film Pack, AGP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PHD Media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30”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67133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2BA09FC-1EC2-4183-90F5-A802020A3D84}"/>
              </a:ext>
            </a:extLst>
          </p:cNvPr>
          <p:cNvSpPr txBox="1"/>
          <p:nvPr/>
        </p:nvSpPr>
        <p:spPr>
          <a:xfrm>
            <a:off x="7032452" y="4046685"/>
            <a:ext cx="5734850" cy="20851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1100"/>
              </a:spcBef>
              <a:buClr>
                <a:schemeClr val="bg1"/>
              </a:buClr>
              <a:buSzPct val="100000"/>
            </a:pPr>
            <a:r>
              <a:rPr lang="en-GB" sz="1400" b="1" kern="1000" dirty="0">
                <a:solidFill>
                  <a:schemeClr val="accent2"/>
                </a:solidFill>
                <a:latin typeface="Arial"/>
                <a:cs typeface="Arial"/>
              </a:rPr>
              <a:t>Results</a:t>
            </a:r>
          </a:p>
          <a:p>
            <a:pPr marL="171450" indent="-171450">
              <a:spcBef>
                <a:spcPts val="1100"/>
              </a:spcBef>
              <a:buClr>
                <a:schemeClr val="bg1"/>
              </a:buClr>
              <a:buSzPct val="100000"/>
              <a:buFont typeface="Lucida Grande"/>
              <a:buChar char="-"/>
            </a:pPr>
            <a:r>
              <a:rPr lang="en-GB" sz="1100" dirty="0">
                <a:solidFill>
                  <a:schemeClr val="bg1"/>
                </a:solidFill>
              </a:rPr>
              <a:t>Cinema activity over-delivered by 27%, driving impactful incremental reach and excitement around the launch of the Saturday Magazine.</a:t>
            </a:r>
          </a:p>
          <a:p>
            <a:pPr marL="171450" indent="-171450">
              <a:spcBef>
                <a:spcPts val="1100"/>
              </a:spcBef>
              <a:buClr>
                <a:schemeClr val="bg1"/>
              </a:buClr>
              <a:buSzPct val="100000"/>
              <a:buFont typeface="Lucida Grande"/>
              <a:buChar char="-"/>
            </a:pPr>
            <a:r>
              <a:rPr lang="en-GB" sz="1100" dirty="0">
                <a:solidFill>
                  <a:schemeClr val="bg1"/>
                </a:solidFill>
              </a:rPr>
              <a:t>In its launch week, the Saturday Guardian saw its highest market share for 19 months (since March 2020) at 18.2% and the weekends following launch continued to see an increase in year-on-year market share. </a:t>
            </a:r>
          </a:p>
          <a:p>
            <a:pPr marL="171450" indent="-171450">
              <a:spcBef>
                <a:spcPts val="1100"/>
              </a:spcBef>
              <a:buClr>
                <a:schemeClr val="bg1"/>
              </a:buClr>
              <a:buSzPct val="100000"/>
              <a:buFont typeface="Lucida Grande"/>
              <a:buChar char="-"/>
            </a:pPr>
            <a:r>
              <a:rPr lang="en-GB" sz="1100" dirty="0">
                <a:solidFill>
                  <a:schemeClr val="bg1"/>
                </a:solidFill>
              </a:rPr>
              <a:t>In total, the campaign drove 1,080 subscriptions, 52% higher than the previous period and 44% higher than the target of 750 new subscriptions that had been set for the campaign.</a:t>
            </a:r>
          </a:p>
        </p:txBody>
      </p:sp>
      <p:pic>
        <p:nvPicPr>
          <p:cNvPr id="4" name="Picture 3" descr="A person in a red dress&#10;&#10;Description automatically generated with low confidence">
            <a:extLst>
              <a:ext uri="{FF2B5EF4-FFF2-40B4-BE49-F238E27FC236}">
                <a16:creationId xmlns:a16="http://schemas.microsoft.com/office/drawing/2014/main" id="{A0A54A1E-2F0F-45C7-8EBC-85FD75519B1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452" y="914739"/>
            <a:ext cx="5734850" cy="28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97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Blank with title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CM Default Presentation_widescreen" id="{8BEE6B09-292A-A146-8F9D-1B76002E7790}" vid="{0B0B607F-089B-6844-A8D9-24E3A5F3413A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179E9E3-37F6-48A1-9F8E-150B0F8195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333</Words>
  <Application>Microsoft Office PowerPoint</Application>
  <PresentationFormat>Custom</PresentationFormat>
  <Paragraphs>27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Century Gothic</vt:lpstr>
      <vt:lpstr>Impact</vt:lpstr>
      <vt:lpstr>Lucida Grande</vt:lpstr>
      <vt:lpstr>LucidaGrande</vt:lpstr>
      <vt:lpstr>Wingdings</vt:lpstr>
      <vt:lpstr>1_Blank with title</vt:lpstr>
      <vt:lpstr>think-cell Slide</vt:lpstr>
      <vt:lpstr>THE GUARDIAN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2019-12-30T10:52:06Z</dcterms:created>
  <dcterms:modified xsi:type="dcterms:W3CDTF">2022-10-31T15:04:11Z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</Properties>
</file>