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  <p:sldMasterId id="2147483782" r:id="rId3"/>
    <p:sldMasterId id="2147484056" r:id="rId4"/>
  </p:sldMasterIdLst>
  <p:notesMasterIdLst>
    <p:notesMasterId r:id="rId6"/>
  </p:notesMasterIdLst>
  <p:handoutMasterIdLst>
    <p:handoutMasterId r:id="rId7"/>
  </p:handoutMasterIdLst>
  <p:sldIdLst>
    <p:sldId id="1253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0D9B6-2783-DDAC-EDCC-7487AE773C58}" name="Michael Tull" initials="MT" userId="S::michtull@dcm.co.uk::9b84a4a9-44d8-4d28-b1a8-900a431bc4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9E9"/>
    <a:srgbClr val="D7BB77"/>
    <a:srgbClr val="EB9E62"/>
    <a:srgbClr val="C7C9C7"/>
    <a:srgbClr val="FB3449"/>
    <a:srgbClr val="000000"/>
    <a:srgbClr val="CAC8C8"/>
    <a:srgbClr val="8547AD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56" d="100"/>
          <a:sy n="56" d="100"/>
        </p:scale>
        <p:origin x="812" y="5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FDDFED47-AEE5-4941-995E-C765DF0C14CA}"/>
    <pc:docChg chg="custSel modSld">
      <pc:chgData name="Michael Tull" userId="9b84a4a9-44d8-4d28-b1a8-900a431bc43d" providerId="ADAL" clId="{FDDFED47-AEE5-4941-995E-C765DF0C14CA}" dt="2024-02-08T21:45:31.455" v="2247" actId="1076"/>
      <pc:docMkLst>
        <pc:docMk/>
      </pc:docMkLst>
      <pc:sldChg chg="modSp mod">
        <pc:chgData name="Michael Tull" userId="9b84a4a9-44d8-4d28-b1a8-900a431bc43d" providerId="ADAL" clId="{FDDFED47-AEE5-4941-995E-C765DF0C14CA}" dt="2024-02-08T21:45:31.455" v="2247" actId="1076"/>
        <pc:sldMkLst>
          <pc:docMk/>
          <pc:sldMk cId="3328249734" sldId="440"/>
        </pc:sldMkLst>
        <pc:spChg chg="mod">
          <ac:chgData name="Michael Tull" userId="9b84a4a9-44d8-4d28-b1a8-900a431bc43d" providerId="ADAL" clId="{FDDFED47-AEE5-4941-995E-C765DF0C14CA}" dt="2024-02-08T21:44:42.936" v="2240" actId="113"/>
          <ac:spMkLst>
            <pc:docMk/>
            <pc:sldMk cId="3328249734" sldId="440"/>
            <ac:spMk id="2" creationId="{C7A95611-4972-ED24-A703-0727DCD43CE6}"/>
          </ac:spMkLst>
        </pc:spChg>
        <pc:spChg chg="mod">
          <ac:chgData name="Michael Tull" userId="9b84a4a9-44d8-4d28-b1a8-900a431bc43d" providerId="ADAL" clId="{FDDFED47-AEE5-4941-995E-C765DF0C14CA}" dt="2024-02-08T21:45:22.045" v="2245" actId="6549"/>
          <ac:spMkLst>
            <pc:docMk/>
            <pc:sldMk cId="3328249734" sldId="440"/>
            <ac:spMk id="9" creationId="{248EF34C-E573-0882-4FF5-11D1D6DEC28D}"/>
          </ac:spMkLst>
        </pc:spChg>
        <pc:spChg chg="mod">
          <ac:chgData name="Michael Tull" userId="9b84a4a9-44d8-4d28-b1a8-900a431bc43d" providerId="ADAL" clId="{FDDFED47-AEE5-4941-995E-C765DF0C14CA}" dt="2024-02-08T21:44:16.126" v="2201" actId="20577"/>
          <ac:spMkLst>
            <pc:docMk/>
            <pc:sldMk cId="3328249734" sldId="440"/>
            <ac:spMk id="26" creationId="{9921AA37-18ED-8890-3BB0-A0042D4F3426}"/>
          </ac:spMkLst>
        </pc:spChg>
        <pc:picChg chg="mod">
          <ac:chgData name="Michael Tull" userId="9b84a4a9-44d8-4d28-b1a8-900a431bc43d" providerId="ADAL" clId="{FDDFED47-AEE5-4941-995E-C765DF0C14CA}" dt="2024-02-08T21:45:31.455" v="2247" actId="1076"/>
          <ac:picMkLst>
            <pc:docMk/>
            <pc:sldMk cId="3328249734" sldId="440"/>
            <ac:picMk id="31746" creationId="{35DA9D58-9AF8-B962-195D-A8F16783807F}"/>
          </ac:picMkLst>
        </pc:picChg>
        <pc:picChg chg="mod">
          <ac:chgData name="Michael Tull" userId="9b84a4a9-44d8-4d28-b1a8-900a431bc43d" providerId="ADAL" clId="{FDDFED47-AEE5-4941-995E-C765DF0C14CA}" dt="2024-02-08T21:45:29.392" v="2246" actId="1076"/>
          <ac:picMkLst>
            <pc:docMk/>
            <pc:sldMk cId="3328249734" sldId="440"/>
            <ac:picMk id="31748" creationId="{FD36DC5B-3A83-1959-176A-FCEE7D9FD2E6}"/>
          </ac:picMkLst>
        </pc:picChg>
      </pc:sldChg>
      <pc:sldChg chg="modSp mod">
        <pc:chgData name="Michael Tull" userId="9b84a4a9-44d8-4d28-b1a8-900a431bc43d" providerId="ADAL" clId="{FDDFED47-AEE5-4941-995E-C765DF0C14CA}" dt="2024-02-08T21:42:14.330" v="2200" actId="18654"/>
        <pc:sldMkLst>
          <pc:docMk/>
          <pc:sldMk cId="1974417307" sldId="1252"/>
        </pc:sldMkLst>
        <pc:spChg chg="mod">
          <ac:chgData name="Michael Tull" userId="9b84a4a9-44d8-4d28-b1a8-900a431bc43d" providerId="ADAL" clId="{FDDFED47-AEE5-4941-995E-C765DF0C14CA}" dt="2024-02-08T21:34:24.908" v="825" actId="1035"/>
          <ac:spMkLst>
            <pc:docMk/>
            <pc:sldMk cId="1974417307" sldId="1252"/>
            <ac:spMk id="4" creationId="{376BE082-3CFC-7F1E-C70F-04E2F25420B1}"/>
          </ac:spMkLst>
        </pc:spChg>
        <pc:spChg chg="mod">
          <ac:chgData name="Michael Tull" userId="9b84a4a9-44d8-4d28-b1a8-900a431bc43d" providerId="ADAL" clId="{FDDFED47-AEE5-4941-995E-C765DF0C14CA}" dt="2024-02-08T21:25:37.530" v="52" actId="6549"/>
          <ac:spMkLst>
            <pc:docMk/>
            <pc:sldMk cId="1974417307" sldId="1252"/>
            <ac:spMk id="12" creationId="{AD014442-68F8-06EF-4A16-D9AD65C38FFE}"/>
          </ac:spMkLst>
        </pc:spChg>
        <pc:spChg chg="mod">
          <ac:chgData name="Michael Tull" userId="9b84a4a9-44d8-4d28-b1a8-900a431bc43d" providerId="ADAL" clId="{FDDFED47-AEE5-4941-995E-C765DF0C14CA}" dt="2024-02-08T21:41:56.469" v="2196" actId="20577"/>
          <ac:spMkLst>
            <pc:docMk/>
            <pc:sldMk cId="1974417307" sldId="1252"/>
            <ac:spMk id="13" creationId="{68400FBF-8086-E048-85DB-109EB0D771E3}"/>
          </ac:spMkLst>
        </pc:spChg>
        <pc:graphicFrameChg chg="mod modGraphic">
          <ac:chgData name="Michael Tull" userId="9b84a4a9-44d8-4d28-b1a8-900a431bc43d" providerId="ADAL" clId="{FDDFED47-AEE5-4941-995E-C765DF0C14CA}" dt="2024-02-08T21:28:16.219" v="174" actId="6549"/>
          <ac:graphicFrameMkLst>
            <pc:docMk/>
            <pc:sldMk cId="1974417307" sldId="1252"/>
            <ac:graphicFrameMk id="14" creationId="{522A36EB-D6C9-5A1D-30B3-65599EE26905}"/>
          </ac:graphicFrameMkLst>
        </pc:graphicFrameChg>
        <pc:picChg chg="mod">
          <ac:chgData name="Michael Tull" userId="9b84a4a9-44d8-4d28-b1a8-900a431bc43d" providerId="ADAL" clId="{FDDFED47-AEE5-4941-995E-C765DF0C14CA}" dt="2024-02-08T21:42:14.330" v="2200" actId="18654"/>
          <ac:picMkLst>
            <pc:docMk/>
            <pc:sldMk cId="1974417307" sldId="1252"/>
            <ac:picMk id="8" creationId="{D061716F-BA19-D350-EA66-62B21C5E46E9}"/>
          </ac:picMkLst>
        </pc:picChg>
        <pc:picChg chg="mod">
          <ac:chgData name="Michael Tull" userId="9b84a4a9-44d8-4d28-b1a8-900a431bc43d" providerId="ADAL" clId="{FDDFED47-AEE5-4941-995E-C765DF0C14CA}" dt="2024-02-08T21:24:59.254" v="19" actId="18131"/>
          <ac:picMkLst>
            <pc:docMk/>
            <pc:sldMk cId="1974417307" sldId="1252"/>
            <ac:picMk id="15" creationId="{9AADAB09-95AB-6BD7-00EE-6020A733577E}"/>
          </ac:picMkLst>
        </pc:picChg>
        <pc:picChg chg="mod">
          <ac:chgData name="Michael Tull" userId="9b84a4a9-44d8-4d28-b1a8-900a431bc43d" providerId="ADAL" clId="{FDDFED47-AEE5-4941-995E-C765DF0C14CA}" dt="2024-02-08T21:24:45.625" v="16" actId="18131"/>
          <ac:picMkLst>
            <pc:docMk/>
            <pc:sldMk cId="1974417307" sldId="1252"/>
            <ac:picMk id="17" creationId="{440F9C58-91FC-596E-7D1C-0A675688CB7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95876772429103E-2"/>
          <c:y val="0.18339448919407383"/>
          <c:w val="0.95798403448849745"/>
          <c:h val="0.65647787976319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Nexa XBold" panose="02000000000000000000" pitchFamily="2" charset="0"/>
                    <a:ea typeface="Nexa XBol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Teaching is a career to be proud of </c:v>
                </c:pt>
                <c:pt idx="1">
                  <c:v>Teaching would allow me to make a difference to a student's life</c:v>
                </c:pt>
                <c:pt idx="2">
                  <c:v>Teaching would give me personal satisfaction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0.49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D-4C32-9D12-3AE489E4D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Nexa XBold" panose="02000000000000000000" pitchFamily="2" charset="0"/>
                    <a:ea typeface="Nexa XBol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Teaching is a career to be proud of </c:v>
                </c:pt>
                <c:pt idx="1">
                  <c:v>Teaching would allow me to make a difference to a student's life</c:v>
                </c:pt>
                <c:pt idx="2">
                  <c:v>Teaching would give me personal satisfaction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0.59</c:v>
                </c:pt>
                <c:pt idx="1">
                  <c:v>0.55000000000000004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D-4C32-9D12-3AE489E4D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300462952"/>
        <c:axId val="1300461872"/>
      </c:barChart>
      <c:catAx>
        <c:axId val="130046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Nexa Book" panose="02000000000000000000" pitchFamily="2" charset="0"/>
                <a:cs typeface="+mn-cs"/>
              </a:defRPr>
            </a:pPr>
            <a:endParaRPr lang="en-US"/>
          </a:p>
        </c:txPr>
        <c:crossAx val="1300461872"/>
        <c:crosses val="autoZero"/>
        <c:auto val="1"/>
        <c:lblAlgn val="ctr"/>
        <c:lblOffset val="100"/>
        <c:noMultiLvlLbl val="0"/>
      </c:catAx>
      <c:valAx>
        <c:axId val="1300461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00462952"/>
        <c:crossesAt val="9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37021356092665"/>
          <c:y val="6.9776491655907061E-2"/>
          <c:w val="0.2944765276980541"/>
          <c:h val="6.1436358783924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6"/>
              </a:solidFill>
              <a:latin typeface="Nexa Light" panose="020B0604020202020204" charset="0"/>
              <a:ea typeface="Nexa Light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3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300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48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oleObject" Target="../embeddings/oleObject13.bin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vmlDrawing" Target="../drawings/vmlDrawing13.v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8.vml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  <p:sldLayoutId id="21474840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8">
            <a:extLst>
              <a:ext uri="{FF2B5EF4-FFF2-40B4-BE49-F238E27FC236}">
                <a16:creationId xmlns:a16="http://schemas.microsoft.com/office/drawing/2014/main" id="{45EB3EC9-AA33-9F3D-7F8E-606F3D7FA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371252"/>
              </p:ext>
            </p:extLst>
          </p:nvPr>
        </p:nvGraphicFramePr>
        <p:xfrm>
          <a:off x="6645174" y="4324217"/>
          <a:ext cx="6415044" cy="244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400FBF-8086-E048-85DB-109EB0D771E3}"/>
              </a:ext>
            </a:extLst>
          </p:cNvPr>
          <p:cNvSpPr txBox="1">
            <a:spLocks/>
          </p:cNvSpPr>
          <p:nvPr/>
        </p:nvSpPr>
        <p:spPr bwMode="gray">
          <a:xfrm>
            <a:off x="269850" y="1687209"/>
            <a:ext cx="5894174" cy="20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sz="1200" dirty="0">
                <a:solidFill>
                  <a:schemeClr val="bg2"/>
                </a:solidFill>
                <a:cs typeface="Arial"/>
              </a:rPr>
              <a:t>Background &amp; Plan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n-GB" sz="400" dirty="0">
              <a:solidFill>
                <a:schemeClr val="bg2"/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050" b="0" dirty="0"/>
              <a:t>In an effort to raise awareness among a new generation of potential teachers, the Department for Education (DfE) revamped their 'Every Lesson Shapes a Life’ creative, which showcases a real teacher who is positively impacting students' lives.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050" b="0" dirty="0"/>
              <a:t>Wanting to inspire and attract new talent to the teaching profession by highlighting the numerous benefits, including lesser-known advantages such as diverse career paths and salary benefits, DfE ultimately aimed at increasing applications amongst a younger demographic.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chemeClr val="bg1"/>
              </a:buClr>
              <a:buFont typeface="Lucida Grande"/>
              <a:buChar char="-"/>
            </a:pPr>
            <a:r>
              <a:rPr lang="en-GB" sz="1050" b="0" dirty="0"/>
              <a:t>Knowing how </a:t>
            </a:r>
            <a:r>
              <a:rPr lang="en-GB" sz="1050" b="0"/>
              <a:t>beneficial cinema has </a:t>
            </a:r>
            <a:r>
              <a:rPr lang="en-GB" sz="1050" b="0" dirty="0"/>
              <a:t>been in providing incremental reach to a younger skewing audience, in addition to an wider AV plan, DfE bought into an AGP across Jan – Mar 24 that would index strongly towards their target audience of 16-34s, giving them access to films such as </a:t>
            </a:r>
            <a:r>
              <a:rPr lang="en-GB" sz="1050" b="0" i="1" dirty="0"/>
              <a:t>Argylle, Migration, Madame Web &amp; Bob Marley: One Love.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recruitment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9236" y="653694"/>
            <a:ext cx="5961600" cy="436608"/>
          </a:xfrm>
        </p:spPr>
        <p:txBody>
          <a:bodyPr/>
          <a:lstStyle/>
          <a:p>
            <a:r>
              <a:rPr lang="en-GB" dirty="0"/>
              <a:t>Every Lesson Shapes a Life</a:t>
            </a: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Teacher Recruitment Conducted by; Differentology, Jan 2024. </a:t>
            </a:r>
          </a:p>
          <a:p>
            <a:pPr algn="r" defTabSz="654246"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</a:rPr>
              <a:t>Uplifts are control (unexposed to ad)</a:t>
            </a:r>
            <a:r>
              <a:rPr lang="en-US" sz="800" dirty="0">
                <a:solidFill>
                  <a:srgbClr val="000000"/>
                </a:solidFill>
              </a:rPr>
              <a:t> vs test (exposed to ad)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0A88-9DB0-CD3D-2975-8092421AF523}"/>
              </a:ext>
            </a:extLst>
          </p:cNvPr>
          <p:cNvCxnSpPr>
            <a:cxnSpLocks/>
          </p:cNvCxnSpPr>
          <p:nvPr/>
        </p:nvCxnSpPr>
        <p:spPr>
          <a:xfrm>
            <a:off x="6388736" y="555585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53B1945-DAF3-06ED-7AAC-AF6C762A7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76324"/>
              </p:ext>
            </p:extLst>
          </p:nvPr>
        </p:nvGraphicFramePr>
        <p:xfrm>
          <a:off x="159044" y="1063420"/>
          <a:ext cx="6004980" cy="509680"/>
        </p:xfrm>
        <a:graphic>
          <a:graphicData uri="http://schemas.openxmlformats.org/drawingml/2006/table">
            <a:tbl>
              <a:tblPr firstRow="1" bandRow="1"/>
              <a:tblGrid>
                <a:gridCol w="1200996">
                  <a:extLst>
                    <a:ext uri="{9D8B030D-6E8A-4147-A177-3AD203B41FA5}">
                      <a16:colId xmlns:a16="http://schemas.microsoft.com/office/drawing/2014/main" val="4070443325"/>
                    </a:ext>
                  </a:extLst>
                </a:gridCol>
                <a:gridCol w="1200996">
                  <a:extLst>
                    <a:ext uri="{9D8B030D-6E8A-4147-A177-3AD203B41FA5}">
                      <a16:colId xmlns:a16="http://schemas.microsoft.com/office/drawing/2014/main" val="1717739332"/>
                    </a:ext>
                  </a:extLst>
                </a:gridCol>
                <a:gridCol w="1200996">
                  <a:extLst>
                    <a:ext uri="{9D8B030D-6E8A-4147-A177-3AD203B41FA5}">
                      <a16:colId xmlns:a16="http://schemas.microsoft.com/office/drawing/2014/main" val="2964611802"/>
                    </a:ext>
                  </a:extLst>
                </a:gridCol>
                <a:gridCol w="1200996">
                  <a:extLst>
                    <a:ext uri="{9D8B030D-6E8A-4147-A177-3AD203B41FA5}">
                      <a16:colId xmlns:a16="http://schemas.microsoft.com/office/drawing/2014/main" val="4056930144"/>
                    </a:ext>
                  </a:extLst>
                </a:gridCol>
                <a:gridCol w="1200996">
                  <a:extLst>
                    <a:ext uri="{9D8B030D-6E8A-4147-A177-3AD203B41FA5}">
                      <a16:colId xmlns:a16="http://schemas.microsoft.com/office/drawing/2014/main" val="3816094214"/>
                    </a:ext>
                  </a:extLst>
                </a:gridCol>
              </a:tblGrid>
              <a:tr h="254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Audience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Package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Agency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Copy Length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95311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MGOMD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30”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68023"/>
                  </a:ext>
                </a:extLst>
              </a:tr>
            </a:tbl>
          </a:graphicData>
        </a:graphic>
      </p:graphicFrame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4CE6064-04BD-0FB4-90FB-B8B1E5CCD8B7}"/>
              </a:ext>
            </a:extLst>
          </p:cNvPr>
          <p:cNvSpPr txBox="1">
            <a:spLocks/>
          </p:cNvSpPr>
          <p:nvPr/>
        </p:nvSpPr>
        <p:spPr bwMode="gray">
          <a:xfrm>
            <a:off x="6645174" y="473590"/>
            <a:ext cx="6268351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dirty="0">
                <a:solidFill>
                  <a:schemeClr val="bg2"/>
                </a:solidFill>
                <a:cs typeface="Arial"/>
              </a:rPr>
              <a:t>Results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n-GB" sz="600" dirty="0">
              <a:solidFill>
                <a:schemeClr val="bg2"/>
              </a:solidFill>
              <a:cs typeface="Arial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Consistent exposure to the ad in the cinema has helped improve DfE’s core KPIs, including boosting awareness and helping to drive conversion and consideration metrics, which ultimately </a:t>
            </a:r>
            <a:r>
              <a:rPr lang="en-GB" sz="1050" b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led to online website traffic recruitment sign-ups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9EB93-C280-737B-70BF-CD0E2D395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988" y="3955386"/>
            <a:ext cx="5352453" cy="2771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4B6620-CB2B-A660-D57A-EDA894C2A324}"/>
              </a:ext>
            </a:extLst>
          </p:cNvPr>
          <p:cNvSpPr txBox="1"/>
          <p:nvPr/>
        </p:nvSpPr>
        <p:spPr>
          <a:xfrm>
            <a:off x="6554174" y="1500506"/>
            <a:ext cx="163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130"/>
            <a:r>
              <a:rPr lang="en-US" sz="3600" b="1" dirty="0">
                <a:solidFill>
                  <a:schemeClr val="bg2"/>
                </a:solidFill>
                <a:cs typeface="Calibri Light"/>
              </a:rPr>
              <a:t>58%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AF4B2A-9F8B-2F48-EC99-6E891CED6C53}"/>
              </a:ext>
            </a:extLst>
          </p:cNvPr>
          <p:cNvSpPr txBox="1"/>
          <p:nvPr/>
        </p:nvSpPr>
        <p:spPr>
          <a:xfrm>
            <a:off x="8056423" y="1631812"/>
            <a:ext cx="4867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130"/>
            <a:r>
              <a:rPr lang="en-GB" sz="1050" dirty="0">
                <a:solidFill>
                  <a:srgbClr val="000000"/>
                </a:solidFill>
              </a:rPr>
              <a:t>w</a:t>
            </a:r>
            <a:r>
              <a:rPr lang="en-GB" sz="1050" dirty="0">
                <a:solidFill>
                  <a:schemeClr val="bg1"/>
                </a:solidFill>
              </a:rPr>
              <a:t>ere able to </a:t>
            </a:r>
            <a:r>
              <a:rPr lang="en-GB" sz="1050" b="1" dirty="0">
                <a:solidFill>
                  <a:schemeClr val="bg2"/>
                </a:solidFill>
              </a:rPr>
              <a:t>recall</a:t>
            </a:r>
            <a:r>
              <a:rPr lang="en-GB" sz="1050" dirty="0">
                <a:solidFill>
                  <a:schemeClr val="bg1"/>
                </a:solidFill>
              </a:rPr>
              <a:t> having seen the ad previously, an 8% uplift from benchmarks</a:t>
            </a:r>
            <a:endParaRPr lang="en-GB" sz="1000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EE572E-2FBB-CE7D-66C7-15BB425E3C05}"/>
              </a:ext>
            </a:extLst>
          </p:cNvPr>
          <p:cNvSpPr txBox="1"/>
          <p:nvPr/>
        </p:nvSpPr>
        <p:spPr>
          <a:xfrm>
            <a:off x="6526466" y="2203746"/>
            <a:ext cx="163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130"/>
            <a:r>
              <a:rPr lang="en-US" sz="3600" b="1" dirty="0">
                <a:solidFill>
                  <a:schemeClr val="bg2"/>
                </a:solidFill>
                <a:cs typeface="Calibri Light"/>
              </a:rPr>
              <a:t>+17%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0EF0A1-3F88-43E8-D422-C6B9DAD9D59A}"/>
              </a:ext>
            </a:extLst>
          </p:cNvPr>
          <p:cNvSpPr txBox="1"/>
          <p:nvPr/>
        </p:nvSpPr>
        <p:spPr>
          <a:xfrm>
            <a:off x="8056424" y="2289939"/>
            <a:ext cx="4845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130"/>
            <a:r>
              <a:rPr lang="en-GB" sz="1050" dirty="0">
                <a:solidFill>
                  <a:srgbClr val="000000"/>
                </a:solidFill>
              </a:rPr>
              <a:t>Exposure to the ad in cinema delivered significant uplift in ‘having a </a:t>
            </a:r>
            <a:r>
              <a:rPr lang="en-GB" sz="1050" b="1" dirty="0">
                <a:solidFill>
                  <a:schemeClr val="bg2"/>
                </a:solidFill>
              </a:rPr>
              <a:t>much better impression</a:t>
            </a:r>
            <a:r>
              <a:rPr lang="en-GB" sz="1050" dirty="0">
                <a:solidFill>
                  <a:schemeClr val="bg2"/>
                </a:solidFill>
              </a:rPr>
              <a:t> </a:t>
            </a:r>
            <a:r>
              <a:rPr lang="en-GB" sz="1050" dirty="0">
                <a:solidFill>
                  <a:srgbClr val="000000"/>
                </a:solidFill>
              </a:rPr>
              <a:t>of teaching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4AA8AC-07A9-51F1-A883-33F890DDBD8B}"/>
              </a:ext>
            </a:extLst>
          </p:cNvPr>
          <p:cNvSpPr txBox="1"/>
          <p:nvPr/>
        </p:nvSpPr>
        <p:spPr>
          <a:xfrm>
            <a:off x="6513249" y="2904615"/>
            <a:ext cx="163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130"/>
            <a:r>
              <a:rPr lang="en-US" sz="3600" b="1" dirty="0">
                <a:solidFill>
                  <a:schemeClr val="bg2"/>
                </a:solidFill>
                <a:cs typeface="Calibri Light"/>
              </a:rPr>
              <a:t>35%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336AC1-AECA-D733-5CD5-BDBFDC69CCDD}"/>
              </a:ext>
            </a:extLst>
          </p:cNvPr>
          <p:cNvSpPr txBox="1"/>
          <p:nvPr/>
        </p:nvSpPr>
        <p:spPr>
          <a:xfrm>
            <a:off x="8043207" y="2981572"/>
            <a:ext cx="4867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130"/>
            <a:r>
              <a:rPr lang="en-GB" sz="1050" dirty="0">
                <a:solidFill>
                  <a:srgbClr val="000000"/>
                </a:solidFill>
              </a:rPr>
              <a:t>of respondents had said they were aware of the teaching ad when prompted, with directionally more test cinemagoers being aware than 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B62884-70ED-A5F5-7AC9-862A9F896DF8}"/>
              </a:ext>
            </a:extLst>
          </p:cNvPr>
          <p:cNvSpPr txBox="1"/>
          <p:nvPr/>
        </p:nvSpPr>
        <p:spPr>
          <a:xfrm>
            <a:off x="6504016" y="3637506"/>
            <a:ext cx="163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2130"/>
            <a:r>
              <a:rPr lang="en-US" sz="3600" b="1" dirty="0">
                <a:solidFill>
                  <a:schemeClr val="bg2"/>
                </a:solidFill>
                <a:cs typeface="Calibri Light"/>
              </a:rPr>
              <a:t>1 in 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B96FD0-F117-A467-B3BF-C32FBBC56DCF}"/>
              </a:ext>
            </a:extLst>
          </p:cNvPr>
          <p:cNvSpPr txBox="1"/>
          <p:nvPr/>
        </p:nvSpPr>
        <p:spPr>
          <a:xfrm>
            <a:off x="8033974" y="3668283"/>
            <a:ext cx="48679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130"/>
            <a:r>
              <a:rPr lang="en-GB" sz="1050" dirty="0">
                <a:solidFill>
                  <a:srgbClr val="000000"/>
                </a:solidFill>
              </a:rPr>
              <a:t>are intending to </a:t>
            </a:r>
            <a:r>
              <a:rPr lang="en-GB" sz="1050" b="1" dirty="0">
                <a:solidFill>
                  <a:schemeClr val="bg2"/>
                </a:solidFill>
              </a:rPr>
              <a:t>sign up to Get Into Teaching </a:t>
            </a:r>
            <a:r>
              <a:rPr lang="en-GB" sz="1050" dirty="0">
                <a:solidFill>
                  <a:srgbClr val="000000"/>
                </a:solidFill>
              </a:rPr>
              <a:t>or start an application for teacher training after seeing the ad in the cinema, with 25% saying they are </a:t>
            </a:r>
            <a:r>
              <a:rPr lang="en-GB" sz="1050" b="1" dirty="0">
                <a:solidFill>
                  <a:schemeClr val="bg2"/>
                </a:solidFill>
              </a:rPr>
              <a:t>intending to visit the website</a:t>
            </a:r>
          </a:p>
        </p:txBody>
      </p:sp>
    </p:spTree>
    <p:extLst>
      <p:ext uri="{BB962C8B-B14F-4D97-AF65-F5344CB8AC3E}">
        <p14:creationId xmlns:p14="http://schemas.microsoft.com/office/powerpoint/2010/main" val="21364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4B9F03D9-2B03-1B46-9E4E-AF5BDA70FAD6}"/>
    </a:ext>
  </a:extLst>
</a:theme>
</file>

<file path=ppt/theme/theme2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F42B4113-7D75-1742-BAD8-F2115512947F}"/>
    </a:ext>
  </a:extLst>
</a:theme>
</file>

<file path=ppt/theme/theme3.xml><?xml version="1.0" encoding="utf-8"?>
<a:theme xmlns:a="http://schemas.openxmlformats.org/drawingml/2006/main" name="2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3064</TotalTime>
  <Words>343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 Gothic</vt:lpstr>
      <vt:lpstr>Impact</vt:lpstr>
      <vt:lpstr>Lucida Grande</vt:lpstr>
      <vt:lpstr>Wingdings</vt:lpstr>
      <vt:lpstr>Divider Slides</vt:lpstr>
      <vt:lpstr>Copy Slides</vt:lpstr>
      <vt:lpstr>2_Blank with title</vt:lpstr>
      <vt:lpstr>think-cell Slide</vt:lpstr>
      <vt:lpstr>Teacher recruitment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Tull</dc:creator>
  <cp:lastModifiedBy>Mia Blakeney</cp:lastModifiedBy>
  <cp:revision>107</cp:revision>
  <dcterms:created xsi:type="dcterms:W3CDTF">2022-06-22T15:38:41Z</dcterms:created>
  <dcterms:modified xsi:type="dcterms:W3CDTF">2025-01-03T14:32:16Z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