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2"/>
  </p:sldMasterIdLst>
  <p:notesMasterIdLst>
    <p:notesMasterId r:id="rId4"/>
  </p:notesMasterIdLst>
  <p:handoutMasterIdLst>
    <p:handoutMasterId r:id="rId5"/>
  </p:handoutMasterIdLst>
  <p:sldIdLst>
    <p:sldId id="1252" r:id="rId3"/>
  </p:sldIdLst>
  <p:sldSz cx="13442950" cy="7561263"/>
  <p:notesSz cx="6858000" cy="9144000"/>
  <p:custDataLst>
    <p:tags r:id="rId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967"/>
    <a:srgbClr val="FFFFFF"/>
    <a:srgbClr val="CC910E"/>
    <a:srgbClr val="13203A"/>
    <a:srgbClr val="000092"/>
    <a:srgbClr val="FAA212"/>
    <a:srgbClr val="666263"/>
    <a:srgbClr val="0099A8"/>
    <a:srgbClr val="0094E7"/>
    <a:srgbClr val="FB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3970" autoAdjust="0"/>
  </p:normalViewPr>
  <p:slideViewPr>
    <p:cSldViewPr snapToGrid="0">
      <p:cViewPr varScale="1">
        <p:scale>
          <a:sx n="60" d="100"/>
          <a:sy n="60" d="100"/>
        </p:scale>
        <p:origin x="784" y="6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100" b="1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chemeClr val="accent6"/>
                </a:solidFill>
              </a:rPr>
              <a:t>% agree</a:t>
            </a:r>
          </a:p>
        </c:rich>
      </c:tx>
      <c:layout>
        <c:manualLayout>
          <c:xMode val="edge"/>
          <c:yMode val="edge"/>
          <c:x val="6.708492511905112E-3"/>
          <c:y val="1.4074785133258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00" b="1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96459613216553E-2"/>
          <c:y val="9.0917844463795305E-2"/>
          <c:w val="0.95820708077356687"/>
          <c:h val="0.4845334583696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Taylors of Harrogate are a high-quality brand</c:v>
                </c:pt>
                <c:pt idx="1">
                  <c:v>Taylors of Harrogate are a brand that has family values</c:v>
                </c:pt>
                <c:pt idx="2">
                  <c:v>Taylors of Harrogate are a brand for people like me</c:v>
                </c:pt>
                <c:pt idx="3">
                  <c:v>Taylors of Harrogate are worth paying more for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0.36</c:v>
                </c:pt>
                <c:pt idx="2">
                  <c:v>0.33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8-43E5-8ABC-CD198726C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Taylors of Harrogate are a high-quality brand</c:v>
                </c:pt>
                <c:pt idx="1">
                  <c:v>Taylors of Harrogate are a brand that has family values</c:v>
                </c:pt>
                <c:pt idx="2">
                  <c:v>Taylors of Harrogate are a brand for people like me</c:v>
                </c:pt>
                <c:pt idx="3">
                  <c:v>Taylors of Harrogate are worth paying more for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0.53</c:v>
                </c:pt>
                <c:pt idx="2">
                  <c:v>0.5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8-43E5-8ABC-CD198726C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743151"/>
        <c:axId val="1949589983"/>
      </c:barChart>
      <c:catAx>
        <c:axId val="35074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589983"/>
        <c:crosses val="autoZero"/>
        <c:auto val="1"/>
        <c:lblAlgn val="ctr"/>
        <c:lblOffset val="100"/>
        <c:noMultiLvlLbl val="0"/>
      </c:catAx>
      <c:valAx>
        <c:axId val="1949589983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5074315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2382912888687989"/>
          <c:y val="8.1659438006564333E-2"/>
          <c:w val="0.24090671189197027"/>
          <c:h val="4.5124647737866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11/21/2024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59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49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8400FBF-8086-E048-85DB-109EB0D771E3}"/>
              </a:ext>
            </a:extLst>
          </p:cNvPr>
          <p:cNvSpPr txBox="1">
            <a:spLocks/>
          </p:cNvSpPr>
          <p:nvPr/>
        </p:nvSpPr>
        <p:spPr bwMode="gray">
          <a:xfrm>
            <a:off x="270001" y="1056223"/>
            <a:ext cx="5548908" cy="2793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sz="1200" dirty="0">
                <a:solidFill>
                  <a:schemeClr val="bg2"/>
                </a:solidFill>
                <a:cs typeface="Arial"/>
              </a:rPr>
              <a:t>Background &amp; Plan</a:t>
            </a:r>
          </a:p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endParaRPr lang="en-GB" sz="1200" dirty="0">
              <a:solidFill>
                <a:schemeClr val="bg2"/>
              </a:solidFill>
              <a:cs typeface="Arial"/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GB" sz="1050" b="0" dirty="0"/>
              <a:t>Without a video asset for nearly a year, Taylors of Harrogate wanted to reintroduce the brand with a creative re-launch, focusing on the brand narrative rather than product specific advertising.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endParaRPr lang="en-GB" sz="105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GB" sz="1050" b="0" dirty="0">
                <a:solidFill>
                  <a:schemeClr val="bg1"/>
                </a:solidFill>
              </a:rPr>
              <a:t>To stand out from competitors amongst their target audience of ABC1s and 35+ adults, Taylors of Harrogate knew that cinema would be an ideal channel to showcase the new maste</a:t>
            </a:r>
            <a:r>
              <a:rPr lang="en-GB" sz="1050" b="0" dirty="0"/>
              <a:t>r brand 60” </a:t>
            </a:r>
            <a:r>
              <a:rPr lang="en-GB" sz="1050" b="0" dirty="0">
                <a:solidFill>
                  <a:schemeClr val="bg1"/>
                </a:solidFill>
              </a:rPr>
              <a:t>creative in a premium visual environment to an engaged and attentive audience. </a:t>
            </a:r>
            <a:endParaRPr lang="en-GB" sz="1050" b="0" dirty="0"/>
          </a:p>
          <a:p>
            <a:pPr marL="171450" indent="-1714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en-GB" sz="105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GB" sz="1050" b="0" dirty="0">
                <a:solidFill>
                  <a:schemeClr val="bg1"/>
                </a:solidFill>
              </a:rPr>
              <a:t>Taylors of Harrogate bought </a:t>
            </a:r>
            <a:r>
              <a:rPr lang="en-GB" sz="1050" b="0">
                <a:solidFill>
                  <a:schemeClr val="bg1"/>
                </a:solidFill>
              </a:rPr>
              <a:t>into an AGP </a:t>
            </a:r>
            <a:r>
              <a:rPr lang="en-GB" sz="1050" b="0" dirty="0">
                <a:solidFill>
                  <a:schemeClr val="bg1"/>
                </a:solidFill>
              </a:rPr>
              <a:t>in addition to several film packs running across the autumn including </a:t>
            </a:r>
            <a:r>
              <a:rPr lang="en-GB" sz="1050" b="0" i="1" dirty="0">
                <a:solidFill>
                  <a:schemeClr val="bg1"/>
                </a:solidFill>
              </a:rPr>
              <a:t>Napoleon, Killers Of The Flower Moon, The Hunger Games: Ballad of Songbirds and Snakes</a:t>
            </a:r>
            <a:r>
              <a:rPr lang="en-GB" sz="1050" b="0" dirty="0">
                <a:solidFill>
                  <a:schemeClr val="bg1"/>
                </a:solidFill>
              </a:rPr>
              <a:t> and </a:t>
            </a:r>
            <a:r>
              <a:rPr lang="en-GB" sz="1050" b="0" i="1" dirty="0">
                <a:solidFill>
                  <a:schemeClr val="bg1"/>
                </a:solidFill>
              </a:rPr>
              <a:t>The Marvels.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endParaRPr lang="en-GB" sz="105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GB" sz="1050" b="0" dirty="0"/>
              <a:t>Cinema ran as part of a </a:t>
            </a:r>
            <a:r>
              <a:rPr lang="en-GB" sz="1050" b="0" dirty="0">
                <a:solidFill>
                  <a:schemeClr val="bg1"/>
                </a:solidFill>
              </a:rPr>
              <a:t>wider campaign </a:t>
            </a:r>
            <a:r>
              <a:rPr lang="en-GB" sz="1050" b="0" dirty="0"/>
              <a:t>a</a:t>
            </a:r>
            <a:r>
              <a:rPr lang="en-GB" sz="1050" b="0" dirty="0">
                <a:solidFill>
                  <a:schemeClr val="bg1"/>
                </a:solidFill>
              </a:rPr>
              <a:t>longside TV, BVOD, Social and Online where the brand showcased shorter length copy (30”, 20” &amp; 10”).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Taylors of Harrogate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459C-7879-48F2-85C6-B112AC9359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000" y="653694"/>
            <a:ext cx="5961600" cy="436608"/>
          </a:xfrm>
        </p:spPr>
        <p:txBody>
          <a:bodyPr/>
          <a:lstStyle/>
          <a:p>
            <a:r>
              <a:rPr lang="en-GB" dirty="0"/>
              <a:t>‘It takes a big family to make a great coffee’</a:t>
            </a: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014442-68F8-06EF-4A16-D9AD65C38FFE}"/>
              </a:ext>
            </a:extLst>
          </p:cNvPr>
          <p:cNvSpPr/>
          <p:nvPr/>
        </p:nvSpPr>
        <p:spPr>
          <a:xfrm>
            <a:off x="-31530" y="7143006"/>
            <a:ext cx="1344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54246">
              <a:defRPr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DCM / Taylor’s of Harrogate. Conducted by; Differentology, Oct 2023. </a:t>
            </a:r>
          </a:p>
          <a:p>
            <a:pPr algn="r" defTabSz="654246"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Results b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ase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: 16+. % agree (top 3 out of 10). Uplifts are test (exposed to ad) vs control (unexposed to ad)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22A36EB-D6C9-5A1D-30B3-65599EE2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3771"/>
              </p:ext>
            </p:extLst>
          </p:nvPr>
        </p:nvGraphicFramePr>
        <p:xfrm>
          <a:off x="6358073" y="474014"/>
          <a:ext cx="6437698" cy="61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870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446988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232050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161665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307275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307275"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Household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ABC1 Adults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AGP + Film Packs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Goodstuff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70A88-9DB0-CD3D-2975-8092421AF523}"/>
              </a:ext>
            </a:extLst>
          </p:cNvPr>
          <p:cNvCxnSpPr>
            <a:cxnSpLocks/>
          </p:cNvCxnSpPr>
          <p:nvPr/>
        </p:nvCxnSpPr>
        <p:spPr>
          <a:xfrm>
            <a:off x="6151418" y="399581"/>
            <a:ext cx="0" cy="621044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Placeholder 16">
            <a:extLst>
              <a:ext uri="{FF2B5EF4-FFF2-40B4-BE49-F238E27FC236}">
                <a16:creationId xmlns:a16="http://schemas.microsoft.com/office/drawing/2014/main" id="{751797B9-476F-B6F6-A9BA-D3D9F2D471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306" b="6344"/>
          <a:stretch/>
        </p:blipFill>
        <p:spPr>
          <a:xfrm>
            <a:off x="399514" y="4138863"/>
            <a:ext cx="5419395" cy="2427644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6BE082-3CFC-7F1E-C70F-04E2F25420B1}"/>
              </a:ext>
            </a:extLst>
          </p:cNvPr>
          <p:cNvSpPr txBox="1">
            <a:spLocks/>
          </p:cNvSpPr>
          <p:nvPr/>
        </p:nvSpPr>
        <p:spPr bwMode="gray">
          <a:xfrm>
            <a:off x="6358073" y="1274728"/>
            <a:ext cx="6689404" cy="64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sz="1200" dirty="0">
                <a:solidFill>
                  <a:schemeClr val="bg2"/>
                </a:solidFill>
                <a:cs typeface="Arial"/>
              </a:rPr>
              <a:t>Results</a:t>
            </a: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defRPr/>
            </a:pPr>
            <a:r>
              <a:rPr lang="en-GB" sz="1050" b="0" kern="1000" dirty="0">
                <a:latin typeface="Arial"/>
                <a:cs typeface="Arial"/>
              </a:rPr>
              <a:t>Exposure to the Taylors of Harrogate ad in cinema helped deliver on key campaign objectives of driving positive perceptions and consideration: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BC11D2-B2C3-01F8-8025-4B024AF03CDB}"/>
              </a:ext>
            </a:extLst>
          </p:cNvPr>
          <p:cNvSpPr/>
          <p:nvPr/>
        </p:nvSpPr>
        <p:spPr>
          <a:xfrm>
            <a:off x="8465137" y="5377254"/>
            <a:ext cx="4330634" cy="105735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Consideration increased</a:t>
            </a:r>
            <a:r>
              <a:rPr lang="en-GB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</a:rPr>
              <a:t> with a </a:t>
            </a:r>
            <a:r>
              <a:rPr lang="en-GB" sz="1050" b="1" dirty="0">
                <a:solidFill>
                  <a:schemeClr val="bg2"/>
                </a:solidFill>
                <a:latin typeface="Arial"/>
              </a:rPr>
              <a:t>significant uplift of 17% </a:t>
            </a:r>
            <a:r>
              <a:rPr lang="en-GB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</a:rPr>
              <a:t>for those who were exposed to the ad in cinema.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chemeClr val="bg2"/>
                </a:solidFill>
                <a:latin typeface="Arial"/>
              </a:rPr>
              <a:t>Almost a third </a:t>
            </a:r>
            <a:r>
              <a:rPr lang="en-GB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</a:rPr>
              <a:t>of test respondents claimed to have bought </a:t>
            </a: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Taylors of Harrogate coffee since seeing the ad.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36E46-F3E8-53C5-109A-B959F5FCA021}"/>
              </a:ext>
            </a:extLst>
          </p:cNvPr>
          <p:cNvSpPr/>
          <p:nvPr/>
        </p:nvSpPr>
        <p:spPr>
          <a:xfrm>
            <a:off x="6344915" y="5395278"/>
            <a:ext cx="1850791" cy="10413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Consideration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Action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D6A2C6-CF35-449D-64BF-850F31E8CE64}"/>
              </a:ext>
            </a:extLst>
          </p:cNvPr>
          <p:cNvSpPr/>
          <p:nvPr/>
        </p:nvSpPr>
        <p:spPr>
          <a:xfrm>
            <a:off x="6344915" y="4345623"/>
            <a:ext cx="1850792" cy="8717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Awareness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68A527D-E337-AAFC-76E3-FC9684FFCF70}"/>
              </a:ext>
            </a:extLst>
          </p:cNvPr>
          <p:cNvSpPr/>
          <p:nvPr/>
        </p:nvSpPr>
        <p:spPr>
          <a:xfrm>
            <a:off x="8465138" y="4374178"/>
            <a:ext cx="4330632" cy="854257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Among those aware of the Taylors of Harrogate brand, cinema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delivered a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35% uplift in advertising awareness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AAD50C9-0B56-43B2-98CC-DD657B446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430663"/>
              </p:ext>
            </p:extLst>
          </p:nvPr>
        </p:nvGraphicFramePr>
        <p:xfrm>
          <a:off x="6358072" y="2120298"/>
          <a:ext cx="6685343" cy="23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744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321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Century Gothic</vt:lpstr>
      <vt:lpstr>Impact</vt:lpstr>
      <vt:lpstr>Symbol</vt:lpstr>
      <vt:lpstr>Wingdings</vt:lpstr>
      <vt:lpstr>1_Blank with title</vt:lpstr>
      <vt:lpstr>think-cell Slide</vt:lpstr>
      <vt:lpstr>Taylors of Harrogate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2019-12-30T10:52:06Z</dcterms:created>
  <dcterms:modified xsi:type="dcterms:W3CDTF">2024-11-21T15:06:22Z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