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4"/>
  </p:notesMasterIdLst>
  <p:handoutMasterIdLst>
    <p:handoutMasterId r:id="rId5"/>
  </p:handoutMasterIdLst>
  <p:sldIdLst>
    <p:sldId id="439" r:id="rId3"/>
  </p:sldIdLst>
  <p:sldSz cx="13442950" cy="7561263"/>
  <p:notesSz cx="6858000" cy="9144000"/>
  <p:custDataLst>
    <p:tags r:id="rId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2"/>
    <a:srgbClr val="CC910E"/>
    <a:srgbClr val="666263"/>
    <a:srgbClr val="0099A8"/>
    <a:srgbClr val="0094E7"/>
    <a:srgbClr val="FFFFFF"/>
    <a:srgbClr val="FB3449"/>
    <a:srgbClr val="000000"/>
    <a:srgbClr val="CAC8C8"/>
    <a:srgbClr val="854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3970" autoAdjust="0"/>
  </p:normalViewPr>
  <p:slideViewPr>
    <p:cSldViewPr snapToGrid="0">
      <p:cViewPr>
        <p:scale>
          <a:sx n="100" d="100"/>
          <a:sy n="100" d="100"/>
        </p:scale>
        <p:origin x="156" y="12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8/9/2022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0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059399" y="1771743"/>
            <a:ext cx="7943744" cy="3652807"/>
          </a:xfrm>
          <a:prstGeom prst="rect">
            <a:avLst/>
          </a:prstGeom>
          <a:solidFill>
            <a:srgbClr val="CAC8C8"/>
          </a:solidFill>
          <a:ln>
            <a:noFill/>
          </a:ln>
          <a:effectLst/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Insert picture here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51316" y="344821"/>
            <a:ext cx="12413343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Insert brand name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486" y="771890"/>
            <a:ext cx="12439452" cy="237225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campaign 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237670" y="6915151"/>
            <a:ext cx="2006916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/>
              <a:t>Logo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55657" y="2096146"/>
            <a:ext cx="4077342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/>
              <a:t>Insert text here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355657" y="4385300"/>
            <a:ext cx="4077342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/>
              <a:t>Insert text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355921" y="1803813"/>
            <a:ext cx="4096396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Write ‘Background’ here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355921" y="4108646"/>
            <a:ext cx="4096396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Write ‘Idea’ here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986100" y="5635626"/>
            <a:ext cx="5927600" cy="747713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quote here – can run to two lines</a:t>
            </a:r>
          </a:p>
        </p:txBody>
      </p:sp>
    </p:spTree>
    <p:extLst>
      <p:ext uri="{BB962C8B-B14F-4D97-AF65-F5344CB8AC3E}">
        <p14:creationId xmlns:p14="http://schemas.microsoft.com/office/powerpoint/2010/main" val="35128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5220" y="262676"/>
            <a:ext cx="9308541" cy="409568"/>
          </a:xfrm>
        </p:spPr>
        <p:txBody>
          <a:bodyPr/>
          <a:lstStyle/>
          <a:p>
            <a:r>
              <a:rPr lang="en-GB" dirty="0"/>
              <a:t>TALKTALK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4588" y="672244"/>
            <a:ext cx="9328120" cy="237225"/>
          </a:xfrm>
          <a:ln>
            <a:noFill/>
          </a:ln>
        </p:spPr>
        <p:txBody>
          <a:bodyPr/>
          <a:lstStyle/>
          <a:p>
            <a:r>
              <a:rPr lang="en-GB" dirty="0"/>
              <a:t>It just makes ‘</a:t>
            </a:r>
            <a:r>
              <a:rPr lang="en-GB" dirty="0" err="1"/>
              <a:t>SenseSense</a:t>
            </a:r>
            <a:r>
              <a:rPr lang="en-GB" dirty="0"/>
              <a:t>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5379" y="2341028"/>
            <a:ext cx="6255302" cy="2547576"/>
          </a:xfrm>
        </p:spPr>
        <p:txBody>
          <a:bodyPr>
            <a:noAutofit/>
          </a:bodyPr>
          <a:lstStyle/>
          <a:p>
            <a:pPr>
              <a:spcBef>
                <a:spcPts val="1100"/>
              </a:spcBef>
            </a:pPr>
            <a:r>
              <a:rPr lang="en-GB" sz="1200" b="1" kern="1000" dirty="0">
                <a:solidFill>
                  <a:schemeClr val="accent2"/>
                </a:solidFill>
              </a:rPr>
              <a:t>Background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100" kern="1000" dirty="0">
                <a:solidFill>
                  <a:schemeClr val="bg1"/>
                </a:solidFill>
              </a:rPr>
              <a:t>In 2022, TalkTalk wanted to test to see whether including cinema in the AV mix would help drive brand salience, perceptions and ad recall.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100" kern="1000" dirty="0">
                <a:solidFill>
                  <a:schemeClr val="bg1"/>
                </a:solidFill>
              </a:rPr>
              <a:t>With its core objective being to promote &amp; drive consideration of the full fibre broadband product, TalkTalk included cinema knowing its strength as an environment for engaging a highly attentive audience with emotionally motivating benefits of its service.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endParaRPr lang="en-GB" sz="1100" kern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</a:pPr>
            <a:r>
              <a:rPr lang="en-GB" sz="1200" b="1" kern="1000" dirty="0">
                <a:solidFill>
                  <a:schemeClr val="accent2"/>
                </a:solidFill>
              </a:rPr>
              <a:t>Plan</a:t>
            </a:r>
            <a:endParaRPr lang="en-GB" sz="1200" kern="1000" dirty="0">
              <a:solidFill>
                <a:schemeClr val="accent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100" kern="1000" dirty="0">
                <a:solidFill>
                  <a:schemeClr val="bg1"/>
                </a:solidFill>
              </a:rPr>
              <a:t>Cinema was included on the AV plan alongside TV &amp; BVOD with all channels running the same 30” creative to drive 1+ reach across all adults. Social, Online Video and Outdoor were also included in the mix too. 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100" kern="1000" dirty="0">
                <a:solidFill>
                  <a:schemeClr val="bg1"/>
                </a:solidFill>
              </a:rPr>
              <a:t>The ‘Pit Stop’ creative follows the story of a couple in a car, one of them pregnant, rushing to get to the hospital, when they realise, they are out of petrol. As luck would have it, a petrol station is nearby where the couple are greeted by a Formula 1-style pit crew, decked out in TalkTalk-branded overalls. The team quickly and efficiently fix their issue - emphasising that TalkTalk prioritises fast broadband speed for great value.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100" kern="1000" dirty="0">
                <a:solidFill>
                  <a:schemeClr val="bg1"/>
                </a:solidFill>
              </a:rPr>
              <a:t>TalkTalk bought into an AGP to maximise all adult reach, which gave this campaign access to titles including </a:t>
            </a:r>
            <a:r>
              <a:rPr lang="en-GB" sz="1100" b="1" i="1" kern="1000" dirty="0">
                <a:solidFill>
                  <a:schemeClr val="bg1"/>
                </a:solidFill>
              </a:rPr>
              <a:t>The Batman &amp; Fantastic Beasts: The Secrets of Dumbledore &amp; Doctor Strange In The Multiverse of Madness.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endParaRPr lang="en-GB" sz="800" kern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8EF34C-E573-0882-4FF5-11D1D6DEC28D}"/>
              </a:ext>
            </a:extLst>
          </p:cNvPr>
          <p:cNvSpPr/>
          <p:nvPr/>
        </p:nvSpPr>
        <p:spPr>
          <a:xfrm>
            <a:off x="0" y="7129310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DCM / TalkTalk. Conducted by; Differentology,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May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2022. </a:t>
            </a:r>
          </a:p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b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All adults 15+. Uplifts are test (exposed to ad in cinema) vs control (not exposed to ad in cinema) 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C92EC5F-CBB2-4447-97E9-F8F8B64AB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47618"/>
              </p:ext>
            </p:extLst>
          </p:nvPr>
        </p:nvGraphicFramePr>
        <p:xfrm>
          <a:off x="244588" y="938138"/>
          <a:ext cx="6546736" cy="109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7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370234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248461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309347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309347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331165">
                <a:tc gridSpan="5">
                  <a:txBody>
                    <a:bodyPr/>
                    <a:lstStyle/>
                    <a:p>
                      <a:pPr marL="0" marR="0" lvl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95326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Telecoms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m/Six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BA09FC-1EC2-4183-90F5-A802020A3D84}"/>
              </a:ext>
            </a:extLst>
          </p:cNvPr>
          <p:cNvSpPr txBox="1"/>
          <p:nvPr/>
        </p:nvSpPr>
        <p:spPr>
          <a:xfrm>
            <a:off x="6939978" y="3202245"/>
            <a:ext cx="5916796" cy="33727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  <a:buClr>
                <a:schemeClr val="bg1"/>
              </a:buClr>
              <a:buSzPct val="100000"/>
            </a:pPr>
            <a:r>
              <a:rPr lang="en-GB" sz="1400" b="1" kern="1000" dirty="0">
                <a:solidFill>
                  <a:schemeClr val="accent2"/>
                </a:solidFill>
                <a:latin typeface="Arial"/>
                <a:cs typeface="Arial"/>
              </a:rPr>
              <a:t>Results</a:t>
            </a:r>
          </a:p>
          <a:p>
            <a:pPr marL="171450" indent="-171450">
              <a:spcBef>
                <a:spcPts val="1100"/>
              </a:spcBef>
              <a:buClr>
                <a:schemeClr val="bg1"/>
              </a:buClr>
              <a:buSzPct val="100000"/>
              <a:buFont typeface="Lucida Grande"/>
              <a:buChar char="-"/>
            </a:pPr>
            <a:r>
              <a:rPr lang="en-GB" sz="1100" dirty="0">
                <a:solidFill>
                  <a:schemeClr val="bg1"/>
                </a:solidFill>
              </a:rPr>
              <a:t>Exposure</a:t>
            </a:r>
            <a:r>
              <a:rPr lang="en-GB" sz="1400" b="1" kern="10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sz="1100" b="0" dirty="0">
                <a:solidFill>
                  <a:schemeClr val="bg1"/>
                </a:solidFill>
              </a:rPr>
              <a:t>to the </a:t>
            </a:r>
            <a:r>
              <a:rPr lang="en-GB" sz="1100" dirty="0">
                <a:solidFill>
                  <a:schemeClr val="bg1"/>
                </a:solidFill>
              </a:rPr>
              <a:t>TalkTalk</a:t>
            </a:r>
            <a:r>
              <a:rPr lang="en-GB" sz="1100" b="0" dirty="0">
                <a:solidFill>
                  <a:schemeClr val="bg1"/>
                </a:solidFill>
              </a:rPr>
              <a:t> ad on the big screen </a:t>
            </a:r>
            <a:r>
              <a:rPr lang="en-GB" sz="1100" dirty="0">
                <a:solidFill>
                  <a:schemeClr val="bg1"/>
                </a:solidFill>
              </a:rPr>
              <a:t>drove </a:t>
            </a:r>
            <a:r>
              <a:rPr lang="en-GB" sz="1100" b="0" dirty="0">
                <a:solidFill>
                  <a:schemeClr val="bg1"/>
                </a:solidFill>
              </a:rPr>
              <a:t>significant uplifts across several important brand perceptions and key funnel metrics:</a:t>
            </a: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100" dirty="0">
              <a:solidFill>
                <a:schemeClr val="bg1"/>
              </a:solidFill>
            </a:endParaRP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b="1" dirty="0">
                <a:solidFill>
                  <a:schemeClr val="bg1"/>
                </a:solidFill>
              </a:rPr>
              <a:t>Almost half of cinemagoers </a:t>
            </a:r>
            <a:r>
              <a:rPr lang="en-GB" sz="1100" dirty="0">
                <a:solidFill>
                  <a:schemeClr val="bg1"/>
                </a:solidFill>
              </a:rPr>
              <a:t>recalled seeing the ad</a:t>
            </a:r>
            <a:r>
              <a:rPr lang="en-GB" sz="1100" b="1" dirty="0">
                <a:solidFill>
                  <a:schemeClr val="bg1"/>
                </a:solidFill>
              </a:rPr>
              <a:t>, 7%</a:t>
            </a:r>
            <a:r>
              <a:rPr lang="en-GB" sz="1100" dirty="0">
                <a:solidFill>
                  <a:schemeClr val="bg1"/>
                </a:solidFill>
              </a:rPr>
              <a:t> higher than Control</a:t>
            </a:r>
            <a:endParaRPr lang="en-GB" sz="1100" b="1" dirty="0">
              <a:solidFill>
                <a:schemeClr val="bg1"/>
              </a:solidFill>
            </a:endParaRP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100" dirty="0">
              <a:solidFill>
                <a:schemeClr val="bg1"/>
              </a:solidFill>
            </a:endParaRP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TalkTalk offers full fibre broadband at great value: </a:t>
            </a:r>
            <a:r>
              <a:rPr lang="en-GB" sz="1100" b="1" dirty="0">
                <a:solidFill>
                  <a:schemeClr val="bg1"/>
                </a:solidFill>
              </a:rPr>
              <a:t>+39% uplift</a:t>
            </a: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100" dirty="0">
              <a:solidFill>
                <a:schemeClr val="bg1"/>
              </a:solidFill>
            </a:endParaRP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TalkTalk provides fast and reliable broadband: </a:t>
            </a:r>
            <a:r>
              <a:rPr lang="en-GB" sz="1100" b="1" dirty="0">
                <a:solidFill>
                  <a:schemeClr val="bg1"/>
                </a:solidFill>
              </a:rPr>
              <a:t>+29% uplift</a:t>
            </a: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100" b="1" dirty="0">
              <a:solidFill>
                <a:schemeClr val="bg1"/>
              </a:solidFill>
            </a:endParaRP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Agree that the ad has left them a much better opinion of TalkTalk: </a:t>
            </a:r>
            <a:r>
              <a:rPr lang="en-GB" sz="1100" b="1" dirty="0">
                <a:solidFill>
                  <a:schemeClr val="bg1"/>
                </a:solidFill>
              </a:rPr>
              <a:t>+67% uplift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100" b="1" dirty="0">
              <a:solidFill>
                <a:schemeClr val="bg1"/>
              </a:solidFill>
            </a:endParaRP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Consideration: </a:t>
            </a:r>
            <a:r>
              <a:rPr lang="en-GB" sz="1100" b="1" dirty="0">
                <a:solidFill>
                  <a:schemeClr val="bg1"/>
                </a:solidFill>
              </a:rPr>
              <a:t>+13% uplift </a:t>
            </a:r>
            <a:r>
              <a:rPr lang="en-GB" sz="1100" dirty="0">
                <a:solidFill>
                  <a:schemeClr val="bg1"/>
                </a:solidFill>
              </a:rPr>
              <a:t>overall; </a:t>
            </a:r>
            <a:r>
              <a:rPr lang="en-GB" sz="1100" b="1" dirty="0">
                <a:solidFill>
                  <a:schemeClr val="bg1"/>
                </a:solidFill>
              </a:rPr>
              <a:t>+27% uplift </a:t>
            </a:r>
            <a:r>
              <a:rPr lang="en-GB" sz="1100" dirty="0">
                <a:solidFill>
                  <a:schemeClr val="bg1"/>
                </a:solidFill>
              </a:rPr>
              <a:t>among those in market for broadband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1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dirty="0">
                <a:solidFill>
                  <a:schemeClr val="bg1"/>
                </a:solidFill>
              </a:rPr>
              <a:t>These significant uplifts demonstrate how the engaging environment of cinema has helped deliver on key brand metrics that’s led to increased understanding of the TalkTalk proposition and had a positive impact on people’s impression of the brand.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900E3-0E33-D932-D0E2-A6E0A60DB2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0"/>
          <a:stretch/>
        </p:blipFill>
        <p:spPr>
          <a:xfrm>
            <a:off x="7029450" y="914157"/>
            <a:ext cx="5737852" cy="21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438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Century Gothic</vt:lpstr>
      <vt:lpstr>Impact</vt:lpstr>
      <vt:lpstr>Lucida Grande</vt:lpstr>
      <vt:lpstr>LucidaGrande</vt:lpstr>
      <vt:lpstr>Wingdings</vt:lpstr>
      <vt:lpstr>1_Blank with title</vt:lpstr>
      <vt:lpstr>think-cell Slide</vt:lpstr>
      <vt:lpstr>TALKTALK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2022-08-09T10:59:50Z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