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5" r:id="rId2"/>
    <p:sldMasterId id="2147484057" r:id="rId3"/>
  </p:sldMasterIdLst>
  <p:notesMasterIdLst>
    <p:notesMasterId r:id="rId5"/>
  </p:notesMasterIdLst>
  <p:handoutMasterIdLst>
    <p:handoutMasterId r:id="rId6"/>
  </p:handoutMasterIdLst>
  <p:sldIdLst>
    <p:sldId id="439" r:id="rId4"/>
  </p:sldIdLst>
  <p:sldSz cx="13442950" cy="7561263"/>
  <p:notesSz cx="6858000" cy="9144000"/>
  <p:custDataLst>
    <p:tags r:id="rId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AC8C8"/>
    <a:srgbClr val="8547AD"/>
    <a:srgbClr val="FAA212"/>
    <a:srgbClr val="CC910E"/>
    <a:srgbClr val="666263"/>
    <a:srgbClr val="0099A8"/>
    <a:srgbClr val="0094E7"/>
    <a:srgbClr val="FB3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3970" autoAdjust="0"/>
  </p:normalViewPr>
  <p:slideViewPr>
    <p:cSldViewPr snapToGrid="0">
      <p:cViewPr varScale="1">
        <p:scale>
          <a:sx n="104" d="100"/>
          <a:sy n="104" d="100"/>
        </p:scale>
        <p:origin x="390" y="9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2.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7874505717695073"/>
        </c:manualLayout>
      </c:layout>
      <c:barChart>
        <c:barDir val="col"/>
        <c:grouping val="clustered"/>
        <c:varyColors val="0"/>
        <c:ser>
          <c:idx val="0"/>
          <c:order val="0"/>
          <c:tx>
            <c:strRef>
              <c:f>Sheet1!$B$1</c:f>
              <c:strCache>
                <c:ptCount val="1"/>
                <c:pt idx="0">
                  <c:v>Control</c:v>
                </c:pt>
              </c:strCache>
            </c:strRef>
          </c:tx>
          <c:spPr>
            <a:solidFill>
              <a:srgbClr val="D8D9D9"/>
            </a:solidFill>
          </c:spPr>
          <c:invertIfNegative val="0"/>
          <c:dLbls>
            <c:dLbl>
              <c:idx val="1"/>
              <c:layout>
                <c:manualLayout>
                  <c:x val="-2.6919492020874384E-1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41-482E-9B81-D59773721C5E}"/>
                </c:ext>
              </c:extLst>
            </c:dLbl>
            <c:spPr>
              <a:noFill/>
              <a:ln>
                <a:noFill/>
              </a:ln>
              <a:effectLst/>
            </c:spPr>
            <c:txPr>
              <a:bodyPr rot="0" vert="horz"/>
              <a:lstStyle/>
              <a:p>
                <a:pPr>
                  <a:defRPr sz="105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Suzuki offers hybrid</c:v>
                </c:pt>
                <c:pt idx="1">
                  <c:v>Suzuki is good value</c:v>
                </c:pt>
                <c:pt idx="2">
                  <c:v>Suzuki is distinctive</c:v>
                </c:pt>
              </c:strCache>
            </c:strRef>
          </c:cat>
          <c:val>
            <c:numRef>
              <c:f>Sheet1!$B$2:$B$4</c:f>
              <c:numCache>
                <c:formatCode>0%</c:formatCode>
                <c:ptCount val="3"/>
                <c:pt idx="0">
                  <c:v>0.28299999999999997</c:v>
                </c:pt>
                <c:pt idx="1">
                  <c:v>0.28699999999999998</c:v>
                </c:pt>
                <c:pt idx="2">
                  <c:v>0.18099999999999999</c:v>
                </c:pt>
              </c:numCache>
            </c:numRef>
          </c:val>
          <c:extLst>
            <c:ext xmlns:c16="http://schemas.microsoft.com/office/drawing/2014/chart" uri="{C3380CC4-5D6E-409C-BE32-E72D297353CC}">
              <c16:uniqueId val="{00000001-5A41-482E-9B81-D59773721C5E}"/>
            </c:ext>
          </c:extLst>
        </c:ser>
        <c:ser>
          <c:idx val="1"/>
          <c:order val="1"/>
          <c:tx>
            <c:strRef>
              <c:f>Sheet1!$C$1</c:f>
              <c:strCache>
                <c:ptCount val="1"/>
                <c:pt idx="0">
                  <c:v>Test </c:v>
                </c:pt>
              </c:strCache>
            </c:strRef>
          </c:tx>
          <c:spPr>
            <a:solidFill>
              <a:srgbClr val="33006F"/>
            </a:solidFill>
          </c:spPr>
          <c:invertIfNegative val="0"/>
          <c:dLbls>
            <c:spPr>
              <a:noFill/>
              <a:ln>
                <a:noFill/>
              </a:ln>
              <a:effectLst/>
            </c:spPr>
            <c:txPr>
              <a:bodyPr/>
              <a:lstStyle/>
              <a:p>
                <a:pPr>
                  <a:defRPr sz="105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Suzuki offers hybrid</c:v>
                </c:pt>
                <c:pt idx="1">
                  <c:v>Suzuki is good value</c:v>
                </c:pt>
                <c:pt idx="2">
                  <c:v>Suzuki is distinctive</c:v>
                </c:pt>
              </c:strCache>
            </c:strRef>
          </c:cat>
          <c:val>
            <c:numRef>
              <c:f>Sheet1!$C$2:$C$4</c:f>
              <c:numCache>
                <c:formatCode>0%</c:formatCode>
                <c:ptCount val="3"/>
                <c:pt idx="0">
                  <c:v>0.42699999999999999</c:v>
                </c:pt>
                <c:pt idx="1">
                  <c:v>0.41199999999999998</c:v>
                </c:pt>
                <c:pt idx="2">
                  <c:v>0.36799999999999999</c:v>
                </c:pt>
              </c:numCache>
            </c:numRef>
          </c:val>
          <c:extLst>
            <c:ext xmlns:c16="http://schemas.microsoft.com/office/drawing/2014/chart" uri="{C3380CC4-5D6E-409C-BE32-E72D297353CC}">
              <c16:uniqueId val="{00000002-5A41-482E-9B81-D59773721C5E}"/>
            </c:ext>
          </c:extLst>
        </c:ser>
        <c:dLbls>
          <c:showLegendKey val="0"/>
          <c:showVal val="1"/>
          <c:showCatName val="0"/>
          <c:showSerName val="0"/>
          <c:showPercent val="0"/>
          <c:showBubbleSize val="0"/>
        </c:dLbls>
        <c:gapWidth val="50"/>
        <c:overlap val="-5"/>
        <c:axId val="-2135180696"/>
        <c:axId val="1858758024"/>
      </c:barChart>
      <c:catAx>
        <c:axId val="-2135180696"/>
        <c:scaling>
          <c:orientation val="minMax"/>
        </c:scaling>
        <c:delete val="0"/>
        <c:axPos val="b"/>
        <c:numFmt formatCode="General" sourceLinked="1"/>
        <c:majorTickMark val="out"/>
        <c:minorTickMark val="none"/>
        <c:tickLblPos val="nextTo"/>
        <c:txPr>
          <a:bodyPr rot="-60000000" vert="horz"/>
          <a:lstStyle/>
          <a:p>
            <a:pPr>
              <a:defRPr sz="1050">
                <a:latin typeface="Arial" panose="020B0604020202020204" pitchFamily="34" charset="0"/>
                <a:cs typeface="Arial" panose="020B0604020202020204" pitchFamily="34" charset="0"/>
              </a:defRPr>
            </a:pPr>
            <a:endParaRPr lang="en-US"/>
          </a:p>
        </c:txPr>
        <c:crossAx val="1858758024"/>
        <c:crosses val="autoZero"/>
        <c:auto val="1"/>
        <c:lblAlgn val="ctr"/>
        <c:lblOffset val="100"/>
        <c:noMultiLvlLbl val="0"/>
      </c:catAx>
      <c:valAx>
        <c:axId val="1858758024"/>
        <c:scaling>
          <c:orientation val="minMax"/>
          <c:max val="1"/>
          <c:min val="0"/>
        </c:scaling>
        <c:delete val="1"/>
        <c:axPos val="l"/>
        <c:numFmt formatCode="0%" sourceLinked="1"/>
        <c:majorTickMark val="out"/>
        <c:minorTickMark val="none"/>
        <c:tickLblPos val="nextTo"/>
        <c:crossAx val="-2135180696"/>
        <c:crosses val="autoZero"/>
        <c:crossBetween val="between"/>
      </c:valAx>
      <c:spPr>
        <a:noFill/>
        <a:ln w="25400">
          <a:noFill/>
        </a:ln>
      </c:spPr>
    </c:plotArea>
    <c:legend>
      <c:legendPos val="t"/>
      <c:layout>
        <c:manualLayout>
          <c:xMode val="edge"/>
          <c:yMode val="edge"/>
          <c:x val="0.68950829114287149"/>
          <c:y val="2.378701089453987E-2"/>
          <c:w val="0.29428471690045716"/>
          <c:h val="8.4205423942984275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100">
          <a:latin typeface="+mn-lt"/>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0.45077</cdr:x>
      <cdr:y>0.15655</cdr:y>
    </cdr:from>
    <cdr:to>
      <cdr:x>0.54922</cdr:x>
      <cdr:y>0.35298</cdr:y>
    </cdr:to>
    <cdr:sp macro="" textlink="">
      <cdr:nvSpPr>
        <cdr:cNvPr id="2" name="TextBox 11">
          <a:extLst xmlns:a="http://schemas.openxmlformats.org/drawingml/2006/main">
            <a:ext uri="{FF2B5EF4-FFF2-40B4-BE49-F238E27FC236}">
              <a16:creationId xmlns:a16="http://schemas.microsoft.com/office/drawing/2014/main" id="{1E4F20B8-E04A-DD40-B54A-2EBC3CB97806}"/>
            </a:ext>
          </a:extLst>
        </cdr:cNvPr>
        <cdr:cNvSpPr txBox="1"/>
      </cdr:nvSpPr>
      <cdr:spPr>
        <a:xfrm xmlns:a="http://schemas.openxmlformats.org/drawingml/2006/main">
          <a:off x="3150885" y="331125"/>
          <a:ext cx="688158"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pPr marL="0" indent="0" algn="ctr"/>
          <a:r>
            <a:rPr lang="en-GB" sz="1000" b="1" i="1" dirty="0">
              <a:solidFill>
                <a:srgbClr val="000000"/>
              </a:solidFill>
              <a:latin typeface="Arial" panose="020B0604020202020204" pitchFamily="34" charset="0"/>
              <a:ea typeface="+mn-ea"/>
              <a:cs typeface="Arial" panose="020B0604020202020204" pitchFamily="34" charset="0"/>
            </a:rPr>
            <a:t>+41% uplift</a:t>
          </a:r>
        </a:p>
      </cdr:txBody>
    </cdr:sp>
  </cdr:relSizeAnchor>
  <cdr:relSizeAnchor xmlns:cdr="http://schemas.openxmlformats.org/drawingml/2006/chartDrawing">
    <cdr:from>
      <cdr:x>0.78316</cdr:x>
      <cdr:y>0.1411</cdr:y>
    </cdr:from>
    <cdr:to>
      <cdr:x>0.88161</cdr:x>
      <cdr:y>0.33754</cdr:y>
    </cdr:to>
    <cdr:sp macro="" textlink="">
      <cdr:nvSpPr>
        <cdr:cNvPr id="6" name="TextBox 11">
          <a:extLst xmlns:a="http://schemas.openxmlformats.org/drawingml/2006/main">
            <a:ext uri="{FF2B5EF4-FFF2-40B4-BE49-F238E27FC236}">
              <a16:creationId xmlns:a16="http://schemas.microsoft.com/office/drawing/2014/main" id="{94D6E60F-F6F7-6885-062E-FC992BCD5A66}"/>
            </a:ext>
          </a:extLst>
        </cdr:cNvPr>
        <cdr:cNvSpPr txBox="1"/>
      </cdr:nvSpPr>
      <cdr:spPr>
        <a:xfrm xmlns:a="http://schemas.openxmlformats.org/drawingml/2006/main">
          <a:off x="5474250" y="298456"/>
          <a:ext cx="6881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en-GB" sz="1000" b="1" i="1" dirty="0">
              <a:solidFill>
                <a:srgbClr val="000000"/>
              </a:solidFill>
              <a:latin typeface="Arial" panose="020B0604020202020204" pitchFamily="34" charset="0"/>
              <a:ea typeface="+mn-ea"/>
              <a:cs typeface="Arial" panose="020B0604020202020204" pitchFamily="34" charset="0"/>
            </a:rPr>
            <a:t>+106% uplift</a:t>
          </a:r>
        </a:p>
      </cdr:txBody>
    </cdr:sp>
  </cdr:relSizeAnchor>
  <cdr:relSizeAnchor xmlns:cdr="http://schemas.openxmlformats.org/drawingml/2006/chartDrawing">
    <cdr:from>
      <cdr:x>0.11688</cdr:x>
      <cdr:y>0.16648</cdr:y>
    </cdr:from>
    <cdr:to>
      <cdr:x>0.21533</cdr:x>
      <cdr:y>0.36292</cdr:y>
    </cdr:to>
    <cdr:sp macro="" textlink="">
      <cdr:nvSpPr>
        <cdr:cNvPr id="10" name="TextBox 11">
          <a:extLst xmlns:a="http://schemas.openxmlformats.org/drawingml/2006/main">
            <a:ext uri="{FF2B5EF4-FFF2-40B4-BE49-F238E27FC236}">
              <a16:creationId xmlns:a16="http://schemas.microsoft.com/office/drawing/2014/main" id="{94D6E60F-F6F7-6885-062E-FC992BCD5A66}"/>
            </a:ext>
          </a:extLst>
        </cdr:cNvPr>
        <cdr:cNvSpPr txBox="1"/>
      </cdr:nvSpPr>
      <cdr:spPr>
        <a:xfrm xmlns:a="http://schemas.openxmlformats.org/drawingml/2006/main">
          <a:off x="817007" y="352146"/>
          <a:ext cx="688158"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b="1" i="1" dirty="0">
              <a:solidFill>
                <a:srgbClr val="000000"/>
              </a:solidFill>
              <a:latin typeface="Arial" panose="020B0604020202020204" pitchFamily="34" charset="0"/>
              <a:cs typeface="Arial" panose="020B0604020202020204" pitchFamily="34" charset="0"/>
            </a:rPr>
            <a:t>+54% uplift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12/16/2022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405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492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0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470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59399" y="1771743"/>
            <a:ext cx="7943744" cy="3652807"/>
          </a:xfrm>
          <a:prstGeom prst="rect">
            <a:avLst/>
          </a:prstGeom>
          <a:solidFill>
            <a:srgbClr val="CAC8C8"/>
          </a:solidFill>
          <a:ln>
            <a:noFill/>
          </a:ln>
          <a:effectLst/>
        </p:spPr>
        <p:txBody>
          <a:bodyPr vert="horz"/>
          <a:lstStyle>
            <a:lvl1pPr>
              <a:defRPr>
                <a:solidFill>
                  <a:schemeClr val="bg1"/>
                </a:solidFill>
              </a:defRPr>
            </a:lvl1pPr>
          </a:lstStyle>
          <a:p>
            <a:endParaRPr lang="en-US" dirty="0"/>
          </a:p>
          <a:p>
            <a:endParaRPr lang="en-US" dirty="0"/>
          </a:p>
          <a:p>
            <a:endParaRPr lang="en-US" dirty="0"/>
          </a:p>
          <a:p>
            <a:endParaRPr lang="en-US" dirty="0"/>
          </a:p>
          <a:p>
            <a:r>
              <a:rPr lang="en-US" dirty="0"/>
              <a:t>		Insert picture here</a:t>
            </a:r>
          </a:p>
        </p:txBody>
      </p:sp>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351316" y="344821"/>
            <a:ext cx="12413343" cy="409568"/>
          </a:xfrm>
        </p:spPr>
        <p:txBody>
          <a:bodyPr/>
          <a:lstStyle>
            <a:lvl1pPr>
              <a:defRPr baseline="0"/>
            </a:lvl1pPr>
          </a:lstStyle>
          <a:p>
            <a:r>
              <a:rPr lang="en-GB" dirty="0"/>
              <a:t>Insert brand name here</a:t>
            </a:r>
            <a:endParaRPr lang="en-US" dirty="0"/>
          </a:p>
        </p:txBody>
      </p:sp>
      <p:sp>
        <p:nvSpPr>
          <p:cNvPr id="13" name="Text Placeholder 12"/>
          <p:cNvSpPr>
            <a:spLocks noGrp="1"/>
          </p:cNvSpPr>
          <p:nvPr>
            <p:ph type="body" sz="quarter" idx="11" hasCustomPrompt="1"/>
          </p:nvPr>
        </p:nvSpPr>
        <p:spPr>
          <a:xfrm>
            <a:off x="334486" y="771890"/>
            <a:ext cx="12439452" cy="237225"/>
          </a:xfrm>
          <a:prstGeom prst="rect">
            <a:avLst/>
          </a:prstGeom>
        </p:spPr>
        <p:txBody>
          <a:bodyPr vert="horz" lIns="36000" tIns="0"/>
          <a:lstStyle>
            <a:lvl1pPr>
              <a:defRPr sz="1400" baseline="0">
                <a:solidFill>
                  <a:schemeClr val="accent6"/>
                </a:solidFill>
              </a:defRPr>
            </a:lvl1pPr>
          </a:lstStyle>
          <a:p>
            <a:pPr lvl="0"/>
            <a:r>
              <a:rPr lang="en-GB" dirty="0"/>
              <a:t>Insert campaign title here</a:t>
            </a:r>
          </a:p>
        </p:txBody>
      </p:sp>
      <p:sp>
        <p:nvSpPr>
          <p:cNvPr id="15" name="Picture Placeholder 14"/>
          <p:cNvSpPr>
            <a:spLocks noGrp="1"/>
          </p:cNvSpPr>
          <p:nvPr>
            <p:ph type="pic" sz="quarter" idx="12" hasCustomPrompt="1"/>
          </p:nvPr>
        </p:nvSpPr>
        <p:spPr>
          <a:xfrm>
            <a:off x="2237670" y="6915151"/>
            <a:ext cx="2006916" cy="517525"/>
          </a:xfrm>
          <a:prstGeom prst="rect">
            <a:avLst/>
          </a:prstGeom>
        </p:spPr>
        <p:txBody>
          <a:bodyPr vert="horz"/>
          <a:lstStyle>
            <a:lvl1pPr>
              <a:defRPr>
                <a:solidFill>
                  <a:srgbClr val="8A8A8D"/>
                </a:solidFill>
              </a:defRPr>
            </a:lvl1pPr>
          </a:lstStyle>
          <a:p>
            <a:r>
              <a:rPr lang="en-US" dirty="0"/>
              <a:t>Logo here</a:t>
            </a:r>
          </a:p>
        </p:txBody>
      </p:sp>
      <p:sp>
        <p:nvSpPr>
          <p:cNvPr id="27" name="Text Placeholder 26"/>
          <p:cNvSpPr>
            <a:spLocks noGrp="1"/>
          </p:cNvSpPr>
          <p:nvPr>
            <p:ph type="body" sz="quarter" idx="16" hasCustomPrompt="1"/>
          </p:nvPr>
        </p:nvSpPr>
        <p:spPr>
          <a:xfrm>
            <a:off x="355657" y="2096146"/>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28" name="Text Placeholder 26"/>
          <p:cNvSpPr>
            <a:spLocks noGrp="1"/>
          </p:cNvSpPr>
          <p:nvPr>
            <p:ph type="body" sz="quarter" idx="17" hasCustomPrompt="1"/>
          </p:nvPr>
        </p:nvSpPr>
        <p:spPr>
          <a:xfrm>
            <a:off x="355657" y="4385300"/>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30" name="Text Placeholder 29"/>
          <p:cNvSpPr>
            <a:spLocks noGrp="1"/>
          </p:cNvSpPr>
          <p:nvPr>
            <p:ph type="body" sz="quarter" idx="18" hasCustomPrompt="1"/>
          </p:nvPr>
        </p:nvSpPr>
        <p:spPr>
          <a:xfrm>
            <a:off x="355921" y="1803813"/>
            <a:ext cx="4096396" cy="256620"/>
          </a:xfrm>
          <a:prstGeom prst="rect">
            <a:avLst/>
          </a:prstGeom>
        </p:spPr>
        <p:txBody>
          <a:bodyPr vert="horz" lIns="36000"/>
          <a:lstStyle>
            <a:lvl1pPr>
              <a:defRPr sz="1400" baseline="0">
                <a:solidFill>
                  <a:srgbClr val="000000"/>
                </a:solidFill>
              </a:defRPr>
            </a:lvl1pPr>
          </a:lstStyle>
          <a:p>
            <a:pPr lvl="0"/>
            <a:r>
              <a:rPr lang="en-US" dirty="0"/>
              <a:t>Write ‘Background’ here</a:t>
            </a:r>
          </a:p>
        </p:txBody>
      </p:sp>
      <p:sp>
        <p:nvSpPr>
          <p:cNvPr id="31" name="Text Placeholder 29"/>
          <p:cNvSpPr>
            <a:spLocks noGrp="1"/>
          </p:cNvSpPr>
          <p:nvPr>
            <p:ph type="body" sz="quarter" idx="19" hasCustomPrompt="1"/>
          </p:nvPr>
        </p:nvSpPr>
        <p:spPr>
          <a:xfrm>
            <a:off x="355921" y="4108646"/>
            <a:ext cx="4096396" cy="256620"/>
          </a:xfrm>
          <a:prstGeom prst="rect">
            <a:avLst/>
          </a:prstGeom>
        </p:spPr>
        <p:txBody>
          <a:bodyPr vert="horz" lIns="36000"/>
          <a:lstStyle>
            <a:lvl1pPr>
              <a:defRPr sz="1400">
                <a:solidFill>
                  <a:srgbClr val="000000"/>
                </a:solidFill>
              </a:defRPr>
            </a:lvl1pPr>
          </a:lstStyle>
          <a:p>
            <a:pPr lvl="0"/>
            <a:r>
              <a:rPr lang="en-US" dirty="0"/>
              <a:t>Write ‘Idea’ here</a:t>
            </a:r>
          </a:p>
        </p:txBody>
      </p:sp>
      <p:sp>
        <p:nvSpPr>
          <p:cNvPr id="35" name="Text Placeholder 34"/>
          <p:cNvSpPr>
            <a:spLocks noGrp="1"/>
          </p:cNvSpPr>
          <p:nvPr>
            <p:ph type="body" sz="quarter" idx="20" hasCustomPrompt="1"/>
          </p:nvPr>
        </p:nvSpPr>
        <p:spPr>
          <a:xfrm>
            <a:off x="6986100" y="5635626"/>
            <a:ext cx="5927600" cy="747713"/>
          </a:xfrm>
          <a:prstGeom prst="rect">
            <a:avLst/>
          </a:prstGeom>
        </p:spPr>
        <p:txBody>
          <a:bodyPr vert="horz"/>
          <a:lstStyle>
            <a:lvl1pPr algn="r">
              <a:defRPr baseline="0">
                <a:solidFill>
                  <a:srgbClr val="FFFFFF"/>
                </a:solidFill>
              </a:defRPr>
            </a:lvl1pPr>
          </a:lstStyle>
          <a:p>
            <a:pPr lvl="0"/>
            <a:r>
              <a:rPr lang="en-US" dirty="0"/>
              <a:t>Insert quote here – can run to two lines</a:t>
            </a:r>
          </a:p>
        </p:txBody>
      </p:sp>
    </p:spTree>
    <p:extLst>
      <p:ext uri="{BB962C8B-B14F-4D97-AF65-F5344CB8AC3E}">
        <p14:creationId xmlns:p14="http://schemas.microsoft.com/office/powerpoint/2010/main" val="198541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7"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31535641"/>
      </p:ext>
    </p:extLst>
  </p:cSld>
  <p:clrMap bg1="lt1" tx1="dk1" bg2="lt2" tx2="dk2" accent1="accent1" accent2="accent2" accent3="accent3" accent4="accent4" accent5="accent5" accent6="accent6" hlink="hlink" folHlink="folHlink"/>
  <p:sldLayoutIdLst>
    <p:sldLayoutId id="2147484056"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075"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3353967"/>
      </p:ext>
    </p:extLst>
  </p:cSld>
  <p:clrMap bg1="lt1" tx1="dk1" bg2="lt2" tx2="dk2" accent1="accent1" accent2="accent2" accent3="accent3" accent4="accent4" accent5="accent5" accent6="accent6" hlink="hlink" folHlink="folHlink"/>
  <p:sldLayoutIdLst>
    <p:sldLayoutId id="2147484058" r:id="rId1"/>
    <p:sldLayoutId id="2147484059"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5220" y="262676"/>
            <a:ext cx="9308541" cy="409568"/>
          </a:xfrm>
        </p:spPr>
        <p:txBody>
          <a:bodyPr/>
          <a:lstStyle/>
          <a:p>
            <a:r>
              <a:rPr lang="en-US" sz="2800" dirty="0"/>
              <a:t>Suzuki</a:t>
            </a:r>
            <a:endParaRPr lang="en-GB" dirty="0"/>
          </a:p>
        </p:txBody>
      </p:sp>
      <p:sp>
        <p:nvSpPr>
          <p:cNvPr id="8" name="Text Placeholder 7"/>
          <p:cNvSpPr>
            <a:spLocks noGrp="1"/>
          </p:cNvSpPr>
          <p:nvPr>
            <p:ph type="body" sz="quarter" idx="11"/>
          </p:nvPr>
        </p:nvSpPr>
        <p:spPr>
          <a:xfrm>
            <a:off x="244588" y="672244"/>
            <a:ext cx="9328120" cy="237225"/>
          </a:xfrm>
          <a:ln>
            <a:noFill/>
          </a:ln>
        </p:spPr>
        <p:txBody>
          <a:bodyPr/>
          <a:lstStyle/>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Good Different </a:t>
            </a:r>
            <a:endParaRPr kumimoji="0" lang="en-US" sz="1400" b="1" i="0" u="none" strike="noStrike" kern="1200" cap="none" spc="0" normalizeH="0" baseline="0" noProof="0" dirty="0">
              <a:ln>
                <a:noFill/>
              </a:ln>
              <a:solidFill>
                <a:srgbClr val="8A8A8D"/>
              </a:solidFill>
              <a:effectLst/>
              <a:uLnTx/>
              <a:uFillTx/>
              <a:latin typeface="Arial"/>
              <a:ea typeface="+mn-ea"/>
              <a:cs typeface="+mn-cs"/>
            </a:endParaRPr>
          </a:p>
        </p:txBody>
      </p:sp>
      <p:sp>
        <p:nvSpPr>
          <p:cNvPr id="3" name="Text Placeholder 2"/>
          <p:cNvSpPr>
            <a:spLocks noGrp="1"/>
          </p:cNvSpPr>
          <p:nvPr>
            <p:ph type="body" sz="quarter" idx="16"/>
          </p:nvPr>
        </p:nvSpPr>
        <p:spPr>
          <a:xfrm>
            <a:off x="244588" y="1946291"/>
            <a:ext cx="7107556" cy="2115188"/>
          </a:xfrm>
        </p:spPr>
        <p:txBody>
          <a:bodyPr>
            <a:noAutofit/>
          </a:bodyPr>
          <a:lstStyle/>
          <a:p>
            <a:pPr>
              <a:spcBef>
                <a:spcPts val="1100"/>
              </a:spcBef>
            </a:pPr>
            <a:r>
              <a:rPr lang="en-GB" sz="1100" b="1" kern="1000" dirty="0">
                <a:solidFill>
                  <a:schemeClr val="accent2"/>
                </a:solidFill>
              </a:rPr>
              <a:t>Background</a:t>
            </a:r>
          </a:p>
          <a:p>
            <a:pPr marL="171450" indent="-171450">
              <a:lnSpc>
                <a:spcPct val="100000"/>
              </a:lnSpc>
              <a:spcBef>
                <a:spcPts val="1100"/>
              </a:spcBef>
              <a:buClr>
                <a:schemeClr val="bg1"/>
              </a:buClr>
              <a:buFont typeface="LucidaGrande" charset="0"/>
              <a:buChar char="-"/>
            </a:pPr>
            <a:r>
              <a:rPr lang="en-GB" sz="1050" kern="1000" dirty="0">
                <a:solidFill>
                  <a:schemeClr val="bg1"/>
                </a:solidFill>
              </a:rPr>
              <a:t>With the launch of its new 'Good Different' brand campaign, Suzuki wanted to celebrate how its cars are different from everything else on the market, and importantly give customers everything they need – hybrid and new tech features - as standard. </a:t>
            </a:r>
          </a:p>
          <a:p>
            <a:pPr marL="171450" indent="-171450">
              <a:lnSpc>
                <a:spcPct val="100000"/>
              </a:lnSpc>
              <a:spcBef>
                <a:spcPts val="1100"/>
              </a:spcBef>
              <a:buClr>
                <a:schemeClr val="bg1"/>
              </a:buClr>
              <a:buFont typeface="LucidaGrande" charset="0"/>
              <a:buChar char="-"/>
            </a:pPr>
            <a:r>
              <a:rPr lang="en-GB" sz="1050" kern="1000" dirty="0">
                <a:solidFill>
                  <a:schemeClr val="bg1"/>
                </a:solidFill>
              </a:rPr>
              <a:t>Simplifying what is often over-complicated by other brands, Suzuki’s playful ad communicating this message was aiming to drive cut through and consideration with an ABC1 Adult audience. </a:t>
            </a:r>
          </a:p>
          <a:p>
            <a:pPr>
              <a:lnSpc>
                <a:spcPct val="100000"/>
              </a:lnSpc>
              <a:spcBef>
                <a:spcPts val="1100"/>
              </a:spcBef>
              <a:buClr>
                <a:schemeClr val="bg1"/>
              </a:buClr>
            </a:pPr>
            <a:r>
              <a:rPr kumimoji="0" lang="en-GB" sz="1100" b="1" i="0" u="none" strike="noStrike" kern="1000" cap="none" spc="0" normalizeH="0" baseline="0" noProof="0" dirty="0">
                <a:ln>
                  <a:noFill/>
                </a:ln>
                <a:solidFill>
                  <a:srgbClr val="AC162C"/>
                </a:solidFill>
                <a:effectLst/>
                <a:uLnTx/>
                <a:uFillTx/>
                <a:latin typeface="Arial"/>
                <a:ea typeface="+mn-ea"/>
                <a:cs typeface="Arial"/>
              </a:rPr>
              <a:t>Plan</a:t>
            </a:r>
          </a:p>
          <a:p>
            <a:pPr marL="171450" indent="-171450">
              <a:lnSpc>
                <a:spcPct val="100000"/>
              </a:lnSpc>
              <a:spcBef>
                <a:spcPts val="1100"/>
              </a:spcBef>
              <a:buClr>
                <a:schemeClr val="bg1"/>
              </a:buClr>
              <a:buFont typeface="LucidaGrande" charset="0"/>
              <a:buChar char="-"/>
            </a:pPr>
            <a:r>
              <a:rPr lang="en-GB" sz="1050" kern="1000" dirty="0">
                <a:solidFill>
                  <a:schemeClr val="bg1"/>
                </a:solidFill>
              </a:rPr>
              <a:t>Knowing that cinema can add valuable incremental reach in a highly attentive environment, Suzuki ran its campaign nationally on the big screen alongside a wider campaign including TV, BVOD, Social &amp; Online.</a:t>
            </a:r>
          </a:p>
          <a:p>
            <a:pPr marL="171450" indent="-171450">
              <a:lnSpc>
                <a:spcPct val="100000"/>
              </a:lnSpc>
              <a:spcBef>
                <a:spcPts val="1100"/>
              </a:spcBef>
              <a:buClr>
                <a:schemeClr val="bg1"/>
              </a:buClr>
              <a:buFont typeface="LucidaGrande" charset="0"/>
              <a:buChar char="-"/>
            </a:pPr>
            <a:r>
              <a:rPr lang="en-GB" sz="1050" kern="1000" dirty="0">
                <a:solidFill>
                  <a:schemeClr val="bg1"/>
                </a:solidFill>
              </a:rPr>
              <a:t>Suzuki bought into a ABC1 and Family AGP to target an upmarket audience giving the campaign access to films including </a:t>
            </a:r>
            <a:r>
              <a:rPr lang="en-GB" sz="1050" i="1" kern="1000" dirty="0">
                <a:solidFill>
                  <a:schemeClr val="bg1"/>
                </a:solidFill>
              </a:rPr>
              <a:t>Elvis, The Black Phone, Thor: Love &amp; Thunder, Minions: The Rise of Gru, Where The Crawdads Sing, Bullet Train and Nope.</a:t>
            </a:r>
          </a:p>
          <a:p>
            <a:pPr>
              <a:lnSpc>
                <a:spcPct val="100000"/>
              </a:lnSpc>
              <a:spcBef>
                <a:spcPts val="1100"/>
              </a:spcBef>
              <a:buClr>
                <a:schemeClr val="bg1"/>
              </a:buClr>
            </a:pPr>
            <a:r>
              <a:rPr kumimoji="0" lang="en-GB" sz="1050" b="1" i="0" u="none" strike="noStrike" kern="1000" cap="none" spc="0" normalizeH="0" baseline="0" noProof="0" dirty="0">
                <a:ln>
                  <a:noFill/>
                </a:ln>
                <a:solidFill>
                  <a:srgbClr val="AC162C"/>
                </a:solidFill>
                <a:effectLst/>
                <a:uLnTx/>
                <a:uFillTx/>
                <a:latin typeface="Arial"/>
                <a:ea typeface="+mn-ea"/>
                <a:cs typeface="Arial"/>
              </a:rPr>
              <a:t>Results</a:t>
            </a:r>
          </a:p>
          <a:p>
            <a:pPr>
              <a:lnSpc>
                <a:spcPct val="100000"/>
              </a:lnSpc>
              <a:spcBef>
                <a:spcPts val="1100"/>
              </a:spcBef>
              <a:buClr>
                <a:schemeClr val="bg1"/>
              </a:buClr>
            </a:pPr>
            <a:r>
              <a:rPr lang="en-GB" sz="1050" i="1" kern="1000" dirty="0">
                <a:solidFill>
                  <a:schemeClr val="bg1"/>
                </a:solidFill>
              </a:rPr>
              <a:t> </a:t>
            </a:r>
          </a:p>
        </p:txBody>
      </p:sp>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a16="http://schemas.microsoft.com/office/drawing/2014/main" id="{248EF34C-E573-0882-4FF5-11D1D6DEC28D}"/>
              </a:ext>
            </a:extLst>
          </p:cNvPr>
          <p:cNvSpPr/>
          <p:nvPr/>
        </p:nvSpPr>
        <p:spPr>
          <a:xfrm>
            <a:off x="0" y="7129310"/>
            <a:ext cx="13442949" cy="338554"/>
          </a:xfrm>
          <a:prstGeom prst="rect">
            <a:avLst/>
          </a:prstGeom>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ea typeface="+mn-ea"/>
                <a:cs typeface="+mn-cs"/>
              </a:rPr>
              <a:t>DCM </a:t>
            </a:r>
            <a:r>
              <a:rPr kumimoji="0" lang="en-US" sz="800" b="0" i="0" u="none" strike="noStrike" kern="1200" cap="none" spc="0" normalizeH="0" baseline="0" noProof="0">
                <a:ln>
                  <a:noFill/>
                </a:ln>
                <a:solidFill>
                  <a:srgbClr val="000000"/>
                </a:solidFill>
                <a:effectLst/>
                <a:uLnTx/>
                <a:uFillTx/>
                <a:latin typeface="Arial"/>
                <a:ea typeface="+mn-ea"/>
                <a:cs typeface="+mn-cs"/>
              </a:rPr>
              <a:t>/ Suzuki. </a:t>
            </a:r>
            <a:r>
              <a:rPr kumimoji="0" lang="en-US" sz="800" b="0" i="0" u="none" strike="noStrike" kern="1200" cap="none" spc="0" normalizeH="0" baseline="0" noProof="0" dirty="0">
                <a:ln>
                  <a:noFill/>
                </a:ln>
                <a:solidFill>
                  <a:srgbClr val="000000"/>
                </a:solidFill>
                <a:effectLst/>
                <a:uLnTx/>
                <a:uFillTx/>
                <a:latin typeface="Arial"/>
                <a:ea typeface="+mn-ea"/>
                <a:cs typeface="+mn-cs"/>
              </a:rPr>
              <a:t>Conducted by; Differentology, August 2022. </a:t>
            </a:r>
          </a:p>
          <a:p>
            <a:pPr marL="0" marR="0" lvl="0" indent="0" algn="r" defTabSz="961844"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Results b</a:t>
            </a:r>
            <a:r>
              <a:rPr kumimoji="0" lang="en-US" sz="800" b="0" i="0" u="none" strike="noStrike" kern="1200" cap="none" spc="0" normalizeH="0" baseline="0" noProof="0" dirty="0" err="1">
                <a:ln>
                  <a:noFill/>
                </a:ln>
                <a:solidFill>
                  <a:srgbClr val="000000"/>
                </a:solidFill>
                <a:effectLst/>
                <a:uLnTx/>
                <a:uFillTx/>
                <a:latin typeface="Arial"/>
                <a:ea typeface="+mn-ea"/>
                <a:cs typeface="+mn-cs"/>
              </a:rPr>
              <a:t>ase</a:t>
            </a:r>
            <a:r>
              <a:rPr kumimoji="0" lang="en-US" sz="800" b="0" i="0" u="none" strike="noStrike" kern="1200" cap="none" spc="0" normalizeH="0" baseline="0" noProof="0" dirty="0">
                <a:ln>
                  <a:noFill/>
                </a:ln>
                <a:solidFill>
                  <a:srgbClr val="000000"/>
                </a:solidFill>
                <a:effectLst/>
                <a:uLnTx/>
                <a:uFillTx/>
                <a:latin typeface="Arial"/>
                <a:ea typeface="+mn-ea"/>
                <a:cs typeface="+mn-cs"/>
              </a:rPr>
              <a:t>: ABC1s. Uplifts are test (exposed to ad in cinema) vs control (not exposed to ad in cinema) </a:t>
            </a:r>
          </a:p>
        </p:txBody>
      </p:sp>
      <p:graphicFrame>
        <p:nvGraphicFramePr>
          <p:cNvPr id="10" name="Table 5">
            <a:extLst>
              <a:ext uri="{FF2B5EF4-FFF2-40B4-BE49-F238E27FC236}">
                <a16:creationId xmlns:a16="http://schemas.microsoft.com/office/drawing/2014/main" id="{9C92EC5F-CBB2-4447-97E9-F8F8B64ABACC}"/>
              </a:ext>
            </a:extLst>
          </p:cNvPr>
          <p:cNvGraphicFramePr>
            <a:graphicFrameLocks noGrp="1"/>
          </p:cNvGraphicFramePr>
          <p:nvPr>
            <p:extLst>
              <p:ext uri="{D42A27DB-BD31-4B8C-83A1-F6EECF244321}">
                <p14:modId xmlns:p14="http://schemas.microsoft.com/office/powerpoint/2010/main" val="3747074139"/>
              </p:ext>
            </p:extLst>
          </p:nvPr>
        </p:nvGraphicFramePr>
        <p:xfrm>
          <a:off x="244589" y="1100853"/>
          <a:ext cx="7107556" cy="803162"/>
        </p:xfrm>
        <a:graphic>
          <a:graphicData uri="http://schemas.openxmlformats.org/drawingml/2006/table">
            <a:tbl>
              <a:tblPr firstRow="1" bandRow="1">
                <a:tableStyleId>{5C22544A-7EE6-4342-B048-85BDC9FD1C3A}</a:tableStyleId>
              </a:tblPr>
              <a:tblGrid>
                <a:gridCol w="1421511">
                  <a:extLst>
                    <a:ext uri="{9D8B030D-6E8A-4147-A177-3AD203B41FA5}">
                      <a16:colId xmlns:a16="http://schemas.microsoft.com/office/drawing/2014/main" val="1043653864"/>
                    </a:ext>
                  </a:extLst>
                </a:gridCol>
                <a:gridCol w="1487614">
                  <a:extLst>
                    <a:ext uri="{9D8B030D-6E8A-4147-A177-3AD203B41FA5}">
                      <a16:colId xmlns:a16="http://schemas.microsoft.com/office/drawing/2014/main" val="1969532920"/>
                    </a:ext>
                  </a:extLst>
                </a:gridCol>
                <a:gridCol w="1355409">
                  <a:extLst>
                    <a:ext uri="{9D8B030D-6E8A-4147-A177-3AD203B41FA5}">
                      <a16:colId xmlns:a16="http://schemas.microsoft.com/office/drawing/2014/main" val="696929619"/>
                    </a:ext>
                  </a:extLst>
                </a:gridCol>
                <a:gridCol w="1421511">
                  <a:extLst>
                    <a:ext uri="{9D8B030D-6E8A-4147-A177-3AD203B41FA5}">
                      <a16:colId xmlns:a16="http://schemas.microsoft.com/office/drawing/2014/main" val="214587584"/>
                    </a:ext>
                  </a:extLst>
                </a:gridCol>
                <a:gridCol w="1421511">
                  <a:extLst>
                    <a:ext uri="{9D8B030D-6E8A-4147-A177-3AD203B41FA5}">
                      <a16:colId xmlns:a16="http://schemas.microsoft.com/office/drawing/2014/main" val="1729032941"/>
                    </a:ext>
                  </a:extLst>
                </a:gridCol>
              </a:tblGrid>
              <a:tr h="391682">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Target Audiences</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Media Agency</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91682">
                <a:tc>
                  <a:txBody>
                    <a:bodyPr/>
                    <a:lstStyle/>
                    <a:p>
                      <a:pPr algn="ctr"/>
                      <a:r>
                        <a:rPr lang="en-GB" sz="1050" b="0" kern="1200" dirty="0">
                          <a:solidFill>
                            <a:schemeClr val="bg1"/>
                          </a:solidFill>
                          <a:latin typeface="+mn-lt"/>
                          <a:ea typeface="+mn-ea"/>
                          <a:cs typeface="+mn-cs"/>
                        </a:rPr>
                        <a:t>Automotive</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25-54 ABC1 Adults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ABC1 &amp; Family AGP</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The7Stars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60”</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11" name="TextBox 10">
            <a:extLst>
              <a:ext uri="{FF2B5EF4-FFF2-40B4-BE49-F238E27FC236}">
                <a16:creationId xmlns:a16="http://schemas.microsoft.com/office/drawing/2014/main" id="{02BA09FC-1EC2-4183-90F5-A802020A3D84}"/>
              </a:ext>
            </a:extLst>
          </p:cNvPr>
          <p:cNvSpPr txBox="1"/>
          <p:nvPr/>
        </p:nvSpPr>
        <p:spPr>
          <a:xfrm>
            <a:off x="7760439" y="3794398"/>
            <a:ext cx="5161567" cy="2692597"/>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1100"/>
              </a:spcBef>
              <a:spcAft>
                <a:spcPts val="0"/>
              </a:spcAft>
              <a:buClr>
                <a:srgbClr val="000000"/>
              </a:buClr>
              <a:buSzPct val="100000"/>
              <a:buFontTx/>
              <a:buNone/>
              <a:tabLst/>
              <a:defRPr/>
            </a:pPr>
            <a:r>
              <a:rPr kumimoji="0" lang="en-GB" sz="1100" b="1" i="0" u="none" strike="noStrike" kern="1000" cap="none" spc="0" normalizeH="0" baseline="0" noProof="0" dirty="0">
                <a:ln>
                  <a:noFill/>
                </a:ln>
                <a:solidFill>
                  <a:srgbClr val="AC162C"/>
                </a:solidFill>
                <a:effectLst/>
                <a:uLnTx/>
                <a:uFillTx/>
                <a:latin typeface="Arial"/>
                <a:ea typeface="+mn-ea"/>
                <a:cs typeface="Arial"/>
              </a:rPr>
              <a:t>Results</a:t>
            </a:r>
          </a:p>
          <a:p>
            <a:pPr marL="0" marR="0" lvl="0" indent="0" algn="l" defTabSz="961844" rtl="0" eaLnBrk="1" fontAlgn="auto" latinLnBrk="0" hangingPunct="1">
              <a:lnSpc>
                <a:spcPct val="150000"/>
              </a:lnSpc>
              <a:spcBef>
                <a:spcPts val="0"/>
              </a:spcBef>
              <a:spcAft>
                <a:spcPts val="0"/>
              </a:spcAft>
              <a:buClr>
                <a:srgbClr val="000000"/>
              </a:buClr>
              <a:buSzTx/>
              <a:buFontTx/>
              <a:buNone/>
              <a:tabLst/>
              <a:defRPr/>
            </a:pPr>
            <a:endParaRPr kumimoji="0" lang="en-GB" sz="5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61844" rtl="0" eaLnBrk="1" fontAlgn="auto" latinLnBrk="0" hangingPunct="1">
              <a:lnSpc>
                <a:spcPct val="150000"/>
              </a:lnSpc>
              <a:spcBef>
                <a:spcPts val="0"/>
              </a:spcBef>
              <a:spcAft>
                <a:spcPts val="0"/>
              </a:spcAft>
              <a:buClr>
                <a:srgbClr val="000000"/>
              </a:buClr>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The campaign was successful in driving significant uplifts across Suzuki’s brand metrics including awareness, key perceptions and consideration. This illustrates how the high-attention environment of cinema allows brands to engage an affluent target audience, land key messaging and have a positive impact across core KPIs.</a:t>
            </a:r>
          </a:p>
          <a:p>
            <a:pPr marL="0" marR="0" lvl="0" indent="0" algn="l" defTabSz="961844" rtl="0" eaLnBrk="1" fontAlgn="auto" latinLnBrk="0" hangingPunct="1">
              <a:lnSpc>
                <a:spcPct val="100000"/>
              </a:lnSpc>
              <a:spcBef>
                <a:spcPts val="1100"/>
              </a:spcBef>
              <a:spcAft>
                <a:spcPts val="0"/>
              </a:spcAft>
              <a:buClr>
                <a:srgbClr val="000000"/>
              </a:buClr>
              <a:buSzPct val="100000"/>
              <a:buFontTx/>
              <a:buNone/>
              <a:tabLst/>
              <a:defRPr/>
            </a:pPr>
            <a:endParaRPr lang="en-GB" sz="1200" b="1" kern="1000" dirty="0">
              <a:solidFill>
                <a:srgbClr val="AC162C"/>
              </a:solidFill>
              <a:latin typeface="Arial"/>
              <a:cs typeface="Arial"/>
            </a:endParaRPr>
          </a:p>
          <a:p>
            <a:pPr marL="538163" lvl="3" indent="-276225">
              <a:buClr>
                <a:srgbClr val="000000"/>
              </a:buClr>
              <a:buFont typeface="Arial" panose="020B0604020202020204" pitchFamily="34" charset="0"/>
              <a:buChar char="–"/>
              <a:defRPr/>
            </a:pPr>
            <a:r>
              <a:rPr lang="en-GB" sz="1050" dirty="0">
                <a:solidFill>
                  <a:srgbClr val="000000"/>
                </a:solidFill>
              </a:rPr>
              <a:t>Unprompted ad awareness: </a:t>
            </a:r>
            <a:r>
              <a:rPr lang="en-GB" sz="1050" b="1" dirty="0">
                <a:solidFill>
                  <a:srgbClr val="000000"/>
                </a:solidFill>
              </a:rPr>
              <a:t>+69% uplift </a:t>
            </a:r>
            <a:r>
              <a:rPr lang="en-GB" sz="1050" dirty="0">
                <a:solidFill>
                  <a:srgbClr val="000000"/>
                </a:solidFill>
              </a:rPr>
              <a:t>(vs 19% benchmark)</a:t>
            </a:r>
          </a:p>
          <a:p>
            <a:pPr marL="261938" lvl="3">
              <a:buClr>
                <a:srgbClr val="000000"/>
              </a:buClr>
              <a:defRPr/>
            </a:pPr>
            <a:endParaRPr lang="en-GB" sz="1050" dirty="0">
              <a:solidFill>
                <a:srgbClr val="000000"/>
              </a:solidFill>
            </a:endParaRPr>
          </a:p>
          <a:p>
            <a:pPr marL="538163" lvl="3" indent="-276225">
              <a:buClr>
                <a:srgbClr val="000000"/>
              </a:buClr>
              <a:buFont typeface="Arial" panose="020B0604020202020204" pitchFamily="34" charset="0"/>
              <a:buChar char="–"/>
              <a:defRPr/>
            </a:pPr>
            <a:r>
              <a:rPr lang="en-GB" sz="1050" dirty="0">
                <a:solidFill>
                  <a:srgbClr val="000000"/>
                </a:solidFill>
              </a:rPr>
              <a:t>Much better opinion of Suzuki: </a:t>
            </a:r>
            <a:r>
              <a:rPr lang="en-GB" sz="1050" b="1" dirty="0">
                <a:solidFill>
                  <a:srgbClr val="000000"/>
                </a:solidFill>
              </a:rPr>
              <a:t>+109% uplift </a:t>
            </a:r>
            <a:r>
              <a:rPr lang="en-GB" sz="1050" dirty="0">
                <a:solidFill>
                  <a:srgbClr val="000000"/>
                </a:solidFill>
              </a:rPr>
              <a:t>(vs 40% benchmark) </a:t>
            </a:r>
          </a:p>
          <a:p>
            <a:pPr marL="538163" lvl="3" indent="-276225">
              <a:buClr>
                <a:srgbClr val="000000"/>
              </a:buClr>
              <a:buFont typeface="Arial" panose="020B0604020202020204" pitchFamily="34" charset="0"/>
              <a:buChar char="–"/>
              <a:defRPr/>
            </a:pPr>
            <a:endParaRPr lang="en-GB" sz="1050" dirty="0">
              <a:solidFill>
                <a:srgbClr val="000000"/>
              </a:solidFill>
            </a:endParaRPr>
          </a:p>
          <a:p>
            <a:pPr marL="538163" lvl="3" indent="-276225">
              <a:buClr>
                <a:srgbClr val="000000"/>
              </a:buClr>
              <a:buFont typeface="Arial" panose="020B0604020202020204" pitchFamily="34" charset="0"/>
              <a:buChar char="–"/>
              <a:defRPr/>
            </a:pPr>
            <a:r>
              <a:rPr lang="en-GB" sz="1050" dirty="0">
                <a:solidFill>
                  <a:srgbClr val="000000"/>
                </a:solidFill>
              </a:rPr>
              <a:t>Likely to consider Suzuki: </a:t>
            </a:r>
            <a:r>
              <a:rPr lang="en-GB" sz="1050" b="1" dirty="0">
                <a:solidFill>
                  <a:srgbClr val="000000"/>
                </a:solidFill>
              </a:rPr>
              <a:t>+88% uplift </a:t>
            </a:r>
            <a:r>
              <a:rPr lang="en-GB" sz="1050" dirty="0">
                <a:solidFill>
                  <a:srgbClr val="000000"/>
                </a:solidFill>
              </a:rPr>
              <a:t>(vs 16% benchmark)</a:t>
            </a:r>
          </a:p>
          <a:p>
            <a:pPr marL="0" marR="0" lvl="0" indent="0" algn="l" defTabSz="961844" rtl="0" eaLnBrk="1" fontAlgn="auto" latinLnBrk="0" hangingPunct="1">
              <a:lnSpc>
                <a:spcPct val="150000"/>
              </a:lnSpc>
              <a:spcBef>
                <a:spcPts val="0"/>
              </a:spcBef>
              <a:spcAft>
                <a:spcPts val="0"/>
              </a:spcAft>
              <a:buClr>
                <a:srgbClr val="000000"/>
              </a:buClr>
              <a:buSzTx/>
              <a:buFontTx/>
              <a:buNone/>
              <a:tabLst/>
              <a:defRPr/>
            </a:pPr>
            <a:endParaRPr kumimoji="0" lang="en-GB" sz="105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9EF89F93-D301-B2C5-FD2F-9266C6369963}"/>
              </a:ext>
            </a:extLst>
          </p:cNvPr>
          <p:cNvPicPr>
            <a:picLocks noChangeAspect="1"/>
          </p:cNvPicPr>
          <p:nvPr/>
        </p:nvPicPr>
        <p:blipFill rotWithShape="1">
          <a:blip r:embed="rId7"/>
          <a:srcRect t="5594" r="11439"/>
          <a:stretch/>
        </p:blipFill>
        <p:spPr>
          <a:xfrm>
            <a:off x="7834331" y="1077333"/>
            <a:ext cx="5087675" cy="2474179"/>
          </a:xfrm>
          <a:prstGeom prst="rect">
            <a:avLst/>
          </a:prstGeom>
        </p:spPr>
      </p:pic>
      <p:graphicFrame>
        <p:nvGraphicFramePr>
          <p:cNvPr id="18" name="Chart 17">
            <a:extLst>
              <a:ext uri="{FF2B5EF4-FFF2-40B4-BE49-F238E27FC236}">
                <a16:creationId xmlns:a16="http://schemas.microsoft.com/office/drawing/2014/main" id="{26ADA5F1-5AA6-6AC1-2662-A1E9707BCDC3}"/>
              </a:ext>
            </a:extLst>
          </p:cNvPr>
          <p:cNvGraphicFramePr/>
          <p:nvPr>
            <p:extLst>
              <p:ext uri="{D42A27DB-BD31-4B8C-83A1-F6EECF244321}">
                <p14:modId xmlns:p14="http://schemas.microsoft.com/office/powerpoint/2010/main" val="845864988"/>
              </p:ext>
            </p:extLst>
          </p:nvPr>
        </p:nvGraphicFramePr>
        <p:xfrm>
          <a:off x="362216" y="4673691"/>
          <a:ext cx="6989929" cy="211518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2.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fferentogy 2">
    <a:dk1>
      <a:srgbClr val="404040"/>
    </a:dk1>
    <a:lt1>
      <a:srgbClr val="FEC009"/>
    </a:lt1>
    <a:dk2>
      <a:srgbClr val="000000"/>
    </a:dk2>
    <a:lt2>
      <a:srgbClr val="666666"/>
    </a:lt2>
    <a:accent1>
      <a:srgbClr val="404040"/>
    </a:accent1>
    <a:accent2>
      <a:srgbClr val="FEC009"/>
    </a:accent2>
    <a:accent3>
      <a:srgbClr val="000000"/>
    </a:accent3>
    <a:accent4>
      <a:srgbClr val="666666"/>
    </a:accent4>
    <a:accent5>
      <a:srgbClr val="D9D9D9"/>
    </a:accent5>
    <a:accent6>
      <a:srgbClr val="999999"/>
    </a:accent6>
    <a:hlink>
      <a:srgbClr val="000000"/>
    </a:hlink>
    <a:folHlink>
      <a:srgbClr val="FEC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334</Words>
  <Application>Microsoft Office PowerPoint</Application>
  <PresentationFormat>Custom</PresentationFormat>
  <Paragraphs>36</Paragraphs>
  <Slides>1</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Century Gothic</vt:lpstr>
      <vt:lpstr>Impact</vt:lpstr>
      <vt:lpstr>LucidaGrande</vt:lpstr>
      <vt:lpstr>Wingdings</vt:lpstr>
      <vt:lpstr>1_Blank with title</vt:lpstr>
      <vt:lpstr>2_Blank with title</vt:lpstr>
      <vt:lpstr>think-cell Slide</vt:lpstr>
      <vt:lpstr>Suzuki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2019-12-30T10:52:06Z</dcterms:created>
  <dcterms:modified xsi:type="dcterms:W3CDTF">2022-12-16T11:23:58Z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