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212"/>
    <a:srgbClr val="CC910E"/>
    <a:srgbClr val="666263"/>
    <a:srgbClr val="0099A8"/>
    <a:srgbClr val="0094E7"/>
    <a:srgbClr val="FFFFFF"/>
    <a:srgbClr val="FB3449"/>
    <a:srgbClr val="000000"/>
    <a:srgbClr val="CAC8C8"/>
    <a:srgbClr val="854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3970" autoAdjust="0"/>
  </p:normalViewPr>
  <p:slideViewPr>
    <p:cSldViewPr snapToGrid="0">
      <p:cViewPr varScale="1">
        <p:scale>
          <a:sx n="98" d="100"/>
          <a:sy n="98" d="100"/>
        </p:scale>
        <p:origin x="528" y="114"/>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9/18/2023</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9/18/2023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5">
            <a:extLst>
              <a:ext uri="{FF2B5EF4-FFF2-40B4-BE49-F238E27FC236}">
                <a16:creationId xmlns:a16="http://schemas.microsoft.com/office/drawing/2014/main" id="{A97ACE42-1BE1-4BF4-A3FC-1107C2022E96}"/>
              </a:ext>
            </a:extLst>
          </p:cNvPr>
          <p:cNvGraphicFramePr>
            <a:graphicFrameLocks noGrp="1"/>
          </p:cNvGraphicFramePr>
          <p:nvPr>
            <p:extLst>
              <p:ext uri="{D42A27DB-BD31-4B8C-83A1-F6EECF244321}">
                <p14:modId xmlns:p14="http://schemas.microsoft.com/office/powerpoint/2010/main" val="747979609"/>
              </p:ext>
            </p:extLst>
          </p:nvPr>
        </p:nvGraphicFramePr>
        <p:xfrm>
          <a:off x="269999" y="697648"/>
          <a:ext cx="6686491" cy="1080504"/>
        </p:xfrm>
        <a:graphic>
          <a:graphicData uri="http://schemas.openxmlformats.org/drawingml/2006/table">
            <a:tbl>
              <a:tblPr firstRow="1" bandRow="1">
                <a:tableStyleId>{5C22544A-7EE6-4342-B048-85BDC9FD1C3A}</a:tableStyleId>
              </a:tblPr>
              <a:tblGrid>
                <a:gridCol w="882525">
                  <a:extLst>
                    <a:ext uri="{9D8B030D-6E8A-4147-A177-3AD203B41FA5}">
                      <a16:colId xmlns:a16="http://schemas.microsoft.com/office/drawing/2014/main" val="1043653864"/>
                    </a:ext>
                  </a:extLst>
                </a:gridCol>
                <a:gridCol w="1228725">
                  <a:extLst>
                    <a:ext uri="{9D8B030D-6E8A-4147-A177-3AD203B41FA5}">
                      <a16:colId xmlns:a16="http://schemas.microsoft.com/office/drawing/2014/main" val="1969532920"/>
                    </a:ext>
                  </a:extLst>
                </a:gridCol>
                <a:gridCol w="2362200">
                  <a:extLst>
                    <a:ext uri="{9D8B030D-6E8A-4147-A177-3AD203B41FA5}">
                      <a16:colId xmlns:a16="http://schemas.microsoft.com/office/drawing/2014/main" val="696929619"/>
                    </a:ext>
                  </a:extLst>
                </a:gridCol>
                <a:gridCol w="1190625">
                  <a:extLst>
                    <a:ext uri="{9D8B030D-6E8A-4147-A177-3AD203B41FA5}">
                      <a16:colId xmlns:a16="http://schemas.microsoft.com/office/drawing/2014/main" val="214587584"/>
                    </a:ext>
                  </a:extLst>
                </a:gridCol>
                <a:gridCol w="1022416">
                  <a:extLst>
                    <a:ext uri="{9D8B030D-6E8A-4147-A177-3AD203B41FA5}">
                      <a16:colId xmlns:a16="http://schemas.microsoft.com/office/drawing/2014/main" val="1729032941"/>
                    </a:ext>
                  </a:extLst>
                </a:gridCol>
              </a:tblGrid>
              <a:tr h="305602">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lang="en-GB" sz="1800" b="1" dirty="0">
                        <a:solidFill>
                          <a:schemeClr val="accent2"/>
                        </a:solidFill>
                      </a:endParaRP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303264">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43802">
                <a:tc>
                  <a:txBody>
                    <a:bodyPr/>
                    <a:lstStyle/>
                    <a:p>
                      <a:pPr algn="l"/>
                      <a:r>
                        <a:rPr lang="en-GB" sz="1050" b="0" kern="1200" dirty="0">
                          <a:solidFill>
                            <a:schemeClr val="bg1"/>
                          </a:solidFill>
                          <a:latin typeface="+mn-lt"/>
                          <a:ea typeface="+mn-ea"/>
                          <a:cs typeface="+mn-cs"/>
                        </a:rPr>
                        <a:t>Technology </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ABC1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ABC1 Ads / Family AGP &amp; Film Packs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Essence Mediacom</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30” &amp; 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GB" dirty="0"/>
              <a:t>SKY GLASS</a:t>
            </a:r>
            <a:endParaRPr lang="en-US" sz="2800" dirty="0"/>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69998" y="2025175"/>
            <a:ext cx="6686491" cy="4590756"/>
          </a:xfrm>
        </p:spPr>
        <p:txBody>
          <a:bodyPr/>
          <a:lstStyle/>
          <a:p>
            <a:pPr>
              <a:lnSpc>
                <a:spcPct val="100000"/>
              </a:lnSpc>
              <a:buClr>
                <a:schemeClr val="bg1"/>
              </a:buClr>
            </a:pPr>
            <a:r>
              <a:rPr lang="en-US" sz="1100" dirty="0">
                <a:solidFill>
                  <a:schemeClr val="accent4"/>
                </a:solidFill>
              </a:rPr>
              <a:t>Background</a:t>
            </a:r>
            <a:br>
              <a:rPr lang="en-US" sz="1100" dirty="0">
                <a:solidFill>
                  <a:srgbClr val="FF0000"/>
                </a:solidFill>
              </a:rPr>
            </a:br>
            <a:endParaRPr lang="en-US" sz="11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After a successful product launch in 2022 that drove mass awareness to Sky Glass and its credentials as an industry leading premium viewing experience product, Sky wanted to shift its focus this time to driving consideration to purchase. </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With its highly attentive, premium environment, and strong sound and visual quality, Sky ran across cinema knowing that it was the perfect reflection of the key features that Sky Glass can offer, showcasing the key ‘Smarter than a Smart TV’ message.</a:t>
            </a:r>
            <a:endParaRPr lang="en-GB" sz="1100" b="0" dirty="0">
              <a:solidFill>
                <a:schemeClr val="bg2"/>
              </a:solidFill>
            </a:endParaRPr>
          </a:p>
          <a:p>
            <a:pPr>
              <a:lnSpc>
                <a:spcPct val="100000"/>
              </a:lnSpc>
              <a:buClr>
                <a:schemeClr val="bg1"/>
              </a:buClr>
            </a:pPr>
            <a:endParaRPr lang="en-GB" sz="1100" b="0" dirty="0">
              <a:solidFill>
                <a:schemeClr val="bg2"/>
              </a:solidFill>
            </a:endParaRPr>
          </a:p>
          <a:p>
            <a:pPr>
              <a:lnSpc>
                <a:spcPct val="100000"/>
              </a:lnSpc>
              <a:buClr>
                <a:schemeClr val="bg1"/>
              </a:buClr>
            </a:pPr>
            <a:endParaRPr lang="en-GB" sz="1100" dirty="0">
              <a:solidFill>
                <a:schemeClr val="accent4"/>
              </a:solidFill>
            </a:endParaRPr>
          </a:p>
          <a:p>
            <a:pPr>
              <a:lnSpc>
                <a:spcPct val="100000"/>
              </a:lnSpc>
              <a:buClr>
                <a:schemeClr val="bg1"/>
              </a:buClr>
            </a:pPr>
            <a:r>
              <a:rPr lang="en-GB" sz="1100" dirty="0">
                <a:solidFill>
                  <a:schemeClr val="accent4"/>
                </a:solidFill>
              </a:rPr>
              <a:t>Plan</a:t>
            </a:r>
          </a:p>
          <a:p>
            <a:pPr>
              <a:lnSpc>
                <a:spcPct val="100000"/>
              </a:lnSpc>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Sky wanted to take advantage of the 60” spot that afforded the time to communicate multiple key features including the 4K screen &amp; sound bar, delivered in an immersive and engaging environment alongside a slate of films that helped to align Glass with a high-quality cinematic experience.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Sky strategically used two copy lengths, launching the campaign with the new 60” copy in bespoke film packs across Q4, and continued momentum by accessing both the ABC1 Adult &amp; Family AGPs. The campaign then ended with a cut-down 30” copy to maximise admissions from the budget.</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Another a key factor of this strategy was to avoid the inflated prices associated with the World Cup packages across TV. Sky saw this as an opportunity to upweight its cinema activity to access a highly engaged audience in the most cost-efficient way possible.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endParaRPr lang="en-GB" sz="1100" b="0" dirty="0">
              <a:solidFill>
                <a:schemeClr val="bg1"/>
              </a:solidFill>
            </a:endParaRPr>
          </a:p>
          <a:p>
            <a:pPr>
              <a:lnSpc>
                <a:spcPct val="100000"/>
              </a:lnSpc>
              <a:buClr>
                <a:schemeClr val="bg1"/>
              </a:buClr>
            </a:pPr>
            <a:endParaRPr lang="en-GB" sz="1100" b="0" dirty="0">
              <a:solidFill>
                <a:schemeClr val="bg2"/>
              </a:solidFill>
            </a:endParaRPr>
          </a:p>
        </p:txBody>
      </p:sp>
      <p:sp>
        <p:nvSpPr>
          <p:cNvPr id="14" name="Rectangle 13">
            <a:extLst>
              <a:ext uri="{FF2B5EF4-FFF2-40B4-BE49-F238E27FC236}">
                <a16:creationId xmlns:a16="http://schemas.microsoft.com/office/drawing/2014/main" id="{437DCF2B-DFEF-21CB-78BD-C35D79C7D05F}"/>
              </a:ext>
            </a:extLst>
          </p:cNvPr>
          <p:cNvSpPr/>
          <p:nvPr/>
        </p:nvSpPr>
        <p:spPr>
          <a:xfrm>
            <a:off x="-95250" y="7195303"/>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Source: </a:t>
            </a:r>
            <a:r>
              <a:rPr kumimoji="0" lang="en-US" sz="900" b="0" i="0" u="none" strike="noStrike" kern="1200" cap="none" spc="0" normalizeH="0" baseline="0" noProof="0" dirty="0">
                <a:ln>
                  <a:noFill/>
                </a:ln>
                <a:solidFill>
                  <a:srgbClr val="000000"/>
                </a:solidFill>
                <a:effectLst/>
                <a:uLnTx/>
                <a:uFillTx/>
                <a:latin typeface="Arial"/>
                <a:ea typeface="+mn-ea"/>
                <a:cs typeface="+mn-cs"/>
              </a:rPr>
              <a:t>Sky </a:t>
            </a:r>
            <a:r>
              <a:rPr kumimoji="0" lang="en-US" sz="900" b="0" i="0" u="none" strike="noStrike" kern="1200" cap="none" spc="0" normalizeH="0" baseline="0" noProof="0" dirty="0" err="1">
                <a:ln>
                  <a:noFill/>
                </a:ln>
                <a:solidFill>
                  <a:srgbClr val="000000"/>
                </a:solidFill>
                <a:effectLst/>
                <a:uLnTx/>
                <a:uFillTx/>
                <a:latin typeface="Arial"/>
                <a:ea typeface="+mn-ea"/>
                <a:cs typeface="+mn-cs"/>
              </a:rPr>
              <a:t>Glas</a:t>
            </a:r>
            <a:r>
              <a:rPr lang="en-US" sz="900" dirty="0">
                <a:solidFill>
                  <a:srgbClr val="000000"/>
                </a:solidFill>
                <a:latin typeface="Arial"/>
              </a:rPr>
              <a:t>s </a:t>
            </a:r>
            <a:r>
              <a:rPr kumimoji="0" lang="en-US" sz="900" b="0" i="0" u="none" strike="noStrike" kern="1200" cap="none" spc="0" normalizeH="0" baseline="0" noProof="0" dirty="0">
                <a:ln>
                  <a:noFill/>
                </a:ln>
                <a:solidFill>
                  <a:srgbClr val="000000"/>
                </a:solidFill>
                <a:effectLst/>
                <a:uLnTx/>
                <a:uFillTx/>
                <a:latin typeface="Arial"/>
                <a:ea typeface="+mn-ea"/>
                <a:cs typeface="+mn-cs"/>
              </a:rPr>
              <a:t>DCM Awards Entry</a:t>
            </a:r>
          </a:p>
        </p:txBody>
      </p:sp>
      <p:sp>
        <p:nvSpPr>
          <p:cNvPr id="11" name="Text Placeholder 2">
            <a:extLst>
              <a:ext uri="{FF2B5EF4-FFF2-40B4-BE49-F238E27FC236}">
                <a16:creationId xmlns:a16="http://schemas.microsoft.com/office/drawing/2014/main" id="{6B3B805F-0D89-ACCB-3889-F36BE4C48C8D}"/>
              </a:ext>
            </a:extLst>
          </p:cNvPr>
          <p:cNvSpPr txBox="1">
            <a:spLocks/>
          </p:cNvSpPr>
          <p:nvPr/>
        </p:nvSpPr>
        <p:spPr>
          <a:xfrm>
            <a:off x="197014" y="621521"/>
            <a:ext cx="12423740" cy="436608"/>
          </a:xfr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sz="1400" dirty="0">
                <a:solidFill>
                  <a:srgbClr val="8A8A8D"/>
                </a:solidFill>
                <a:latin typeface="Arial"/>
              </a:rPr>
              <a:t>Smarter Than A Smart TV</a:t>
            </a:r>
            <a:endParaRPr lang="en-US" dirty="0"/>
          </a:p>
        </p:txBody>
      </p:sp>
      <p:sp>
        <p:nvSpPr>
          <p:cNvPr id="12" name="Text Placeholder 9">
            <a:extLst>
              <a:ext uri="{FF2B5EF4-FFF2-40B4-BE49-F238E27FC236}">
                <a16:creationId xmlns:a16="http://schemas.microsoft.com/office/drawing/2014/main" id="{45C40607-4731-4842-96D9-4C28DF7F873C}"/>
              </a:ext>
            </a:extLst>
          </p:cNvPr>
          <p:cNvSpPr txBox="1">
            <a:spLocks/>
          </p:cNvSpPr>
          <p:nvPr/>
        </p:nvSpPr>
        <p:spPr bwMode="gray">
          <a:xfrm>
            <a:off x="7257145" y="4590009"/>
            <a:ext cx="5536622" cy="1964640"/>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spcAft>
                <a:spcPts val="800"/>
              </a:spcAft>
              <a:defRPr/>
            </a:pPr>
            <a:r>
              <a:rPr lang="en-GB" sz="1100" b="0" dirty="0"/>
              <a:t>The inclusion of cinema as part of the AV mix was essential in not only helping deliver an impressive consideration uplift but doing so with cost-efficiency compared to other key channels used across the campaign. </a:t>
            </a:r>
          </a:p>
          <a:p>
            <a:pPr>
              <a:lnSpc>
                <a:spcPct val="100000"/>
              </a:lnSpc>
              <a:buClr>
                <a:srgbClr val="000000"/>
              </a:buClr>
              <a:defRPr/>
            </a:pPr>
            <a:r>
              <a:rPr lang="en-GB" sz="1100" dirty="0">
                <a:solidFill>
                  <a:srgbClr val="000000"/>
                </a:solidFill>
                <a:latin typeface="Arial"/>
              </a:rPr>
              <a:t>Cost-efficiently driving consideration</a:t>
            </a:r>
          </a:p>
          <a:p>
            <a:pPr marL="171450" indent="-171450">
              <a:lnSpc>
                <a:spcPct val="100000"/>
              </a:lnSpc>
              <a:buClr>
                <a:schemeClr val="bg1"/>
              </a:buClr>
              <a:buFont typeface="Arial" panose="020B0604020202020204" pitchFamily="34" charset="0"/>
              <a:buChar char="•"/>
            </a:pPr>
            <a:r>
              <a:rPr lang="en-GB" sz="1100" b="0" dirty="0"/>
              <a:t>Consideration for Sky Glass skyrocketed by an impressive </a:t>
            </a:r>
            <a:r>
              <a:rPr lang="en-GB" sz="1100" dirty="0">
                <a:solidFill>
                  <a:schemeClr val="accent4"/>
                </a:solidFill>
              </a:rPr>
              <a:t>5% </a:t>
            </a:r>
            <a:r>
              <a:rPr lang="en-GB" sz="1100" b="0" dirty="0"/>
              <a:t>over the campaign flight</a:t>
            </a:r>
          </a:p>
          <a:p>
            <a:pPr marL="171450" indent="-171450">
              <a:lnSpc>
                <a:spcPct val="100000"/>
              </a:lnSpc>
              <a:buClr>
                <a:schemeClr val="bg1"/>
              </a:buClr>
              <a:buFont typeface="Arial" panose="020B0604020202020204" pitchFamily="34" charset="0"/>
              <a:buChar char="•"/>
            </a:pPr>
            <a:r>
              <a:rPr lang="en-GB" sz="1100" b="0" dirty="0"/>
              <a:t>Cinema achieved a consideration cost-per-point that was </a:t>
            </a:r>
            <a:r>
              <a:rPr lang="en-GB" sz="1100" dirty="0">
                <a:solidFill>
                  <a:schemeClr val="accent4"/>
                </a:solidFill>
              </a:rPr>
              <a:t>14%</a:t>
            </a:r>
            <a:r>
              <a:rPr lang="en-GB" sz="1100" b="0" dirty="0"/>
              <a:t> more efficient than TV and </a:t>
            </a:r>
            <a:r>
              <a:rPr lang="en-GB" sz="1100" dirty="0">
                <a:solidFill>
                  <a:schemeClr val="accent4"/>
                </a:solidFill>
              </a:rPr>
              <a:t>57%</a:t>
            </a:r>
            <a:r>
              <a:rPr lang="en-GB" sz="1100" b="0" dirty="0"/>
              <a:t> more efficient than BVOD</a:t>
            </a:r>
          </a:p>
          <a:p>
            <a:pPr>
              <a:lnSpc>
                <a:spcPct val="100000"/>
              </a:lnSpc>
              <a:buClr>
                <a:schemeClr val="bg1"/>
              </a:buClr>
            </a:pPr>
            <a:endParaRPr lang="en-GB" sz="1100" b="0" dirty="0">
              <a:solidFill>
                <a:schemeClr val="accent4"/>
              </a:solidFill>
            </a:endParaRPr>
          </a:p>
          <a:p>
            <a:pPr marL="0" marR="0" lvl="0" indent="0" defTabSz="961844" rtl="0" eaLnBrk="1" fontAlgn="auto" latinLnBrk="0" hangingPunct="1">
              <a:lnSpc>
                <a:spcPct val="100000"/>
              </a:lnSpc>
              <a:spcBef>
                <a:spcPts val="0"/>
              </a:spcBef>
              <a:spcAft>
                <a:spcPts val="0"/>
              </a:spcAft>
              <a:buClr>
                <a:srgbClr val="000000"/>
              </a:buClr>
              <a:buSzPct val="100000"/>
              <a:buFont typeface="Arial"/>
              <a:buNone/>
              <a:tabLst/>
              <a:defRPr/>
            </a:pPr>
            <a:r>
              <a:rPr kumimoji="0" lang="en-GB" sz="1100" b="1" i="0" u="none" strike="noStrike" kern="1200" cap="none" spc="0" normalizeH="0" baseline="0" noProof="0" dirty="0">
                <a:ln>
                  <a:noFill/>
                </a:ln>
                <a:solidFill>
                  <a:srgbClr val="000000"/>
                </a:solidFill>
                <a:effectLst/>
                <a:uLnTx/>
                <a:uFillTx/>
                <a:latin typeface="Arial"/>
                <a:ea typeface="+mn-ea"/>
                <a:cs typeface="+mn-cs"/>
              </a:rPr>
              <a:t>Driving increase in sales:</a:t>
            </a:r>
          </a:p>
          <a:p>
            <a:pPr marL="171450" indent="-171450">
              <a:lnSpc>
                <a:spcPct val="100000"/>
              </a:lnSpc>
              <a:buClr>
                <a:srgbClr val="000000"/>
              </a:buClr>
              <a:buFont typeface="Arial" panose="020B0604020202020204" pitchFamily="34" charset="0"/>
              <a:buChar char="•"/>
              <a:defRPr/>
            </a:pPr>
            <a:r>
              <a:rPr lang="en-GB" sz="1100" b="0" dirty="0"/>
              <a:t>The whole campaign was a huge success driving </a:t>
            </a:r>
            <a:r>
              <a:rPr lang="en-GB" sz="1100" dirty="0">
                <a:solidFill>
                  <a:schemeClr val="accent4"/>
                </a:solidFill>
              </a:rPr>
              <a:t>30%</a:t>
            </a:r>
            <a:r>
              <a:rPr lang="en-GB" sz="1100" b="0" dirty="0"/>
              <a:t> </a:t>
            </a:r>
            <a:r>
              <a:rPr lang="en-GB" sz="1100" dirty="0">
                <a:solidFill>
                  <a:schemeClr val="accent4"/>
                </a:solidFill>
              </a:rPr>
              <a:t>incremental sales </a:t>
            </a:r>
            <a:r>
              <a:rPr lang="en-GB" sz="1100" b="0" dirty="0"/>
              <a:t>volume immediately after launch. </a:t>
            </a:r>
            <a:endParaRPr lang="en-GB" sz="1100" b="0" dirty="0">
              <a:solidFill>
                <a:srgbClr val="000000"/>
              </a:solidFill>
              <a:latin typeface="Arial"/>
              <a:ea typeface="Calibri" panose="020F0502020204030204" pitchFamily="34" charset="0"/>
              <a:cs typeface="Times New Roman" panose="02020603050405020304" pitchFamily="18" charset="0"/>
            </a:endParaRPr>
          </a:p>
        </p:txBody>
      </p:sp>
      <p:sp>
        <p:nvSpPr>
          <p:cNvPr id="13" name="Title 6">
            <a:extLst>
              <a:ext uri="{FF2B5EF4-FFF2-40B4-BE49-F238E27FC236}">
                <a16:creationId xmlns:a16="http://schemas.microsoft.com/office/drawing/2014/main" id="{51063793-D06C-44D5-9698-4875FA533070}"/>
              </a:ext>
            </a:extLst>
          </p:cNvPr>
          <p:cNvSpPr txBox="1">
            <a:spLocks/>
          </p:cNvSpPr>
          <p:nvPr/>
        </p:nvSpPr>
        <p:spPr bwMode="gray">
          <a:xfrm>
            <a:off x="7257145" y="4149372"/>
            <a:ext cx="1060017" cy="337356"/>
          </a:xfrm>
          <a:prstGeom prst="rect">
            <a:avLst/>
          </a:prstGeom>
          <a:ln>
            <a:noFill/>
          </a:ln>
        </p:spPr>
        <p:txBody>
          <a:bodyPr vert="horz" wrap="none" lIns="0" tIns="0" rIns="0" bIns="0" rtlCol="0" anchor="ctr">
            <a:noAutofit/>
          </a:bodyPr>
          <a:lstStyle>
            <a:defPPr>
              <a:defRPr lang="en-US"/>
            </a:defPPr>
            <a:lvl1pPr defTabSz="721479">
              <a:spcBef>
                <a:spcPct val="0"/>
              </a:spcBef>
              <a:buNone/>
              <a:defRPr sz="1400" b="1" cap="none" spc="0" baseline="0">
                <a:ln w="22225">
                  <a:noFill/>
                  <a:prstDash val="solid"/>
                </a:ln>
                <a:solidFill>
                  <a:schemeClr val="accent2"/>
                </a:solidFill>
                <a:effectLst/>
                <a:latin typeface="Arial" charset="0"/>
                <a:ea typeface="Arial" charset="0"/>
                <a:cs typeface="Arial" charset="0"/>
              </a:defRPr>
            </a:lvl1pPr>
          </a:lstStyle>
          <a:p>
            <a:pPr marL="0" marR="0" lvl="0" indent="0" algn="l" defTabSz="721479" rtl="0" eaLnBrk="1" fontAlgn="auto" latinLnBrk="0" hangingPunct="1">
              <a:lnSpc>
                <a:spcPct val="100000"/>
              </a:lnSpc>
              <a:spcBef>
                <a:spcPct val="0"/>
              </a:spcBef>
              <a:spcAft>
                <a:spcPts val="0"/>
              </a:spcAft>
              <a:buClrTx/>
              <a:buSzTx/>
              <a:buFontTx/>
              <a:buNone/>
              <a:tabLst/>
              <a:defRPr/>
            </a:pPr>
            <a:r>
              <a:rPr kumimoji="0" lang="en-GB" sz="1600" b="1" i="0" u="none" strike="noStrike" kern="1200" cap="none" spc="0" normalizeH="0" baseline="0" noProof="0" dirty="0">
                <a:ln w="22225">
                  <a:noFill/>
                  <a:prstDash val="solid"/>
                </a:ln>
                <a:solidFill>
                  <a:schemeClr val="accent4"/>
                </a:solidFill>
                <a:effectLst/>
                <a:uLnTx/>
                <a:uFillTx/>
                <a:latin typeface="Arial" charset="0"/>
                <a:cs typeface="Arial" charset="0"/>
              </a:rPr>
              <a:t>Results </a:t>
            </a:r>
          </a:p>
        </p:txBody>
      </p:sp>
      <p:pic>
        <p:nvPicPr>
          <p:cNvPr id="5" name="Picture 4">
            <a:extLst>
              <a:ext uri="{FF2B5EF4-FFF2-40B4-BE49-F238E27FC236}">
                <a16:creationId xmlns:a16="http://schemas.microsoft.com/office/drawing/2014/main" id="{2597F02F-CCF0-F066-FC1E-CECDD77E109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257145" y="839550"/>
            <a:ext cx="5689676" cy="3087764"/>
          </a:xfrm>
          <a:prstGeom prst="rect">
            <a:avLst/>
          </a:prstGeom>
        </p:spPr>
      </p:pic>
      <p:sp>
        <p:nvSpPr>
          <p:cNvPr id="6" name="TextBox 5">
            <a:extLst>
              <a:ext uri="{FF2B5EF4-FFF2-40B4-BE49-F238E27FC236}">
                <a16:creationId xmlns:a16="http://schemas.microsoft.com/office/drawing/2014/main" id="{5AE65D7A-852B-7008-D040-2286737653B0}"/>
              </a:ext>
            </a:extLst>
          </p:cNvPr>
          <p:cNvSpPr txBox="1"/>
          <p:nvPr/>
        </p:nvSpPr>
        <p:spPr>
          <a:xfrm rot="2162226">
            <a:off x="10784298" y="464495"/>
            <a:ext cx="3511913" cy="415498"/>
          </a:xfrm>
          <a:prstGeom prst="rect">
            <a:avLst/>
          </a:prstGeom>
          <a:solidFill>
            <a:srgbClr val="990000"/>
          </a:solidFill>
          <a:ln>
            <a:noFill/>
          </a:ln>
        </p:spPr>
        <p:txBody>
          <a:bodyPr wrap="square" rtlCol="0">
            <a:spAutoFit/>
          </a:bodyPr>
          <a:lstStyle/>
          <a:p>
            <a:pPr algn="ctr"/>
            <a:r>
              <a:rPr lang="en-GB" sz="1050" b="1" dirty="0">
                <a:solidFill>
                  <a:srgbClr val="FFFFFF"/>
                </a:solidFill>
              </a:rPr>
              <a:t>DCM Awards Nominee</a:t>
            </a:r>
          </a:p>
          <a:p>
            <a:pPr algn="ctr"/>
            <a:r>
              <a:rPr lang="en-GB" sz="1050" b="1" dirty="0">
                <a:solidFill>
                  <a:srgbClr val="FFFFFF"/>
                </a:solidFill>
              </a:rPr>
              <a:t>Best Use of Cinema (Large)</a:t>
            </a:r>
          </a:p>
        </p:txBody>
      </p:sp>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387</Words>
  <Application>Microsoft Office PowerPoint</Application>
  <PresentationFormat>Custom</PresentationFormat>
  <Paragraphs>38</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Lucida Grande</vt:lpstr>
      <vt:lpstr>Wingdings</vt:lpstr>
      <vt:lpstr>1_Blank with title</vt:lpstr>
      <vt:lpstr>think-cell Slide</vt:lpstr>
      <vt:lpstr>SKY GLASS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2023-09-18T10:03:09Z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