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55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13442950" cy="7561263"/>
  <p:notesSz cx="6858000" cy="9144000"/>
  <p:custDataLst>
    <p:tags r:id="rId6"/>
  </p:custDataLst>
  <p:defaultTextStyle>
    <a:defPPr>
      <a:defRPr lang="en-US"/>
    </a:defPPr>
    <a:lvl1pPr marL="0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8" userDrawn="1">
          <p15:clr>
            <a:srgbClr val="A4A3A4"/>
          </p15:clr>
        </p15:guide>
        <p15:guide id="2" orient="horz" pos="4624" userDrawn="1">
          <p15:clr>
            <a:srgbClr val="A4A3A4"/>
          </p15:clr>
        </p15:guide>
        <p15:guide id="3" orient="horz" pos="1513" userDrawn="1">
          <p15:clr>
            <a:srgbClr val="A4A3A4"/>
          </p15:clr>
        </p15:guide>
        <p15:guide id="4" orient="horz" pos="1220" userDrawn="1">
          <p15:clr>
            <a:srgbClr val="A4A3A4"/>
          </p15:clr>
        </p15:guide>
        <p15:guide id="5" orient="horz" pos="879" userDrawn="1">
          <p15:clr>
            <a:srgbClr val="A4A3A4"/>
          </p15:clr>
        </p15:guide>
        <p15:guide id="6" orient="horz" pos="1154" userDrawn="1">
          <p15:clr>
            <a:srgbClr val="A4A3A4"/>
          </p15:clr>
        </p15:guide>
        <p15:guide id="7" orient="horz" pos="1860" userDrawn="1">
          <p15:clr>
            <a:srgbClr val="A4A3A4"/>
          </p15:clr>
        </p15:guide>
        <p15:guide id="8" orient="horz" pos="1919" userDrawn="1">
          <p15:clr>
            <a:srgbClr val="A4A3A4"/>
          </p15:clr>
        </p15:guide>
        <p15:guide id="9" orient="horz" pos="2613" userDrawn="1">
          <p15:clr>
            <a:srgbClr val="A4A3A4"/>
          </p15:clr>
        </p15:guide>
        <p15:guide id="10" orient="horz" pos="2899" userDrawn="1">
          <p15:clr>
            <a:srgbClr val="A4A3A4"/>
          </p15:clr>
        </p15:guide>
        <p15:guide id="11" orient="horz" pos="3243" userDrawn="1">
          <p15:clr>
            <a:srgbClr val="A4A3A4"/>
          </p15:clr>
        </p15:guide>
        <p15:guide id="12" orient="horz" pos="3675" userDrawn="1">
          <p15:clr>
            <a:srgbClr val="A4A3A4"/>
          </p15:clr>
        </p15:guide>
        <p15:guide id="13" orient="horz" pos="4285" userDrawn="1">
          <p15:clr>
            <a:srgbClr val="A4A3A4"/>
          </p15:clr>
        </p15:guide>
        <p15:guide id="14" orient="horz" pos="3316" userDrawn="1">
          <p15:clr>
            <a:srgbClr val="A4A3A4"/>
          </p15:clr>
        </p15:guide>
        <p15:guide id="15" orient="horz" pos="3597" userDrawn="1">
          <p15:clr>
            <a:srgbClr val="A4A3A4"/>
          </p15:clr>
        </p15:guide>
        <p15:guide id="16" orient="horz" pos="4008" userDrawn="1">
          <p15:clr>
            <a:srgbClr val="A4A3A4"/>
          </p15:clr>
        </p15:guide>
        <p15:guide id="17" orient="horz" pos="4357" userDrawn="1">
          <p15:clr>
            <a:srgbClr val="A4A3A4"/>
          </p15:clr>
        </p15:guide>
        <p15:guide id="18" orient="horz" pos="3937" userDrawn="1">
          <p15:clr>
            <a:srgbClr val="A4A3A4"/>
          </p15:clr>
        </p15:guide>
        <p15:guide id="19" orient="horz" pos="2962" userDrawn="1">
          <p15:clr>
            <a:srgbClr val="A4A3A4"/>
          </p15:clr>
        </p15:guide>
        <p15:guide id="20" orient="horz" pos="2547" userDrawn="1">
          <p15:clr>
            <a:srgbClr val="A4A3A4"/>
          </p15:clr>
        </p15:guide>
        <p15:guide id="21" orient="horz" pos="2265" userDrawn="1">
          <p15:clr>
            <a:srgbClr val="A4A3A4"/>
          </p15:clr>
        </p15:guide>
        <p15:guide id="22" orient="horz" pos="2201" userDrawn="1">
          <p15:clr>
            <a:srgbClr val="A4A3A4"/>
          </p15:clr>
        </p15:guide>
        <p15:guide id="23" orient="horz" pos="183" userDrawn="1">
          <p15:clr>
            <a:srgbClr val="A4A3A4"/>
          </p15:clr>
        </p15:guide>
        <p15:guide id="24" orient="horz" pos="467" userDrawn="1">
          <p15:clr>
            <a:srgbClr val="A4A3A4"/>
          </p15:clr>
        </p15:guide>
        <p15:guide id="25" orient="horz" pos="525" userDrawn="1">
          <p15:clr>
            <a:srgbClr val="A4A3A4"/>
          </p15:clr>
        </p15:guide>
        <p15:guide id="26" orient="horz" pos="807" userDrawn="1">
          <p15:clr>
            <a:srgbClr val="A4A3A4"/>
          </p15:clr>
        </p15:guide>
        <p15:guide id="27" pos="240" userDrawn="1">
          <p15:clr>
            <a:srgbClr val="A4A3A4"/>
          </p15:clr>
        </p15:guide>
        <p15:guide id="28" pos="4290" userDrawn="1">
          <p15:clr>
            <a:srgbClr val="A4A3A4"/>
          </p15:clr>
        </p15:guide>
        <p15:guide id="29" pos="833" userDrawn="1">
          <p15:clr>
            <a:srgbClr val="A4A3A4"/>
          </p15:clr>
        </p15:guide>
        <p15:guide id="30" pos="919" userDrawn="1">
          <p15:clr>
            <a:srgbClr val="A4A3A4"/>
          </p15:clr>
        </p15:guide>
        <p15:guide id="31" pos="1495" userDrawn="1">
          <p15:clr>
            <a:srgbClr val="A4A3A4"/>
          </p15:clr>
        </p15:guide>
        <p15:guide id="32" pos="1595" userDrawn="1">
          <p15:clr>
            <a:srgbClr val="A4A3A4"/>
          </p15:clr>
        </p15:guide>
        <p15:guide id="33" pos="2172" userDrawn="1">
          <p15:clr>
            <a:srgbClr val="A4A3A4"/>
          </p15:clr>
        </p15:guide>
        <p15:guide id="34" pos="2274" userDrawn="1">
          <p15:clr>
            <a:srgbClr val="A4A3A4"/>
          </p15:clr>
        </p15:guide>
        <p15:guide id="35" pos="2851" userDrawn="1">
          <p15:clr>
            <a:srgbClr val="A4A3A4"/>
          </p15:clr>
        </p15:guide>
        <p15:guide id="36" pos="2942" userDrawn="1">
          <p15:clr>
            <a:srgbClr val="A4A3A4"/>
          </p15:clr>
        </p15:guide>
        <p15:guide id="37" pos="3550" userDrawn="1">
          <p15:clr>
            <a:srgbClr val="A4A3A4"/>
          </p15:clr>
        </p15:guide>
        <p15:guide id="38" pos="3646" userDrawn="1">
          <p15:clr>
            <a:srgbClr val="A4A3A4"/>
          </p15:clr>
        </p15:guide>
        <p15:guide id="39" pos="4195" userDrawn="1">
          <p15:clr>
            <a:srgbClr val="A4A3A4"/>
          </p15:clr>
        </p15:guide>
        <p15:guide id="40" pos="4847" userDrawn="1">
          <p15:clr>
            <a:srgbClr val="A4A3A4"/>
          </p15:clr>
        </p15:guide>
        <p15:guide id="41" pos="4949" userDrawn="1">
          <p15:clr>
            <a:srgbClr val="A4A3A4"/>
          </p15:clr>
        </p15:guide>
        <p15:guide id="42" pos="5534" userDrawn="1">
          <p15:clr>
            <a:srgbClr val="A4A3A4"/>
          </p15:clr>
        </p15:guide>
        <p15:guide id="43" pos="5636" userDrawn="1">
          <p15:clr>
            <a:srgbClr val="A4A3A4"/>
          </p15:clr>
        </p15:guide>
        <p15:guide id="44" pos="6205" userDrawn="1">
          <p15:clr>
            <a:srgbClr val="A4A3A4"/>
          </p15:clr>
        </p15:guide>
        <p15:guide id="45" pos="6314" userDrawn="1">
          <p15:clr>
            <a:srgbClr val="A4A3A4"/>
          </p15:clr>
        </p15:guide>
        <p15:guide id="46" pos="6886" userDrawn="1">
          <p15:clr>
            <a:srgbClr val="A4A3A4"/>
          </p15:clr>
        </p15:guide>
        <p15:guide id="47" pos="6990" userDrawn="1">
          <p15:clr>
            <a:srgbClr val="A4A3A4"/>
          </p15:clr>
        </p15:guide>
        <p15:guide id="48" pos="7568" userDrawn="1">
          <p15:clr>
            <a:srgbClr val="A4A3A4"/>
          </p15:clr>
        </p15:guide>
        <p15:guide id="49" pos="7659" userDrawn="1">
          <p15:clr>
            <a:srgbClr val="A4A3A4"/>
          </p15:clr>
        </p15:guide>
        <p15:guide id="50" pos="82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212"/>
    <a:srgbClr val="CC910E"/>
    <a:srgbClr val="666263"/>
    <a:srgbClr val="0099A8"/>
    <a:srgbClr val="0094E7"/>
    <a:srgbClr val="FFFFFF"/>
    <a:srgbClr val="FB3449"/>
    <a:srgbClr val="000000"/>
    <a:srgbClr val="CAC8C8"/>
    <a:srgbClr val="854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3970" autoAdjust="0"/>
  </p:normalViewPr>
  <p:slideViewPr>
    <p:cSldViewPr snapToGrid="0">
      <p:cViewPr varScale="1">
        <p:scale>
          <a:sx n="98" d="100"/>
          <a:sy n="98" d="100"/>
        </p:scale>
        <p:origin x="528" y="108"/>
      </p:cViewPr>
      <p:guideLst>
        <p:guide orient="horz" pos="1578"/>
        <p:guide orient="horz" pos="4624"/>
        <p:guide orient="horz" pos="1513"/>
        <p:guide orient="horz" pos="1220"/>
        <p:guide orient="horz" pos="879"/>
        <p:guide orient="horz" pos="1154"/>
        <p:guide orient="horz" pos="1860"/>
        <p:guide orient="horz" pos="1919"/>
        <p:guide orient="horz" pos="2613"/>
        <p:guide orient="horz" pos="2899"/>
        <p:guide orient="horz" pos="3243"/>
        <p:guide orient="horz" pos="3675"/>
        <p:guide orient="horz" pos="4285"/>
        <p:guide orient="horz" pos="3316"/>
        <p:guide orient="horz" pos="3597"/>
        <p:guide orient="horz" pos="4008"/>
        <p:guide orient="horz" pos="4357"/>
        <p:guide orient="horz" pos="3937"/>
        <p:guide orient="horz" pos="2962"/>
        <p:guide orient="horz" pos="2547"/>
        <p:guide orient="horz" pos="2265"/>
        <p:guide orient="horz" pos="2201"/>
        <p:guide orient="horz" pos="183"/>
        <p:guide orient="horz" pos="467"/>
        <p:guide orient="horz" pos="525"/>
        <p:guide orient="horz" pos="807"/>
        <p:guide pos="240"/>
        <p:guide pos="4290"/>
        <p:guide pos="833"/>
        <p:guide pos="919"/>
        <p:guide pos="1495"/>
        <p:guide pos="1595"/>
        <p:guide pos="2172"/>
        <p:guide pos="2274"/>
        <p:guide pos="2851"/>
        <p:guide pos="2942"/>
        <p:guide pos="3550"/>
        <p:guide pos="3646"/>
        <p:guide pos="4195"/>
        <p:guide pos="4847"/>
        <p:guide pos="4949"/>
        <p:guide pos="5534"/>
        <p:guide pos="5636"/>
        <p:guide pos="6205"/>
        <p:guide pos="6314"/>
        <p:guide pos="6886"/>
        <p:guide pos="6990"/>
        <p:guide pos="7568"/>
        <p:guide pos="7659"/>
        <p:guide pos="82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96"/>
    </p:cViewPr>
  </p:sorterViewPr>
  <p:notesViewPr>
    <p:cSldViewPr snapToGrid="0" showGuides="1">
      <p:cViewPr varScale="1">
        <p:scale>
          <a:sx n="133" d="100"/>
          <a:sy n="133" d="100"/>
        </p:scale>
        <p:origin x="37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0782-FDC2-4F7C-A018-7A502E5089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18645-DB65-E848-9EE2-8548BEAEB573}" type="datetimeFigureOut">
              <a:rPr lang="en-US" smtClean="0"/>
              <a:t>10/4/2023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E036-A0EF-40EA-AC2B-818A5F8CFC1C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6D52-512B-47DE-BC94-6C88A56CE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936D52-512B-47DE-BC94-6C88A56CE9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90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7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270624" y="651956"/>
            <a:ext cx="5961600" cy="436608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54928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3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ts val="15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ts val="16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ts val="11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7041-3EE2-4801-9E8E-F84DE3573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SKY</a:t>
            </a:r>
            <a:endParaRPr lang="en-US" sz="280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DABBF91-12FC-4598-85E9-071A93FDA9F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69999" y="2311139"/>
            <a:ext cx="6601856" cy="4511390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dirty="0">
                <a:solidFill>
                  <a:schemeClr val="tx2"/>
                </a:solidFill>
              </a:rPr>
              <a:t>Background</a:t>
            </a:r>
            <a:br>
              <a:rPr lang="en-US" sz="1200" dirty="0">
                <a:solidFill>
                  <a:srgbClr val="FF0000"/>
                </a:solidFill>
              </a:rPr>
            </a:br>
            <a:endParaRPr lang="en-US" sz="1200" dirty="0">
              <a:solidFill>
                <a:srgbClr val="FF0000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200" b="0" dirty="0">
                <a:solidFill>
                  <a:schemeClr val="bg1"/>
                </a:solidFill>
              </a:rPr>
              <a:t>In October 2022, audiences were treated to the much-awaited comeback of Sky's highly acclaimed original crime-drama: Gangs of London. The first season earned recognition as the "most-binged premier box set" of 2020 and set a challenging benchmark for the eagerly expected second instalment.</a:t>
            </a:r>
          </a:p>
          <a:p>
            <a:pPr>
              <a:lnSpc>
                <a:spcPct val="100000"/>
              </a:lnSpc>
              <a:buClr>
                <a:schemeClr val="bg1"/>
              </a:buClr>
            </a:pPr>
            <a:endParaRPr lang="en-GB" sz="12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200" b="0" dirty="0">
                <a:solidFill>
                  <a:schemeClr val="bg1"/>
                </a:solidFill>
              </a:rPr>
              <a:t>Sky needed to cement Series 2 as an unmissable cultural moment and cinema was identified as the crucial AV environment to effectively communicate the show's grandeur and intensity and reach the right audience at the right time.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2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200" b="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GB" dirty="0">
                <a:solidFill>
                  <a:schemeClr val="tx2"/>
                </a:solidFill>
              </a:rPr>
              <a:t>Plan</a:t>
            </a:r>
          </a:p>
          <a:p>
            <a:pPr>
              <a:lnSpc>
                <a:spcPct val="100000"/>
              </a:lnSpc>
            </a:pPr>
            <a:endParaRPr lang="en-GB" sz="16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200" b="0" dirty="0">
                <a:solidFill>
                  <a:schemeClr val="bg1"/>
                </a:solidFill>
              </a:rPr>
              <a:t>The focus point for this campaign was to access films based on age-appropriate (the creative was restricted to 15+) contextual content, using a blend of placements throughout the campaign period.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2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200" b="0" dirty="0">
                <a:solidFill>
                  <a:schemeClr val="bg1"/>
                </a:solidFill>
              </a:rPr>
              <a:t>The campaign utilised Bronze, Silver and Gold spots and in-reel ad placements, accessing 18 films across 10 weeks - including </a:t>
            </a:r>
            <a:r>
              <a:rPr lang="en-GB" sz="1200" b="0" i="1" dirty="0">
                <a:solidFill>
                  <a:schemeClr val="bg1"/>
                </a:solidFill>
              </a:rPr>
              <a:t>Don’t Worry Darling </a:t>
            </a:r>
            <a:r>
              <a:rPr lang="en-GB" sz="1200" b="0" dirty="0">
                <a:solidFill>
                  <a:schemeClr val="bg1"/>
                </a:solidFill>
              </a:rPr>
              <a:t>and </a:t>
            </a:r>
            <a:r>
              <a:rPr lang="en-GB" sz="1200" b="0" i="1" dirty="0">
                <a:solidFill>
                  <a:schemeClr val="bg1"/>
                </a:solidFill>
              </a:rPr>
              <a:t>Halloween Ends </a:t>
            </a:r>
            <a:r>
              <a:rPr lang="en-GB" sz="1200" b="0" dirty="0">
                <a:solidFill>
                  <a:schemeClr val="bg1"/>
                </a:solidFill>
              </a:rPr>
              <a:t>- to ensure cut through.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200" b="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7DCF2B-DFEF-21CB-78BD-C35D79C7D05F}"/>
              </a:ext>
            </a:extLst>
          </p:cNvPr>
          <p:cNvSpPr/>
          <p:nvPr/>
        </p:nvSpPr>
        <p:spPr>
          <a:xfrm>
            <a:off x="-19050" y="7195303"/>
            <a:ext cx="1344294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Source: </a:t>
            </a:r>
            <a:r>
              <a:rPr lang="en-US" sz="900" dirty="0">
                <a:solidFill>
                  <a:srgbClr val="000000"/>
                </a:solidFill>
                <a:latin typeface="Arial"/>
              </a:rPr>
              <a:t>Sky 2023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DCM Awards Entry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6B3B805F-0D89-ACCB-3889-F36BE4C48C8D}"/>
              </a:ext>
            </a:extLst>
          </p:cNvPr>
          <p:cNvSpPr txBox="1">
            <a:spLocks/>
          </p:cNvSpPr>
          <p:nvPr/>
        </p:nvSpPr>
        <p:spPr>
          <a:xfrm>
            <a:off x="197014" y="621521"/>
            <a:ext cx="12423740" cy="436608"/>
          </a:xfr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8A8A8D"/>
                </a:solidFill>
                <a:latin typeface="Arial"/>
              </a:rPr>
              <a:t>Gangs of London</a:t>
            </a:r>
            <a:endParaRPr lang="en-US" dirty="0"/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A97ACE42-1BE1-4BF4-A3FC-1107C2022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639732"/>
              </p:ext>
            </p:extLst>
          </p:nvPr>
        </p:nvGraphicFramePr>
        <p:xfrm>
          <a:off x="269999" y="1154462"/>
          <a:ext cx="6521325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866">
                  <a:extLst>
                    <a:ext uri="{9D8B030D-6E8A-4147-A177-3AD203B41FA5}">
                      <a16:colId xmlns:a16="http://schemas.microsoft.com/office/drawing/2014/main" val="1043653864"/>
                    </a:ext>
                  </a:extLst>
                </a:gridCol>
                <a:gridCol w="1052623">
                  <a:extLst>
                    <a:ext uri="{9D8B030D-6E8A-4147-A177-3AD203B41FA5}">
                      <a16:colId xmlns:a16="http://schemas.microsoft.com/office/drawing/2014/main" val="1969532920"/>
                    </a:ext>
                  </a:extLst>
                </a:gridCol>
                <a:gridCol w="1499191">
                  <a:extLst>
                    <a:ext uri="{9D8B030D-6E8A-4147-A177-3AD203B41FA5}">
                      <a16:colId xmlns:a16="http://schemas.microsoft.com/office/drawing/2014/main" val="696929619"/>
                    </a:ext>
                  </a:extLst>
                </a:gridCol>
                <a:gridCol w="1520456">
                  <a:extLst>
                    <a:ext uri="{9D8B030D-6E8A-4147-A177-3AD203B41FA5}">
                      <a16:colId xmlns:a16="http://schemas.microsoft.com/office/drawing/2014/main" val="214587584"/>
                    </a:ext>
                  </a:extLst>
                </a:gridCol>
                <a:gridCol w="1326189">
                  <a:extLst>
                    <a:ext uri="{9D8B030D-6E8A-4147-A177-3AD203B41FA5}">
                      <a16:colId xmlns:a16="http://schemas.microsoft.com/office/drawing/2014/main" val="1729032941"/>
                    </a:ext>
                  </a:extLst>
                </a:gridCol>
              </a:tblGrid>
              <a:tr h="413963"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Sector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Target Audience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Package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Media Agency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Copy Length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483068"/>
                  </a:ext>
                </a:extLst>
              </a:tr>
              <a:tr h="365151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Entertainment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ABC1 Adults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Bronze, Silver and Gold Spots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EssenceMediacom</a:t>
                      </a:r>
                      <a:endParaRPr lang="en-GB" sz="11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60”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67133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96A52A9-1726-8A55-C807-875DCC13DE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4" b="6944"/>
          <a:stretch/>
        </p:blipFill>
        <p:spPr>
          <a:xfrm>
            <a:off x="7239376" y="461818"/>
            <a:ext cx="5682299" cy="27523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E65D7A-852B-7008-D040-2286737653B0}"/>
              </a:ext>
            </a:extLst>
          </p:cNvPr>
          <p:cNvSpPr txBox="1"/>
          <p:nvPr/>
        </p:nvSpPr>
        <p:spPr>
          <a:xfrm rot="2162226">
            <a:off x="10864797" y="529576"/>
            <a:ext cx="3511913" cy="415498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rgbClr val="FFFFFF"/>
                </a:solidFill>
              </a:rPr>
              <a:t>DCM Awards Nominee</a:t>
            </a:r>
          </a:p>
          <a:p>
            <a:pPr algn="ctr"/>
            <a:r>
              <a:rPr lang="en-GB" sz="1050" b="1" dirty="0">
                <a:solidFill>
                  <a:srgbClr val="FFFFFF"/>
                </a:solidFill>
              </a:rPr>
              <a:t>Best Use of Cinema (Small)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03B962-243B-B422-C433-5E2B76EB682B}"/>
              </a:ext>
            </a:extLst>
          </p:cNvPr>
          <p:cNvSpPr txBox="1"/>
          <p:nvPr/>
        </p:nvSpPr>
        <p:spPr>
          <a:xfrm>
            <a:off x="7239375" y="3359281"/>
            <a:ext cx="5682299" cy="270843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B6008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Results</a:t>
            </a:r>
            <a:endParaRPr lang="en-GB" sz="1400" b="1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>
                <a:solidFill>
                  <a:schemeClr val="bg1"/>
                </a:solidFill>
              </a:rPr>
              <a:t>Not only was cinema more effective than paid social and TV in driving key Sky brand metrics (“Content worth paying for”); cinema aided the success of the series, which was the top British based drama for Q4 2022.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>
                <a:solidFill>
                  <a:schemeClr val="bg1"/>
                </a:solidFill>
              </a:rPr>
              <a:t>Using cinema to help launch the new series resulted in Gangs of London having:</a:t>
            </a:r>
          </a:p>
          <a:p>
            <a:pPr marL="171450" indent="-171450">
              <a:buFontTx/>
              <a:buChar char="-"/>
            </a:pPr>
            <a:endParaRPr lang="en-GB" sz="1200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bg1"/>
                </a:solidFill>
              </a:rPr>
              <a:t>The highest awareness of any Sky Original in 2022.</a:t>
            </a:r>
          </a:p>
          <a:p>
            <a:pPr marL="171450" indent="-171450">
              <a:buFontTx/>
              <a:buChar char="-"/>
            </a:pPr>
            <a:endParaRPr lang="en-GB" sz="1200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bg1"/>
                </a:solidFill>
              </a:rPr>
              <a:t>The best Talkability score for a Sky Original in 2022.</a:t>
            </a:r>
          </a:p>
          <a:p>
            <a:pPr marL="171450" indent="-171450">
              <a:buFontTx/>
              <a:buChar char="-"/>
            </a:pPr>
            <a:endParaRPr lang="en-GB" sz="1200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bg1"/>
                </a:solidFill>
              </a:rPr>
              <a:t>The best returning series viewing numbers since 2020.</a:t>
            </a:r>
          </a:p>
          <a:p>
            <a:pPr marL="171450" indent="-171450">
              <a:buFontTx/>
              <a:buChar char="-"/>
            </a:pP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08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Blank with title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CM Default Presentation_widescreen" id="{8BEE6B09-292A-A146-8F9D-1B76002E7790}" vid="{0B0B607F-089B-6844-A8D9-24E3A5F3413A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79E9E3-37F6-48A1-9F8E-150B0F8195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288</Words>
  <Application>Microsoft Office PowerPoint</Application>
  <PresentationFormat>Custom</PresentationFormat>
  <Paragraphs>38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Century Gothic</vt:lpstr>
      <vt:lpstr>Impact</vt:lpstr>
      <vt:lpstr>Lucida Grande</vt:lpstr>
      <vt:lpstr>Wingdings</vt:lpstr>
      <vt:lpstr>1_Blank with title</vt:lpstr>
      <vt:lpstr>think-cell Slide</vt:lpstr>
      <vt:lpstr>SKY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2019-12-30T10:52:06Z</dcterms:created>
  <dcterms:modified xsi:type="dcterms:W3CDTF">2023-10-04T12:53:25Z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</Properties>
</file>