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54" r:id="rId4"/>
  </p:sldMasterIdLst>
  <p:notesMasterIdLst>
    <p:notesMasterId r:id="rId7"/>
  </p:notesMasterIdLst>
  <p:handoutMasterIdLst>
    <p:handoutMasterId r:id="rId8"/>
  </p:handoutMasterIdLst>
  <p:sldIdLst>
    <p:sldId id="261" r:id="rId5"/>
    <p:sldId id="260" r:id="rId6"/>
  </p:sldIdLst>
  <p:sldSz cx="13442950" cy="7561263"/>
  <p:notesSz cx="9926638" cy="6797675"/>
  <p:custDataLst>
    <p:tags r:id="rId9"/>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3449"/>
    <a:srgbClr val="000000"/>
    <a:srgbClr val="CAC8C8"/>
    <a:srgbClr val="8547AD"/>
    <a:srgbClr val="33006F"/>
    <a:srgbClr val="0099A8"/>
    <a:srgbClr val="EA576C"/>
    <a:srgbClr val="DFDEDE"/>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6370" autoAdjust="0"/>
  </p:normalViewPr>
  <p:slideViewPr>
    <p:cSldViewPr snapToGrid="0">
      <p:cViewPr varScale="1">
        <p:scale>
          <a:sx n="98" d="100"/>
          <a:sy n="98" d="100"/>
        </p:scale>
        <p:origin x="1038" y="72"/>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tags" Target="tags/tag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7.1032761093072189E-2"/>
          <c:y val="0.13663838560421079"/>
          <c:w val="0.86859101809491102"/>
          <c:h val="0.68077346963982022"/>
        </c:manualLayout>
      </c:layout>
      <c:barChart>
        <c:barDir val="col"/>
        <c:grouping val="clustered"/>
        <c:varyColors val="0"/>
        <c:ser>
          <c:idx val="0"/>
          <c:order val="0"/>
          <c:tx>
            <c:strRef>
              <c:f>Sheet1!$B$1</c:f>
              <c:strCache>
                <c:ptCount val="1"/>
                <c:pt idx="0">
                  <c:v>Control</c:v>
                </c:pt>
              </c:strCache>
            </c:strRef>
          </c:tx>
          <c:spPr>
            <a:solidFill>
              <a:srgbClr val="D31B35">
                <a:alpha val="49804"/>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 Awareness</c:v>
                </c:pt>
                <c:pt idx="1">
                  <c:v>Sainsbury's Christmas range is premium quality'</c:v>
                </c:pt>
                <c:pt idx="2">
                  <c:v>Brand Consideration 
(Top 3 likely)</c:v>
                </c:pt>
              </c:strCache>
            </c:strRef>
          </c:cat>
          <c:val>
            <c:numRef>
              <c:f>Sheet1!$B$2:$B$4</c:f>
              <c:numCache>
                <c:formatCode>0%</c:formatCode>
                <c:ptCount val="3"/>
                <c:pt idx="0">
                  <c:v>0.38</c:v>
                </c:pt>
                <c:pt idx="1">
                  <c:v>0.39</c:v>
                </c:pt>
                <c:pt idx="2">
                  <c:v>0.65</c:v>
                </c:pt>
              </c:numCache>
            </c:numRef>
          </c:val>
          <c:extLst>
            <c:ext xmlns:c16="http://schemas.microsoft.com/office/drawing/2014/chart" uri="{C3380CC4-5D6E-409C-BE32-E72D297353CC}">
              <c16:uniqueId val="{00000000-716D-45EC-AA09-3CCEFC90B52F}"/>
            </c:ext>
          </c:extLst>
        </c:ser>
        <c:ser>
          <c:idx val="1"/>
          <c:order val="1"/>
          <c:tx>
            <c:strRef>
              <c:f>Sheet1!$C$1</c:f>
              <c:strCache>
                <c:ptCount val="1"/>
                <c:pt idx="0">
                  <c:v>Cinemagoers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 Awareness</c:v>
                </c:pt>
                <c:pt idx="1">
                  <c:v>Sainsbury's Christmas range is premium quality'</c:v>
                </c:pt>
                <c:pt idx="2">
                  <c:v>Brand Consideration 
(Top 3 likely)</c:v>
                </c:pt>
              </c:strCache>
            </c:strRef>
          </c:cat>
          <c:val>
            <c:numRef>
              <c:f>Sheet1!$C$2:$C$4</c:f>
              <c:numCache>
                <c:formatCode>0%</c:formatCode>
                <c:ptCount val="3"/>
                <c:pt idx="0">
                  <c:v>0.44</c:v>
                </c:pt>
                <c:pt idx="1">
                  <c:v>0.5</c:v>
                </c:pt>
                <c:pt idx="2">
                  <c:v>0.81</c:v>
                </c:pt>
              </c:numCache>
            </c:numRef>
          </c:val>
          <c:extLst>
            <c:ext xmlns:c16="http://schemas.microsoft.com/office/drawing/2014/chart" uri="{C3380CC4-5D6E-409C-BE32-E72D297353CC}">
              <c16:uniqueId val="{00000001-716D-45EC-AA09-3CCEFC90B52F}"/>
            </c:ext>
          </c:extLst>
        </c:ser>
        <c:dLbls>
          <c:showLegendKey val="0"/>
          <c:showVal val="0"/>
          <c:showCatName val="0"/>
          <c:showSerName val="0"/>
          <c:showPercent val="0"/>
          <c:showBubbleSize val="0"/>
        </c:dLbls>
        <c:gapWidth val="100"/>
        <c:axId val="421044736"/>
        <c:axId val="261937344"/>
      </c:barChart>
      <c:catAx>
        <c:axId val="421044736"/>
        <c:scaling>
          <c:orientation val="minMax"/>
        </c:scaling>
        <c:delete val="0"/>
        <c:axPos val="b"/>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950" b="1" i="0" u="none" strike="noStrike" kern="1200" baseline="0">
                <a:solidFill>
                  <a:schemeClr val="bg1">
                    <a:lumMod val="95000"/>
                    <a:lumOff val="5000"/>
                  </a:schemeClr>
                </a:solidFill>
                <a:latin typeface="+mn-lt"/>
                <a:ea typeface="+mn-ea"/>
                <a:cs typeface="+mn-cs"/>
              </a:defRPr>
            </a:pPr>
            <a:endParaRPr lang="en-US"/>
          </a:p>
        </c:txPr>
        <c:crossAx val="261937344"/>
        <c:crosses val="autoZero"/>
        <c:auto val="1"/>
        <c:lblAlgn val="ctr"/>
        <c:lblOffset val="100"/>
        <c:noMultiLvlLbl val="0"/>
      </c:catAx>
      <c:valAx>
        <c:axId val="261937344"/>
        <c:scaling>
          <c:orientation val="minMax"/>
        </c:scaling>
        <c:delete val="1"/>
        <c:axPos val="l"/>
        <c:numFmt formatCode="0%" sourceLinked="0"/>
        <c:majorTickMark val="out"/>
        <c:minorTickMark val="none"/>
        <c:tickLblPos val="nextTo"/>
        <c:crossAx val="421044736"/>
        <c:crosses val="autoZero"/>
        <c:crossBetween val="between"/>
      </c:valAx>
      <c:spPr>
        <a:noFill/>
        <a:ln>
          <a:noFill/>
        </a:ln>
        <a:effectLst/>
      </c:spPr>
    </c:plotArea>
    <c:legend>
      <c:legendPos val="tr"/>
      <c:layout>
        <c:manualLayout>
          <c:xMode val="edge"/>
          <c:yMode val="edge"/>
          <c:x val="7.7344255344171777E-3"/>
          <c:y val="1.0206834959573603E-2"/>
          <c:w val="7.8415294838583879E-2"/>
          <c:h val="0.1474703808917560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95000"/>
                  <a:lumOff val="5000"/>
                </a:schemeClr>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1EA18645-DB65-E848-9EE2-8548BEAEB573}" type="datetimeFigureOut">
              <a:rPr lang="en-US" smtClean="0"/>
              <a:t>5/10/2022</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DBD0E036-A0EF-40EA-AC2B-818A5F8CFC1C}" type="datetimeFigureOut">
              <a:rPr lang="en-US" smtClean="0"/>
              <a:pPr/>
              <a:t>5/10/2022</a:t>
            </a:fld>
            <a:endParaRPr lang="en-US"/>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92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94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96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1993"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3017"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3612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7897" name="think-cell Slide" r:id="rId10" imgW="6350000" imgH="6350000" progId="">
                  <p:embed/>
                </p:oleObj>
              </mc:Choice>
              <mc:Fallback>
                <p:oleObj name="think-cell Slide" r:id="rId10" imgW="6350000" imgH="6350000" progId="">
                  <p:embed/>
                  <p:pic>
                    <p:nvPicPr>
                      <p:cNvPr id="8" name="Object 7"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 id="2147484092" r:id="rId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C4BC719E-3E9A-48B2-BB79-D605E78D7A92}"/>
              </a:ext>
            </a:extLst>
          </p:cNvPr>
          <p:cNvSpPr>
            <a:spLocks noGrp="1"/>
          </p:cNvSpPr>
          <p:nvPr>
            <p:ph type="title"/>
          </p:nvPr>
        </p:nvSpPr>
        <p:spPr/>
        <p:txBody>
          <a:bodyPr/>
          <a:lstStyle/>
          <a:p>
            <a:r>
              <a:rPr lang="en-GB" dirty="0"/>
              <a:t>SAINSBURY’s</a:t>
            </a:r>
            <a:endParaRPr lang="en-US" dirty="0"/>
          </a:p>
        </p:txBody>
      </p:sp>
      <p:sp>
        <p:nvSpPr>
          <p:cNvPr id="11" name="Text Placeholder 10">
            <a:extLst>
              <a:ext uri="{FF2B5EF4-FFF2-40B4-BE49-F238E27FC236}">
                <a16:creationId xmlns:a16="http://schemas.microsoft.com/office/drawing/2014/main" id="{5C4DDD99-1BFB-4A46-98B5-CD5C26A1FD94}"/>
              </a:ext>
            </a:extLst>
          </p:cNvPr>
          <p:cNvSpPr>
            <a:spLocks noGrp="1"/>
          </p:cNvSpPr>
          <p:nvPr>
            <p:ph type="body" sz="quarter" idx="11"/>
          </p:nvPr>
        </p:nvSpPr>
        <p:spPr>
          <a:xfrm>
            <a:off x="10182225" y="7128008"/>
            <a:ext cx="3116263" cy="369332"/>
          </a:xfrm>
        </p:spPr>
        <p:txBody>
          <a:bodyPr/>
          <a:lstStyle/>
          <a:p>
            <a:r>
              <a:rPr lang="en-US" b="1" dirty="0"/>
              <a:t>Source: </a:t>
            </a:r>
            <a:r>
              <a:rPr lang="en-US" dirty="0"/>
              <a:t>DCM / Sainsbury’s</a:t>
            </a:r>
          </a:p>
          <a:p>
            <a:r>
              <a:rPr lang="en-US" dirty="0"/>
              <a:t>Conducted by: Differentology, Dec 2021</a:t>
            </a:r>
          </a:p>
          <a:p>
            <a:r>
              <a:rPr lang="en-GB" dirty="0"/>
              <a:t>B</a:t>
            </a:r>
            <a:r>
              <a:rPr lang="en-US" dirty="0" err="1"/>
              <a:t>ase</a:t>
            </a:r>
            <a:r>
              <a:rPr lang="en-US" dirty="0"/>
              <a:t>: 18+ adults</a:t>
            </a:r>
          </a:p>
        </p:txBody>
      </p:sp>
      <p:pic>
        <p:nvPicPr>
          <p:cNvPr id="16" name="Picture Placeholder 15">
            <a:extLst>
              <a:ext uri="{FF2B5EF4-FFF2-40B4-BE49-F238E27FC236}">
                <a16:creationId xmlns:a16="http://schemas.microsoft.com/office/drawing/2014/main" id="{847EAD75-6047-438A-854A-48CCF8DD35E3}"/>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a:xfrm>
            <a:off x="6856379" y="1234281"/>
            <a:ext cx="6121400" cy="5092700"/>
          </a:xfrm>
          <a:prstGeom prst="rect">
            <a:avLst/>
          </a:prstGeom>
        </p:spPr>
      </p:pic>
      <p:sp>
        <p:nvSpPr>
          <p:cNvPr id="27" name="Text Placeholder 3">
            <a:extLst>
              <a:ext uri="{FF2B5EF4-FFF2-40B4-BE49-F238E27FC236}">
                <a16:creationId xmlns:a16="http://schemas.microsoft.com/office/drawing/2014/main" id="{9B15F7C1-D487-4010-9907-E562DAE2A936}"/>
              </a:ext>
            </a:extLst>
          </p:cNvPr>
          <p:cNvSpPr>
            <a:spLocks noGrp="1"/>
          </p:cNvSpPr>
          <p:nvPr>
            <p:ph type="body" sz="quarter" idx="14"/>
          </p:nvPr>
        </p:nvSpPr>
        <p:spPr>
          <a:xfrm>
            <a:off x="269999" y="2019537"/>
            <a:ext cx="6023796" cy="5541726"/>
          </a:xfrm>
        </p:spPr>
        <p:txBody>
          <a:bodyPr/>
          <a:lstStyle/>
          <a:p>
            <a:pPr>
              <a:lnSpc>
                <a:spcPct val="100000"/>
              </a:lnSpc>
              <a:buClr>
                <a:schemeClr val="bg1"/>
              </a:buClr>
            </a:pPr>
            <a:r>
              <a:rPr lang="en-US" sz="1600" b="1" dirty="0">
                <a:solidFill>
                  <a:schemeClr val="accent2"/>
                </a:solidFill>
              </a:rPr>
              <a:t>Background</a:t>
            </a:r>
            <a:br>
              <a:rPr lang="en-US" sz="1100" b="1" dirty="0">
                <a:solidFill>
                  <a:srgbClr val="FF0000"/>
                </a:solidFill>
              </a:rPr>
            </a:br>
            <a:endParaRPr lang="en-US" sz="1100" b="1" dirty="0">
              <a:solidFill>
                <a:srgbClr val="FF0000"/>
              </a:solidFill>
            </a:endParaRPr>
          </a:p>
          <a:p>
            <a:pPr marL="171450" indent="-171450">
              <a:lnSpc>
                <a:spcPct val="100000"/>
              </a:lnSpc>
              <a:spcAft>
                <a:spcPts val="800"/>
              </a:spcAft>
              <a:buClr>
                <a:schemeClr val="bg1"/>
              </a:buClr>
              <a:buFont typeface="Lucida Grande"/>
              <a:buChar char="-"/>
            </a:pPr>
            <a:r>
              <a:rPr lang="en-GB" sz="1100" b="0" dirty="0">
                <a:solidFill>
                  <a:srgbClr val="000000"/>
                </a:solidFill>
                <a:highlight>
                  <a:srgbClr val="FFFFFF"/>
                </a:highlight>
              </a:rPr>
              <a:t>After many missed out on a full Christmas experience </a:t>
            </a:r>
            <a:r>
              <a:rPr lang="en-GB" sz="1100" b="0">
                <a:solidFill>
                  <a:srgbClr val="000000"/>
                </a:solidFill>
                <a:highlight>
                  <a:srgbClr val="FFFFFF"/>
                </a:highlight>
              </a:rPr>
              <a:t>in 2020, </a:t>
            </a:r>
            <a:r>
              <a:rPr lang="en-GB" sz="1100" b="0" dirty="0">
                <a:solidFill>
                  <a:srgbClr val="000000"/>
                </a:solidFill>
                <a:highlight>
                  <a:srgbClr val="FFFFFF"/>
                </a:highlight>
              </a:rPr>
              <a:t>Sainsbury’s wanted to embrace how people were looking forward to Christmas so much and wanting to savour every precious, delicious, magical bit of it. </a:t>
            </a:r>
          </a:p>
          <a:p>
            <a:pPr marL="171450" indent="-171450">
              <a:lnSpc>
                <a:spcPct val="100000"/>
              </a:lnSpc>
              <a:spcAft>
                <a:spcPts val="800"/>
              </a:spcAft>
              <a:buClr>
                <a:schemeClr val="bg1"/>
              </a:buClr>
              <a:buFont typeface="Lucida Grande"/>
              <a:buChar char="-"/>
            </a:pPr>
            <a:r>
              <a:rPr lang="en-GB" sz="1100" b="0" dirty="0">
                <a:solidFill>
                  <a:srgbClr val="000000"/>
                </a:solidFill>
                <a:highlight>
                  <a:srgbClr val="FFFFFF"/>
                </a:highlight>
              </a:rPr>
              <a:t>The aim of its “A Christmas To Savour’ campaign was to show people how they can enjoy the Christmas moments we’d all been waiting so long for and centre the campaign on food, placing new products at the heart of the festive campaign and highlighting Sainsbury’s as the supermarket destination with a delicious Christmas offering. </a:t>
            </a:r>
          </a:p>
          <a:p>
            <a:pPr marL="171450" indent="-171450">
              <a:lnSpc>
                <a:spcPct val="100000"/>
              </a:lnSpc>
              <a:buClr>
                <a:schemeClr val="bg1"/>
              </a:buClr>
              <a:buFont typeface="Lucida Grande"/>
              <a:buChar char="-"/>
            </a:pPr>
            <a:endParaRPr lang="en-GB" sz="1100" b="0" dirty="0">
              <a:solidFill>
                <a:srgbClr val="000000"/>
              </a:solidFill>
              <a:highlight>
                <a:srgbClr val="FFFFFF"/>
              </a:highlight>
            </a:endParaRPr>
          </a:p>
          <a:p>
            <a:pPr>
              <a:lnSpc>
                <a:spcPct val="100000"/>
              </a:lnSpc>
              <a:buClr>
                <a:schemeClr val="bg1"/>
              </a:buClr>
            </a:pPr>
            <a:r>
              <a:rPr lang="en-US" sz="1600" dirty="0">
                <a:solidFill>
                  <a:srgbClr val="AC162C"/>
                </a:solidFill>
              </a:rPr>
              <a:t>Plan</a:t>
            </a:r>
            <a:endParaRPr lang="en-GB" sz="1100" b="0" dirty="0">
              <a:solidFill>
                <a:srgbClr val="000000"/>
              </a:solidFill>
              <a:highlight>
                <a:srgbClr val="FFFFFF"/>
              </a:highlight>
            </a:endParaRPr>
          </a:p>
          <a:p>
            <a:pPr>
              <a:lnSpc>
                <a:spcPct val="100000"/>
              </a:lnSpc>
              <a:buClr>
                <a:schemeClr val="bg1"/>
              </a:buClr>
            </a:pPr>
            <a:endParaRPr lang="en-GB" sz="1100" b="0" dirty="0">
              <a:solidFill>
                <a:srgbClr val="000000"/>
              </a:solidFill>
              <a:highlight>
                <a:srgbClr val="FFFFFF"/>
              </a:highlight>
            </a:endParaRPr>
          </a:p>
          <a:p>
            <a:pPr>
              <a:lnSpc>
                <a:spcPct val="100000"/>
              </a:lnSpc>
              <a:buClr>
                <a:schemeClr val="bg1"/>
              </a:buClr>
            </a:pPr>
            <a:endParaRPr lang="en-GB" sz="1100" b="0" dirty="0">
              <a:solidFill>
                <a:srgbClr val="000000"/>
              </a:solidFill>
              <a:highlight>
                <a:srgbClr val="FFFFFF"/>
              </a:highlight>
            </a:endParaRPr>
          </a:p>
          <a:p>
            <a:pPr marL="171450" indent="-171450">
              <a:lnSpc>
                <a:spcPct val="100000"/>
              </a:lnSpc>
              <a:spcAft>
                <a:spcPts val="800"/>
              </a:spcAft>
              <a:buClr>
                <a:schemeClr val="bg1"/>
              </a:buClr>
              <a:buFont typeface="Lucida Grande"/>
              <a:buChar char="-"/>
            </a:pPr>
            <a:r>
              <a:rPr lang="en-GB" sz="1100" b="0" dirty="0">
                <a:solidFill>
                  <a:srgbClr val="000000"/>
                </a:solidFill>
                <a:highlight>
                  <a:srgbClr val="FFFFFF"/>
                </a:highlight>
              </a:rPr>
              <a:t>Sainsbury’s wanted to dial up “togetherness” and indulgence” through its media selection across the festive period. Cinema fit this brief perfectly as it’s a shared, co-viewing environment and dials up multiple senses through being the most premium AV experience available.</a:t>
            </a:r>
          </a:p>
          <a:p>
            <a:pPr marL="171450" indent="-171450">
              <a:lnSpc>
                <a:spcPct val="100000"/>
              </a:lnSpc>
              <a:spcAft>
                <a:spcPts val="800"/>
              </a:spcAft>
              <a:buClr>
                <a:schemeClr val="bg1"/>
              </a:buClr>
              <a:buFont typeface="Lucida Grande"/>
              <a:buChar char="-"/>
            </a:pPr>
            <a:r>
              <a:rPr lang="en-GB" sz="1100" b="0" dirty="0">
                <a:solidFill>
                  <a:srgbClr val="000000"/>
                </a:solidFill>
                <a:highlight>
                  <a:srgbClr val="FFFFFF"/>
                </a:highlight>
              </a:rPr>
              <a:t>Alongside TV, BVOD/Online video, Social, Outdoor, Press, Radio and an </a:t>
            </a:r>
            <a:r>
              <a:rPr lang="en-GB" sz="1100" b="0" dirty="0" err="1">
                <a:solidFill>
                  <a:srgbClr val="000000"/>
                </a:solidFill>
                <a:highlight>
                  <a:srgbClr val="FFFFFF"/>
                </a:highlight>
              </a:rPr>
              <a:t>Acast</a:t>
            </a:r>
            <a:r>
              <a:rPr lang="en-GB" sz="1100" b="0" dirty="0">
                <a:solidFill>
                  <a:srgbClr val="000000"/>
                </a:solidFill>
                <a:highlight>
                  <a:srgbClr val="FFFFFF"/>
                </a:highlight>
              </a:rPr>
              <a:t> partnership cinema was added to the mix to help drive reach, impact, memorability and showcase the 60” ad in its fullest glory. </a:t>
            </a:r>
          </a:p>
          <a:p>
            <a:pPr marL="171450" indent="-171450">
              <a:lnSpc>
                <a:spcPct val="100000"/>
              </a:lnSpc>
              <a:spcAft>
                <a:spcPts val="800"/>
              </a:spcAft>
              <a:buClr>
                <a:schemeClr val="bg1"/>
              </a:buClr>
              <a:buFont typeface="Lucida Grande"/>
              <a:buChar char="-"/>
            </a:pPr>
            <a:r>
              <a:rPr lang="en-GB" sz="1100" b="0" dirty="0">
                <a:solidFill>
                  <a:srgbClr val="000000"/>
                </a:solidFill>
                <a:highlight>
                  <a:srgbClr val="FFFFFF"/>
                </a:highlight>
              </a:rPr>
              <a:t>Running from mid-November to Christmas Eve in cinemas, Sainsbury’s bought a HFSS AGP running in reel across a range of films including </a:t>
            </a:r>
            <a:r>
              <a:rPr lang="en-GB" sz="1100" b="0" i="1" dirty="0">
                <a:solidFill>
                  <a:srgbClr val="000000"/>
                </a:solidFill>
                <a:highlight>
                  <a:srgbClr val="FFFFFF"/>
                </a:highlight>
              </a:rPr>
              <a:t>Ghostbusters: Afterlife, King Richard, House of Gucci </a:t>
            </a:r>
            <a:r>
              <a:rPr lang="en-GB" sz="1100" b="0" dirty="0">
                <a:solidFill>
                  <a:srgbClr val="000000"/>
                </a:solidFill>
                <a:highlight>
                  <a:srgbClr val="FFFFFF"/>
                </a:highlight>
              </a:rPr>
              <a:t>and </a:t>
            </a:r>
            <a:r>
              <a:rPr lang="en-GB" sz="1100" b="0" i="1" dirty="0">
                <a:solidFill>
                  <a:srgbClr val="000000"/>
                </a:solidFill>
                <a:highlight>
                  <a:srgbClr val="FFFFFF"/>
                </a:highlight>
              </a:rPr>
              <a:t>West Side Story</a:t>
            </a:r>
          </a:p>
          <a:p>
            <a:pPr marL="171450" indent="-171450">
              <a:lnSpc>
                <a:spcPct val="100000"/>
              </a:lnSpc>
              <a:buClr>
                <a:schemeClr val="bg1"/>
              </a:buClr>
              <a:buFont typeface="Lucida Grande"/>
              <a:buChar char="-"/>
            </a:pPr>
            <a:endParaRPr lang="en-GB" sz="1100" b="0" dirty="0">
              <a:highlight>
                <a:srgbClr val="FFFF00"/>
              </a:highlight>
            </a:endParaRPr>
          </a:p>
          <a:p>
            <a:pPr marL="171450" lvl="0" indent="-171450">
              <a:lnSpc>
                <a:spcPct val="100000"/>
              </a:lnSpc>
              <a:spcBef>
                <a:spcPts val="1100"/>
              </a:spcBef>
              <a:buClr>
                <a:srgbClr val="000000"/>
              </a:buClr>
              <a:buFont typeface="LucidaGrande" charset="0"/>
              <a:buChar char="—"/>
              <a:defRPr/>
            </a:pPr>
            <a:endParaRPr lang="en-US" sz="1100" b="0" kern="1000" dirty="0">
              <a:solidFill>
                <a:srgbClr val="000000"/>
              </a:solidFill>
            </a:endParaRPr>
          </a:p>
          <a:p>
            <a:pPr>
              <a:lnSpc>
                <a:spcPct val="100000"/>
              </a:lnSpc>
              <a:buClr>
                <a:schemeClr val="bg1"/>
              </a:buClr>
            </a:pPr>
            <a:endParaRPr lang="en-GB" sz="1100" b="0" dirty="0"/>
          </a:p>
          <a:p>
            <a:pPr marL="171450" indent="-171450">
              <a:lnSpc>
                <a:spcPct val="100000"/>
              </a:lnSpc>
              <a:buClr>
                <a:schemeClr val="bg1"/>
              </a:buClr>
              <a:buFont typeface="Lucida Grande"/>
              <a:buChar char="-"/>
            </a:pPr>
            <a:endParaRPr lang="en-GB" sz="1100" dirty="0"/>
          </a:p>
          <a:p>
            <a:pPr marL="171450" indent="-171450">
              <a:lnSpc>
                <a:spcPct val="100000"/>
              </a:lnSpc>
              <a:buClr>
                <a:schemeClr val="bg1"/>
              </a:buClr>
              <a:buFont typeface="Lucida Grande"/>
              <a:buChar char="-"/>
            </a:pPr>
            <a:endParaRPr lang="en-US" sz="1100" dirty="0">
              <a:solidFill>
                <a:schemeClr val="bg1"/>
              </a:solidFill>
            </a:endParaRPr>
          </a:p>
        </p:txBody>
      </p:sp>
      <p:sp>
        <p:nvSpPr>
          <p:cNvPr id="26" name="Text Placeholder 2">
            <a:extLst>
              <a:ext uri="{FF2B5EF4-FFF2-40B4-BE49-F238E27FC236}">
                <a16:creationId xmlns:a16="http://schemas.microsoft.com/office/drawing/2014/main" id="{E8A6A8CD-FB3C-49D6-B906-F3E3575F0BF9}"/>
              </a:ext>
            </a:extLst>
          </p:cNvPr>
          <p:cNvSpPr txBox="1">
            <a:spLocks/>
          </p:cNvSpPr>
          <p:nvPr/>
        </p:nvSpPr>
        <p:spPr bwMode="gray">
          <a:xfrm>
            <a:off x="270000" y="664058"/>
            <a:ext cx="12423740" cy="436608"/>
          </a:xfrm>
          <a:prstGeom prst="rect">
            <a:avLst/>
          </a:prstGeom>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accent6"/>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a:t>A Christmas To Savour</a:t>
            </a:r>
            <a:endParaRPr lang="en-US" dirty="0"/>
          </a:p>
        </p:txBody>
      </p:sp>
      <p:graphicFrame>
        <p:nvGraphicFramePr>
          <p:cNvPr id="29" name="Table 5">
            <a:extLst>
              <a:ext uri="{FF2B5EF4-FFF2-40B4-BE49-F238E27FC236}">
                <a16:creationId xmlns:a16="http://schemas.microsoft.com/office/drawing/2014/main" id="{A8CEC029-43CA-491E-A4FA-9C96074C207D}"/>
              </a:ext>
            </a:extLst>
          </p:cNvPr>
          <p:cNvGraphicFramePr>
            <a:graphicFrameLocks noGrp="1"/>
          </p:cNvGraphicFramePr>
          <p:nvPr>
            <p:extLst>
              <p:ext uri="{D42A27DB-BD31-4B8C-83A1-F6EECF244321}">
                <p14:modId xmlns:p14="http://schemas.microsoft.com/office/powerpoint/2010/main" val="1783276769"/>
              </p:ext>
            </p:extLst>
          </p:nvPr>
        </p:nvGraphicFramePr>
        <p:xfrm>
          <a:off x="269999" y="974583"/>
          <a:ext cx="6023795" cy="822960"/>
        </p:xfrm>
        <a:graphic>
          <a:graphicData uri="http://schemas.openxmlformats.org/drawingml/2006/table">
            <a:tbl>
              <a:tblPr firstRow="1" bandRow="1">
                <a:tableStyleId>{5C22544A-7EE6-4342-B048-85BDC9FD1C3A}</a:tableStyleId>
              </a:tblPr>
              <a:tblGrid>
                <a:gridCol w="1204759">
                  <a:extLst>
                    <a:ext uri="{9D8B030D-6E8A-4147-A177-3AD203B41FA5}">
                      <a16:colId xmlns:a16="http://schemas.microsoft.com/office/drawing/2014/main" val="1043653864"/>
                    </a:ext>
                  </a:extLst>
                </a:gridCol>
                <a:gridCol w="1204759">
                  <a:extLst>
                    <a:ext uri="{9D8B030D-6E8A-4147-A177-3AD203B41FA5}">
                      <a16:colId xmlns:a16="http://schemas.microsoft.com/office/drawing/2014/main" val="1969532920"/>
                    </a:ext>
                  </a:extLst>
                </a:gridCol>
                <a:gridCol w="1204759">
                  <a:extLst>
                    <a:ext uri="{9D8B030D-6E8A-4147-A177-3AD203B41FA5}">
                      <a16:colId xmlns:a16="http://schemas.microsoft.com/office/drawing/2014/main" val="696929619"/>
                    </a:ext>
                  </a:extLst>
                </a:gridCol>
                <a:gridCol w="1204759">
                  <a:extLst>
                    <a:ext uri="{9D8B030D-6E8A-4147-A177-3AD203B41FA5}">
                      <a16:colId xmlns:a16="http://schemas.microsoft.com/office/drawing/2014/main" val="214587584"/>
                    </a:ext>
                  </a:extLst>
                </a:gridCol>
                <a:gridCol w="1204759">
                  <a:extLst>
                    <a:ext uri="{9D8B030D-6E8A-4147-A177-3AD203B41FA5}">
                      <a16:colId xmlns:a16="http://schemas.microsoft.com/office/drawing/2014/main" val="1729032941"/>
                    </a:ext>
                  </a:extLst>
                </a:gridCol>
              </a:tblGrid>
              <a:tr h="199303">
                <a:tc gridSpan="5">
                  <a:txBody>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lang="en-GB" sz="1600" b="1" dirty="0">
                          <a:solidFill>
                            <a:schemeClr val="accent2"/>
                          </a:solidFill>
                        </a:rPr>
                        <a:t>Campaign Details</a:t>
                      </a:r>
                    </a:p>
                  </a:txBody>
                  <a:tcP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609395326"/>
                  </a:ext>
                </a:extLst>
              </a:tr>
              <a:tr h="199303">
                <a:tc>
                  <a:txBody>
                    <a:bodyPr/>
                    <a:lstStyle/>
                    <a:p>
                      <a:pPr marL="0" algn="l" defTabSz="961844" rtl="0" eaLnBrk="1" latinLnBrk="0" hangingPunct="1">
                        <a:lnSpc>
                          <a:spcPct val="100000"/>
                        </a:lnSpc>
                      </a:pPr>
                      <a:r>
                        <a:rPr lang="en-GB" sz="1000" b="1" kern="1200" dirty="0">
                          <a:solidFill>
                            <a:schemeClr val="bg1"/>
                          </a:solidFill>
                          <a:latin typeface="+mn-lt"/>
                          <a:ea typeface="+mn-ea"/>
                          <a:cs typeface="+mn-cs"/>
                        </a:rPr>
                        <a:t>Sector</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61844" rtl="0" eaLnBrk="1" latinLnBrk="0" hangingPunct="1">
                        <a:lnSpc>
                          <a:spcPct val="100000"/>
                        </a:lnSpc>
                      </a:pPr>
                      <a:r>
                        <a:rPr lang="en-GB" sz="1000" b="1" kern="1200" dirty="0">
                          <a:solidFill>
                            <a:schemeClr val="bg1"/>
                          </a:solidFill>
                          <a:latin typeface="+mn-lt"/>
                          <a:ea typeface="+mn-ea"/>
                          <a:cs typeface="+mn-cs"/>
                        </a:rPr>
                        <a:t>Target Audience</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61844" rtl="0" eaLnBrk="1" latinLnBrk="0" hangingPunct="1">
                        <a:lnSpc>
                          <a:spcPct val="100000"/>
                        </a:lnSpc>
                      </a:pPr>
                      <a:r>
                        <a:rPr lang="en-GB" sz="1000" b="1" kern="1200" dirty="0">
                          <a:solidFill>
                            <a:schemeClr val="bg1"/>
                          </a:solidFill>
                          <a:latin typeface="+mn-lt"/>
                          <a:ea typeface="+mn-ea"/>
                          <a:cs typeface="+mn-cs"/>
                        </a:rPr>
                        <a:t>Package</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61844" rtl="0" eaLnBrk="1" latinLnBrk="0" hangingPunct="1">
                        <a:lnSpc>
                          <a:spcPct val="100000"/>
                        </a:lnSpc>
                      </a:pPr>
                      <a:r>
                        <a:rPr lang="en-GB" sz="1000" b="1" kern="1200" dirty="0">
                          <a:solidFill>
                            <a:schemeClr val="bg1"/>
                          </a:solidFill>
                          <a:latin typeface="+mn-lt"/>
                          <a:ea typeface="+mn-ea"/>
                          <a:cs typeface="+mn-cs"/>
                        </a:rPr>
                        <a:t>Media Agency</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61844" rtl="0" eaLnBrk="1" latinLnBrk="0" hangingPunct="1">
                        <a:lnSpc>
                          <a:spcPct val="100000"/>
                        </a:lnSpc>
                      </a:pPr>
                      <a:r>
                        <a:rPr lang="en-GB" sz="1000" b="1" kern="1200" dirty="0">
                          <a:solidFill>
                            <a:schemeClr val="bg1"/>
                          </a:solidFill>
                          <a:latin typeface="+mn-lt"/>
                          <a:ea typeface="+mn-ea"/>
                          <a:cs typeface="+mn-cs"/>
                        </a:rPr>
                        <a:t>Copy Length</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199303">
                <a:tc>
                  <a:txBody>
                    <a:bodyPr/>
                    <a:lstStyle/>
                    <a:p>
                      <a:pPr algn="l"/>
                      <a:r>
                        <a:rPr lang="en-GB" sz="1000" b="0" kern="1200" dirty="0">
                          <a:solidFill>
                            <a:schemeClr val="bg1"/>
                          </a:solidFill>
                          <a:latin typeface="+mn-lt"/>
                          <a:ea typeface="+mn-ea"/>
                          <a:cs typeface="+mn-cs"/>
                        </a:rPr>
                        <a:t>Retail</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b="0" kern="1200" dirty="0">
                          <a:solidFill>
                            <a:schemeClr val="bg1"/>
                          </a:solidFill>
                          <a:latin typeface="+mn-lt"/>
                          <a:ea typeface="+mn-ea"/>
                          <a:cs typeface="+mn-cs"/>
                        </a:rPr>
                        <a:t>Main Shoppers</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b="0" kern="1200" dirty="0">
                          <a:solidFill>
                            <a:schemeClr val="bg1"/>
                          </a:solidFill>
                          <a:latin typeface="+mn-lt"/>
                          <a:ea typeface="+mn-ea"/>
                          <a:cs typeface="+mn-cs"/>
                        </a:rPr>
                        <a:t>HFSS AGP</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b="0" kern="1200" dirty="0">
                          <a:solidFill>
                            <a:schemeClr val="bg1"/>
                          </a:solidFill>
                          <a:latin typeface="+mn-lt"/>
                          <a:ea typeface="+mn-ea"/>
                          <a:cs typeface="+mn-cs"/>
                        </a:rPr>
                        <a:t>PHD</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b="0" kern="1200" dirty="0">
                          <a:solidFill>
                            <a:schemeClr val="bg1"/>
                          </a:solidFill>
                          <a:latin typeface="+mn-lt"/>
                          <a:ea typeface="+mn-ea"/>
                          <a:cs typeface="+mn-cs"/>
                        </a:rPr>
                        <a:t>60”</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Tree>
    <p:extLst>
      <p:ext uri="{BB962C8B-B14F-4D97-AF65-F5344CB8AC3E}">
        <p14:creationId xmlns:p14="http://schemas.microsoft.com/office/powerpoint/2010/main" val="16806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Sainsbury's</a:t>
            </a:r>
            <a:endParaRPr lang="en-US" dirty="0"/>
          </a:p>
        </p:txBody>
      </p:sp>
      <p:sp>
        <p:nvSpPr>
          <p:cNvPr id="12" name="Text Placeholder 9">
            <a:extLst>
              <a:ext uri="{FF2B5EF4-FFF2-40B4-BE49-F238E27FC236}">
                <a16:creationId xmlns:a16="http://schemas.microsoft.com/office/drawing/2014/main" id="{E1381766-970B-46C9-B3A9-D860895B2810}"/>
              </a:ext>
            </a:extLst>
          </p:cNvPr>
          <p:cNvSpPr>
            <a:spLocks noGrp="1"/>
          </p:cNvSpPr>
          <p:nvPr>
            <p:ph type="body" sz="quarter" idx="16"/>
          </p:nvPr>
        </p:nvSpPr>
        <p:spPr>
          <a:xfrm>
            <a:off x="1057518" y="5989828"/>
            <a:ext cx="6237513" cy="750526"/>
          </a:xfrm>
          <a:prstGeom prst="rect">
            <a:avLst/>
          </a:prstGeom>
        </p:spPr>
        <p:txBody>
          <a:bodyPr wrap="square">
            <a:spAutoFit/>
          </a:bodyPr>
          <a:lstStyle/>
          <a:p>
            <a:pPr>
              <a:buClr>
                <a:srgbClr val="000000"/>
              </a:buClr>
              <a:defRPr/>
            </a:pPr>
            <a:r>
              <a:rPr lang="en-GB" sz="1000" dirty="0">
                <a:solidFill>
                  <a:srgbClr val="000000"/>
                </a:solidFill>
                <a:latin typeface="Arial"/>
              </a:rPr>
              <a:t>Positive brand impression</a:t>
            </a:r>
          </a:p>
          <a:p>
            <a:pPr>
              <a:buClr>
                <a:schemeClr val="bg1"/>
              </a:buClr>
            </a:pPr>
            <a:r>
              <a:rPr lang="en-GB" sz="1000" dirty="0">
                <a:solidFill>
                  <a:schemeClr val="accent2"/>
                </a:solidFill>
              </a:rPr>
              <a:t>65% </a:t>
            </a:r>
            <a:r>
              <a:rPr lang="en-GB" sz="1000" b="0" dirty="0"/>
              <a:t>of cinema exposed respondents agree the campaign has </a:t>
            </a:r>
            <a:r>
              <a:rPr lang="en-GB" sz="1000" dirty="0">
                <a:solidFill>
                  <a:schemeClr val="accent2"/>
                </a:solidFill>
              </a:rPr>
              <a:t>a positive impact on their opinion of Sainsbury's </a:t>
            </a:r>
            <a:r>
              <a:rPr lang="en-GB" sz="1000" b="0" dirty="0"/>
              <a:t>after seeing the ad on the big screen, compared to 29% of the no-cinema exposure control respondents. </a:t>
            </a:r>
          </a:p>
        </p:txBody>
      </p:sp>
      <p:sp>
        <p:nvSpPr>
          <p:cNvPr id="7" name="Text Placeholder 6"/>
          <p:cNvSpPr>
            <a:spLocks noGrp="1"/>
          </p:cNvSpPr>
          <p:nvPr>
            <p:ph type="body" sz="quarter" idx="11"/>
          </p:nvPr>
        </p:nvSpPr>
        <p:spPr>
          <a:xfrm>
            <a:off x="10182225" y="7128008"/>
            <a:ext cx="3116263" cy="369332"/>
          </a:xfrm>
        </p:spPr>
        <p:txBody>
          <a:bodyPr/>
          <a:lstStyle/>
          <a:p>
            <a:r>
              <a:rPr lang="en-US" b="1" dirty="0"/>
              <a:t>Source: </a:t>
            </a:r>
            <a:r>
              <a:rPr lang="en-US" dirty="0"/>
              <a:t>DCM / Sainsbury’s</a:t>
            </a:r>
          </a:p>
          <a:p>
            <a:r>
              <a:rPr lang="en-US" dirty="0"/>
              <a:t>Conducted by: Differentology, Dec 2021</a:t>
            </a:r>
          </a:p>
          <a:p>
            <a:r>
              <a:rPr lang="en-GB" dirty="0"/>
              <a:t>B</a:t>
            </a:r>
            <a:r>
              <a:rPr lang="en-US" dirty="0" err="1"/>
              <a:t>ase</a:t>
            </a:r>
            <a:r>
              <a:rPr lang="en-US" dirty="0"/>
              <a:t>: 18+ adults</a:t>
            </a:r>
          </a:p>
        </p:txBody>
      </p:sp>
      <p:sp>
        <p:nvSpPr>
          <p:cNvPr id="15" name="Text Placeholder 2"/>
          <p:cNvSpPr>
            <a:spLocks noGrp="1"/>
          </p:cNvSpPr>
          <p:nvPr>
            <p:ph type="body" sz="quarter" idx="14"/>
          </p:nvPr>
        </p:nvSpPr>
        <p:spPr/>
        <p:txBody>
          <a:bodyPr/>
          <a:lstStyle/>
          <a:p>
            <a:r>
              <a:rPr lang="en-GB" dirty="0"/>
              <a:t>A Christmas To Savour</a:t>
            </a:r>
            <a:endParaRPr lang="en-US" dirty="0"/>
          </a:p>
        </p:txBody>
      </p:sp>
      <p:graphicFrame>
        <p:nvGraphicFramePr>
          <p:cNvPr id="13" name="Chart 12">
            <a:extLst>
              <a:ext uri="{FF2B5EF4-FFF2-40B4-BE49-F238E27FC236}">
                <a16:creationId xmlns:a16="http://schemas.microsoft.com/office/drawing/2014/main" id="{008D4ED6-2B2B-45E1-BBAD-FEF84F7F517E}"/>
              </a:ext>
            </a:extLst>
          </p:cNvPr>
          <p:cNvGraphicFramePr/>
          <p:nvPr>
            <p:extLst>
              <p:ext uri="{D42A27DB-BD31-4B8C-83A1-F6EECF244321}">
                <p14:modId xmlns:p14="http://schemas.microsoft.com/office/powerpoint/2010/main" val="1039310228"/>
              </p:ext>
            </p:extLst>
          </p:nvPr>
        </p:nvGraphicFramePr>
        <p:xfrm>
          <a:off x="219871" y="1160905"/>
          <a:ext cx="10339488" cy="210506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7366DA91-DE30-42E9-8DB5-7757D3324F7A}"/>
              </a:ext>
            </a:extLst>
          </p:cNvPr>
          <p:cNvSpPr txBox="1"/>
          <p:nvPr/>
        </p:nvSpPr>
        <p:spPr>
          <a:xfrm>
            <a:off x="1962205" y="1159895"/>
            <a:ext cx="896021" cy="238527"/>
          </a:xfrm>
          <a:prstGeom prst="rect">
            <a:avLst/>
          </a:prstGeom>
          <a:noFill/>
          <a:ln>
            <a:noFill/>
          </a:ln>
        </p:spPr>
        <p:txBody>
          <a:bodyPr wrap="square" rtlCol="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dirty="0">
                <a:ln>
                  <a:noFill/>
                </a:ln>
                <a:solidFill>
                  <a:srgbClr val="AC162C"/>
                </a:solidFill>
                <a:effectLst/>
                <a:uLnTx/>
                <a:uFillTx/>
                <a:latin typeface="Arial" panose="020B0604020202020204" pitchFamily="34" charset="0"/>
                <a:ea typeface="+mn-ea"/>
                <a:cs typeface="Arial" panose="020B0604020202020204" pitchFamily="34" charset="0"/>
              </a:rPr>
              <a:t>+23% </a:t>
            </a:r>
            <a:r>
              <a:rPr kumimoji="0" lang="en-GB" sz="9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Uplift</a:t>
            </a:r>
            <a:endParaRPr kumimoji="0" lang="en-US" sz="9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1A1A9796-BAE6-4B4E-AB75-2563BF4FBA57}"/>
              </a:ext>
            </a:extLst>
          </p:cNvPr>
          <p:cNvSpPr txBox="1"/>
          <p:nvPr/>
        </p:nvSpPr>
        <p:spPr>
          <a:xfrm>
            <a:off x="4941604" y="1159894"/>
            <a:ext cx="896021" cy="238527"/>
          </a:xfrm>
          <a:prstGeom prst="rect">
            <a:avLst/>
          </a:prstGeom>
          <a:noFill/>
          <a:ln>
            <a:noFill/>
          </a:ln>
        </p:spPr>
        <p:txBody>
          <a:bodyPr wrap="square" rtlCol="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dirty="0">
                <a:ln>
                  <a:noFill/>
                </a:ln>
                <a:solidFill>
                  <a:srgbClr val="AC162C"/>
                </a:solidFill>
                <a:effectLst/>
                <a:uLnTx/>
                <a:uFillTx/>
                <a:latin typeface="Arial" panose="020B0604020202020204" pitchFamily="34" charset="0"/>
                <a:ea typeface="+mn-ea"/>
                <a:cs typeface="Arial" panose="020B0604020202020204" pitchFamily="34" charset="0"/>
              </a:rPr>
              <a:t>+28% </a:t>
            </a:r>
            <a:r>
              <a:rPr kumimoji="0" lang="en-GB" sz="9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Uplift</a:t>
            </a:r>
            <a:endParaRPr kumimoji="0" lang="en-US" sz="9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reeform 287">
            <a:extLst>
              <a:ext uri="{FF2B5EF4-FFF2-40B4-BE49-F238E27FC236}">
                <a16:creationId xmlns:a16="http://schemas.microsoft.com/office/drawing/2014/main" id="{EDC213BA-CDDA-4634-9C88-02E3C81EA6CA}"/>
              </a:ext>
            </a:extLst>
          </p:cNvPr>
          <p:cNvSpPr>
            <a:spLocks noChangeAspect="1" noEditPoints="1"/>
          </p:cNvSpPr>
          <p:nvPr/>
        </p:nvSpPr>
        <p:spPr bwMode="auto">
          <a:xfrm>
            <a:off x="338424" y="6063261"/>
            <a:ext cx="522540" cy="52254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BFD6"/>
              </a:solidFill>
              <a:effectLst/>
              <a:uLnTx/>
              <a:uFillTx/>
              <a:latin typeface="Arial"/>
              <a:ea typeface="+mn-ea"/>
              <a:cs typeface="+mn-cs"/>
            </a:endParaRPr>
          </a:p>
        </p:txBody>
      </p:sp>
      <p:sp>
        <p:nvSpPr>
          <p:cNvPr id="18" name="Freeform 393">
            <a:extLst>
              <a:ext uri="{FF2B5EF4-FFF2-40B4-BE49-F238E27FC236}">
                <a16:creationId xmlns:a16="http://schemas.microsoft.com/office/drawing/2014/main" id="{4FBB9C90-4999-4957-966D-846F9471DB39}"/>
              </a:ext>
            </a:extLst>
          </p:cNvPr>
          <p:cNvSpPr>
            <a:spLocks noEditPoints="1"/>
          </p:cNvSpPr>
          <p:nvPr/>
        </p:nvSpPr>
        <p:spPr bwMode="auto">
          <a:xfrm>
            <a:off x="351316" y="4902143"/>
            <a:ext cx="522705" cy="522705"/>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163">
            <a:extLst>
              <a:ext uri="{FF2B5EF4-FFF2-40B4-BE49-F238E27FC236}">
                <a16:creationId xmlns:a16="http://schemas.microsoft.com/office/drawing/2014/main" id="{5971BB6F-FBC7-42F7-A36D-4834B14E6FFA}"/>
              </a:ext>
            </a:extLst>
          </p:cNvPr>
          <p:cNvSpPr>
            <a:spLocks noEditPoints="1"/>
          </p:cNvSpPr>
          <p:nvPr/>
        </p:nvSpPr>
        <p:spPr bwMode="auto">
          <a:xfrm>
            <a:off x="351316" y="3778164"/>
            <a:ext cx="522705" cy="52254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0000"/>
              </a:solidFill>
              <a:effectLst/>
              <a:uLnTx/>
              <a:uFillTx/>
              <a:latin typeface="Arial"/>
              <a:ea typeface="+mn-ea"/>
              <a:cs typeface="+mn-cs"/>
            </a:endParaRPr>
          </a:p>
        </p:txBody>
      </p:sp>
      <p:sp>
        <p:nvSpPr>
          <p:cNvPr id="20" name="Text Placeholder 9">
            <a:extLst>
              <a:ext uri="{FF2B5EF4-FFF2-40B4-BE49-F238E27FC236}">
                <a16:creationId xmlns:a16="http://schemas.microsoft.com/office/drawing/2014/main" id="{6C2C3172-40D7-46A0-B293-FF95883AEC55}"/>
              </a:ext>
            </a:extLst>
          </p:cNvPr>
          <p:cNvSpPr txBox="1">
            <a:spLocks/>
          </p:cNvSpPr>
          <p:nvPr/>
        </p:nvSpPr>
        <p:spPr bwMode="gray">
          <a:xfrm>
            <a:off x="1070410" y="4778774"/>
            <a:ext cx="6237513" cy="747577"/>
          </a:xfrm>
          <a:prstGeom prst="rect">
            <a:avLst/>
          </a:prstGeom>
        </p:spPr>
        <p:txBody>
          <a:bodyPr vert="horz" wrap="square" lIns="0" tIns="0" rIns="0" bIns="0" rtlCol="0">
            <a:sp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500"/>
              </a:lnSpc>
              <a:spcBef>
                <a:spcPts val="0"/>
              </a:spcBef>
              <a:spcAft>
                <a:spcPts val="0"/>
              </a:spcAft>
              <a:buClr>
                <a:srgbClr val="000000"/>
              </a:buClr>
              <a:buSzPct val="100000"/>
              <a:buFont typeface="Arial"/>
              <a:buNone/>
              <a:tabLst/>
              <a:defRPr/>
            </a:pPr>
            <a:r>
              <a:rPr kumimoji="0" lang="en-GB" sz="1000" b="1" i="0" u="none" strike="noStrike" kern="1200" cap="none" spc="0" normalizeH="0" baseline="0" noProof="0" dirty="0">
                <a:ln>
                  <a:noFill/>
                </a:ln>
                <a:solidFill>
                  <a:srgbClr val="000000"/>
                </a:solidFill>
                <a:effectLst/>
                <a:uLnTx/>
                <a:uFillTx/>
                <a:latin typeface="Arial"/>
                <a:ea typeface="+mn-ea"/>
                <a:cs typeface="+mn-cs"/>
              </a:rPr>
              <a:t>Driving key brand perceptions further:</a:t>
            </a:r>
          </a:p>
          <a:p>
            <a:pPr marL="0" marR="0" lvl="0" indent="0" algn="l" defTabSz="961844" rtl="0" eaLnBrk="1" fontAlgn="auto" latinLnBrk="0" hangingPunct="1">
              <a:lnSpc>
                <a:spcPts val="1500"/>
              </a:lnSpc>
              <a:spcBef>
                <a:spcPts val="0"/>
              </a:spcBef>
              <a:spcAft>
                <a:spcPts val="0"/>
              </a:spcAft>
              <a:buClr>
                <a:srgbClr val="000000"/>
              </a:buClr>
              <a:buSzPct val="100000"/>
              <a:buFont typeface="Arial"/>
              <a:buNone/>
              <a:tabLst/>
              <a:defRPr/>
            </a:pPr>
            <a:r>
              <a:rPr kumimoji="0" lang="en-GB" sz="1000" b="0" i="0" u="none" strike="noStrike" kern="1200" cap="none" spc="0" normalizeH="0" baseline="0" noProof="0" dirty="0">
                <a:ln>
                  <a:noFill/>
                </a:ln>
                <a:solidFill>
                  <a:srgbClr val="000000"/>
                </a:solidFill>
                <a:effectLst/>
                <a:uLnTx/>
                <a:uFillTx/>
                <a:latin typeface="Arial"/>
                <a:ea typeface="+mn-ea"/>
                <a:cs typeface="+mn-cs"/>
              </a:rPr>
              <a:t>Cinema exposed respondents were </a:t>
            </a:r>
            <a:r>
              <a:rPr lang="en-GB" sz="1000" dirty="0">
                <a:solidFill>
                  <a:srgbClr val="AC162C"/>
                </a:solidFill>
                <a:latin typeface="Arial"/>
              </a:rPr>
              <a:t>36</a:t>
            </a:r>
            <a:r>
              <a:rPr kumimoji="0" lang="en-GB" sz="1000" i="0" u="none" strike="noStrike" kern="1200" cap="none" spc="0" normalizeH="0" baseline="0" noProof="0" dirty="0">
                <a:ln>
                  <a:noFill/>
                </a:ln>
                <a:solidFill>
                  <a:srgbClr val="AC162C"/>
                </a:solidFill>
                <a:effectLst/>
                <a:uLnTx/>
                <a:uFillTx/>
                <a:latin typeface="Arial"/>
                <a:ea typeface="+mn-ea"/>
                <a:cs typeface="+mn-cs"/>
              </a:rPr>
              <a:t>% </a:t>
            </a:r>
            <a:r>
              <a:rPr kumimoji="0" lang="en-GB" sz="1000" b="1" i="0" u="none" strike="noStrike" kern="1200" cap="none" spc="0" normalizeH="0" baseline="0" noProof="0" dirty="0">
                <a:ln>
                  <a:noFill/>
                </a:ln>
                <a:solidFill>
                  <a:srgbClr val="AC162C"/>
                </a:solidFill>
                <a:effectLst/>
                <a:uLnTx/>
                <a:uFillTx/>
                <a:latin typeface="Arial"/>
                <a:ea typeface="+mn-ea"/>
                <a:cs typeface="+mn-cs"/>
              </a:rPr>
              <a:t>more likely to agree </a:t>
            </a:r>
            <a:r>
              <a:rPr lang="en-GB" sz="1000" dirty="0">
                <a:solidFill>
                  <a:srgbClr val="AC162C"/>
                </a:solidFill>
                <a:latin typeface="Arial"/>
              </a:rPr>
              <a:t>‘</a:t>
            </a:r>
            <a:r>
              <a:rPr lang="en-GB" sz="1000" dirty="0" err="1">
                <a:solidFill>
                  <a:srgbClr val="AC162C"/>
                </a:solidFill>
                <a:latin typeface="Arial"/>
              </a:rPr>
              <a:t>Sainsbuy’s</a:t>
            </a:r>
            <a:r>
              <a:rPr lang="en-GB" sz="1000" dirty="0">
                <a:solidFill>
                  <a:srgbClr val="AC162C"/>
                </a:solidFill>
                <a:latin typeface="Arial"/>
              </a:rPr>
              <a:t> have everything you need for Christmas’ </a:t>
            </a:r>
            <a:r>
              <a:rPr kumimoji="0" lang="en-GB" sz="1000" b="0" i="0" u="none" strike="noStrike" kern="1200" cap="none" spc="0" normalizeH="0" baseline="0" noProof="0" dirty="0">
                <a:ln>
                  <a:noFill/>
                </a:ln>
                <a:solidFill>
                  <a:srgbClr val="000000"/>
                </a:solidFill>
                <a:effectLst/>
                <a:uLnTx/>
                <a:uFillTx/>
                <a:latin typeface="Arial"/>
                <a:ea typeface="+mn-ea"/>
                <a:cs typeface="+mn-cs"/>
              </a:rPr>
              <a:t>and </a:t>
            </a:r>
            <a:r>
              <a:rPr lang="en-GB" sz="1000" dirty="0">
                <a:solidFill>
                  <a:srgbClr val="AC162C"/>
                </a:solidFill>
                <a:latin typeface="Arial"/>
              </a:rPr>
              <a:t>58%</a:t>
            </a:r>
            <a:r>
              <a:rPr kumimoji="0" lang="en-GB" sz="1000" b="1" i="0" u="none" strike="noStrike" kern="1200" cap="none" spc="0" normalizeH="0" baseline="0" noProof="0" dirty="0">
                <a:ln>
                  <a:noFill/>
                </a:ln>
                <a:solidFill>
                  <a:srgbClr val="AC162C"/>
                </a:solidFill>
                <a:effectLst/>
                <a:uLnTx/>
                <a:uFillTx/>
                <a:latin typeface="Arial"/>
                <a:ea typeface="+mn-ea"/>
                <a:cs typeface="+mn-cs"/>
              </a:rPr>
              <a:t> more likely to agree ‘Sainsbury’s makes me look forward to Christmas’</a:t>
            </a:r>
            <a:r>
              <a:rPr kumimoji="0" lang="en-GB" sz="1000" b="0" i="0" u="none" strike="noStrike" kern="1200" cap="none" spc="0" normalizeH="0" baseline="0" noProof="0" dirty="0">
                <a:ln>
                  <a:noFill/>
                </a:ln>
                <a:solidFill>
                  <a:srgbClr val="000000"/>
                </a:solidFill>
                <a:effectLst/>
                <a:uLnTx/>
                <a:uFillTx/>
                <a:latin typeface="Arial"/>
                <a:ea typeface="+mn-ea"/>
                <a:cs typeface="+mn-cs"/>
              </a:rPr>
              <a:t> vs. control. </a:t>
            </a:r>
          </a:p>
          <a:p>
            <a:pPr marL="0" marR="0" lvl="0" indent="0" algn="l" defTabSz="961844" rtl="0" eaLnBrk="1" fontAlgn="auto" latinLnBrk="0" hangingPunct="1">
              <a:lnSpc>
                <a:spcPts val="1500"/>
              </a:lnSpc>
              <a:spcBef>
                <a:spcPts val="0"/>
              </a:spcBef>
              <a:spcAft>
                <a:spcPts val="0"/>
              </a:spcAft>
              <a:buClr>
                <a:srgbClr val="000000"/>
              </a:buClr>
              <a:buSzPct val="100000"/>
              <a:buFont typeface="Arial"/>
              <a:buNone/>
              <a:tabLst/>
              <a:defRPr/>
            </a:pPr>
            <a:r>
              <a:rPr kumimoji="0" lang="en-GB" altLang="en-US" sz="900" b="1" i="0" u="none" strike="noStrike" kern="1200" cap="none" spc="0" normalizeH="0" baseline="0" noProof="0" dirty="0">
                <a:ln>
                  <a:noFill/>
                </a:ln>
                <a:solidFill>
                  <a:srgbClr val="000000">
                    <a:lumMod val="50000"/>
                    <a:lumOff val="50000"/>
                  </a:srgbClr>
                </a:solidFill>
                <a:effectLst/>
                <a:uLnTx/>
                <a:uFillTx/>
                <a:latin typeface="Arial"/>
                <a:ea typeface="+mn-ea"/>
                <a:cs typeface="+mn-cs"/>
              </a:rPr>
              <a:t>Cinema exposed = 53%, Control = 39%; Cinema exposed = 49%, Control = 31%</a:t>
            </a:r>
            <a:endParaRPr kumimoji="0" lang="en-GB"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ext Placeholder 9">
            <a:extLst>
              <a:ext uri="{FF2B5EF4-FFF2-40B4-BE49-F238E27FC236}">
                <a16:creationId xmlns:a16="http://schemas.microsoft.com/office/drawing/2014/main" id="{028E0542-3973-4F58-B92C-9E7D03A3B144}"/>
              </a:ext>
            </a:extLst>
          </p:cNvPr>
          <p:cNvSpPr txBox="1">
            <a:spLocks/>
          </p:cNvSpPr>
          <p:nvPr/>
        </p:nvSpPr>
        <p:spPr bwMode="gray">
          <a:xfrm>
            <a:off x="1070410" y="3760080"/>
            <a:ext cx="6237513" cy="750526"/>
          </a:xfrm>
          <a:prstGeom prst="rect">
            <a:avLst/>
          </a:prstGeom>
        </p:spPr>
        <p:txBody>
          <a:bodyPr vert="horz" wrap="square" lIns="0" tIns="0" rIns="0" bIns="0" rtlCol="0">
            <a:sp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500"/>
              </a:lnSpc>
              <a:spcBef>
                <a:spcPts val="0"/>
              </a:spcBef>
              <a:spcAft>
                <a:spcPts val="0"/>
              </a:spcAft>
              <a:buClr>
                <a:srgbClr val="000000"/>
              </a:buClr>
              <a:buSzPct val="100000"/>
              <a:buFont typeface="Arial"/>
              <a:buNone/>
              <a:tabLst/>
              <a:defRPr/>
            </a:pPr>
            <a:r>
              <a:rPr lang="en-GB" sz="1000" dirty="0">
                <a:solidFill>
                  <a:srgbClr val="000000"/>
                </a:solidFill>
                <a:latin typeface="Arial"/>
              </a:rPr>
              <a:t>Increase </a:t>
            </a:r>
            <a:r>
              <a:rPr kumimoji="0" lang="en-GB" sz="1000" b="1" i="0" u="none" strike="noStrike" kern="1200" cap="none" spc="0" normalizeH="0" baseline="0" noProof="0" dirty="0">
                <a:ln>
                  <a:noFill/>
                </a:ln>
                <a:solidFill>
                  <a:srgbClr val="000000"/>
                </a:solidFill>
                <a:effectLst/>
                <a:uLnTx/>
                <a:uFillTx/>
                <a:latin typeface="Arial"/>
                <a:ea typeface="+mn-ea"/>
                <a:cs typeface="+mn-cs"/>
              </a:rPr>
              <a:t>advertising awareness and consideration:</a:t>
            </a:r>
          </a:p>
          <a:p>
            <a:pPr>
              <a:buClr>
                <a:srgbClr val="000000"/>
              </a:buClr>
              <a:defRPr/>
            </a:pPr>
            <a:r>
              <a:rPr kumimoji="0" lang="en-GB" sz="1000" b="0" i="0" u="none" strike="noStrike" kern="1200" cap="none" spc="0" normalizeH="0" baseline="0" noProof="0" dirty="0">
                <a:ln>
                  <a:noFill/>
                </a:ln>
                <a:solidFill>
                  <a:srgbClr val="000000"/>
                </a:solidFill>
                <a:effectLst/>
                <a:uLnTx/>
                <a:uFillTx/>
                <a:latin typeface="Arial"/>
                <a:ea typeface="+mn-ea"/>
                <a:cs typeface="+mn-cs"/>
              </a:rPr>
              <a:t>Cinemagoers exposed to the ad on the big screen during the campaign were </a:t>
            </a:r>
            <a:r>
              <a:rPr lang="en-GB" sz="1000" dirty="0">
                <a:solidFill>
                  <a:srgbClr val="AC162C"/>
                </a:solidFill>
                <a:latin typeface="Arial"/>
              </a:rPr>
              <a:t>23% more aware of recent advertising </a:t>
            </a:r>
            <a:r>
              <a:rPr kumimoji="0" lang="en-GB" sz="1000" b="0" i="0" u="none" strike="noStrike" kern="1200" cap="none" spc="0" normalizeH="0" baseline="0" noProof="0" dirty="0">
                <a:ln>
                  <a:noFill/>
                </a:ln>
                <a:solidFill>
                  <a:srgbClr val="000000"/>
                </a:solidFill>
                <a:effectLst/>
                <a:uLnTx/>
                <a:uFillTx/>
                <a:latin typeface="Arial"/>
                <a:ea typeface="+mn-ea"/>
                <a:cs typeface="+mn-cs"/>
              </a:rPr>
              <a:t>by the brand and </a:t>
            </a:r>
            <a:r>
              <a:rPr lang="en-GB" sz="1000" dirty="0">
                <a:solidFill>
                  <a:srgbClr val="AC162C"/>
                </a:solidFill>
                <a:latin typeface="Arial"/>
              </a:rPr>
              <a:t>25% more likely </a:t>
            </a:r>
            <a:r>
              <a:rPr lang="en-GB" sz="1000" b="0" dirty="0">
                <a:solidFill>
                  <a:srgbClr val="000000"/>
                </a:solidFill>
                <a:latin typeface="Arial"/>
              </a:rPr>
              <a:t>to say they would </a:t>
            </a:r>
            <a:r>
              <a:rPr lang="en-GB" sz="1000" dirty="0">
                <a:solidFill>
                  <a:srgbClr val="AC162C"/>
                </a:solidFill>
                <a:latin typeface="Arial"/>
              </a:rPr>
              <a:t>consider shopping </a:t>
            </a:r>
            <a:r>
              <a:rPr lang="en-GB" sz="1000" b="0" dirty="0">
                <a:solidFill>
                  <a:srgbClr val="000000"/>
                </a:solidFill>
                <a:latin typeface="Arial"/>
              </a:rPr>
              <a:t>at Sainsbury’s compared to control</a:t>
            </a:r>
            <a:r>
              <a:rPr lang="en-GB" sz="1000" dirty="0">
                <a:solidFill>
                  <a:schemeClr val="accent2"/>
                </a:solidFill>
              </a:rPr>
              <a:t>.</a:t>
            </a:r>
            <a:endParaRPr kumimoji="0" lang="en-GB" sz="1000" b="0" i="0" u="none" strike="noStrike" kern="1200" cap="none" spc="0" normalizeH="0" baseline="0" noProof="0" dirty="0">
              <a:ln>
                <a:noFill/>
              </a:ln>
              <a:solidFill>
                <a:schemeClr val="accent2"/>
              </a:solidFill>
              <a:effectLst/>
              <a:uLnTx/>
              <a:uFillTx/>
              <a:latin typeface="Arial"/>
              <a:ea typeface="+mn-ea"/>
              <a:cs typeface="+mn-cs"/>
            </a:endParaRPr>
          </a:p>
        </p:txBody>
      </p:sp>
      <p:sp>
        <p:nvSpPr>
          <p:cNvPr id="22" name="Text Placeholder 9">
            <a:extLst>
              <a:ext uri="{FF2B5EF4-FFF2-40B4-BE49-F238E27FC236}">
                <a16:creationId xmlns:a16="http://schemas.microsoft.com/office/drawing/2014/main" id="{A8D8DD3C-763F-45BE-A4C7-CA9CE2221F57}"/>
              </a:ext>
            </a:extLst>
          </p:cNvPr>
          <p:cNvSpPr txBox="1">
            <a:spLocks/>
          </p:cNvSpPr>
          <p:nvPr/>
        </p:nvSpPr>
        <p:spPr bwMode="gray">
          <a:xfrm>
            <a:off x="7743630" y="3914626"/>
            <a:ext cx="5219895" cy="811312"/>
          </a:xfrm>
          <a:prstGeom prst="rect">
            <a:avLst/>
          </a:prstGeom>
        </p:spPr>
        <p:txBody>
          <a:bodyPr vert="horz" wrap="square" lIns="0" tIns="0" rIns="0" bIns="0" rtlCol="0">
            <a:sp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just">
              <a:lnSpc>
                <a:spcPct val="107000"/>
              </a:lnSpc>
              <a:spcAft>
                <a:spcPts val="800"/>
              </a:spcAft>
            </a:pPr>
            <a:r>
              <a:rPr lang="en-GB" sz="1000" b="0" dirty="0">
                <a:effectLst/>
                <a:ea typeface="Calibri" panose="020F0502020204030204" pitchFamily="34" charset="0"/>
                <a:cs typeface="Times New Roman" panose="02020603050405020304" pitchFamily="18" charset="0"/>
              </a:rPr>
              <a:t>Cinema successfully allowed Sainsbury’s to showcase its full 60” TVC in a shared environment where it could </a:t>
            </a:r>
            <a:r>
              <a:rPr lang="en-GB" sz="1000" dirty="0">
                <a:solidFill>
                  <a:srgbClr val="AC162C"/>
                </a:solidFill>
              </a:rPr>
              <a:t>cut through</a:t>
            </a:r>
            <a:r>
              <a:rPr lang="en-GB" sz="1000" b="0" dirty="0">
                <a:effectLst/>
                <a:ea typeface="Calibri" panose="020F0502020204030204" pitchFamily="34" charset="0"/>
                <a:cs typeface="Times New Roman" panose="02020603050405020304" pitchFamily="18" charset="0"/>
              </a:rPr>
              <a:t>, drive </a:t>
            </a:r>
            <a:r>
              <a:rPr lang="en-GB" sz="1000" dirty="0">
                <a:solidFill>
                  <a:srgbClr val="AC162C"/>
                </a:solidFill>
              </a:rPr>
              <a:t>perceptions of premium quality </a:t>
            </a:r>
            <a:r>
              <a:rPr lang="en-GB" sz="1000" b="0" dirty="0">
                <a:effectLst/>
                <a:ea typeface="Calibri" panose="020F0502020204030204" pitchFamily="34" charset="0"/>
                <a:cs typeface="Times New Roman" panose="02020603050405020304" pitchFamily="18" charset="0"/>
              </a:rPr>
              <a:t>and ultimately drive </a:t>
            </a:r>
            <a:r>
              <a:rPr lang="en-GB" sz="1000" dirty="0">
                <a:solidFill>
                  <a:srgbClr val="AC162C"/>
                </a:solidFill>
              </a:rPr>
              <a:t>consideration</a:t>
            </a:r>
            <a:r>
              <a:rPr lang="en-GB" sz="1000" b="0" dirty="0">
                <a:effectLst/>
                <a:ea typeface="Calibri" panose="020F0502020204030204" pitchFamily="34" charset="0"/>
                <a:cs typeface="Times New Roman" panose="02020603050405020304" pitchFamily="18" charset="0"/>
              </a:rPr>
              <a:t> of Sainsbury’s Christmas product range including specific </a:t>
            </a:r>
            <a:r>
              <a:rPr lang="en-GB" sz="1000" dirty="0">
                <a:solidFill>
                  <a:srgbClr val="AC162C"/>
                </a:solidFill>
              </a:rPr>
              <a:t>hero products </a:t>
            </a:r>
            <a:r>
              <a:rPr lang="en-GB" sz="1000" b="0" dirty="0">
                <a:effectLst/>
                <a:ea typeface="Calibri" panose="020F0502020204030204" pitchFamily="34" charset="0"/>
                <a:cs typeface="Times New Roman" panose="02020603050405020304" pitchFamily="18" charset="0"/>
              </a:rPr>
              <a:t>(e.g. gammon, chicken waffles and chocolate caramel star) featured in the ad. </a:t>
            </a:r>
          </a:p>
        </p:txBody>
      </p:sp>
      <p:sp>
        <p:nvSpPr>
          <p:cNvPr id="23" name="Title 6">
            <a:extLst>
              <a:ext uri="{FF2B5EF4-FFF2-40B4-BE49-F238E27FC236}">
                <a16:creationId xmlns:a16="http://schemas.microsoft.com/office/drawing/2014/main" id="{F46D0C39-8461-4520-ABE8-B772D8AE9D6D}"/>
              </a:ext>
            </a:extLst>
          </p:cNvPr>
          <p:cNvSpPr txBox="1">
            <a:spLocks/>
          </p:cNvSpPr>
          <p:nvPr/>
        </p:nvSpPr>
        <p:spPr bwMode="gray">
          <a:xfrm>
            <a:off x="7743630" y="3563419"/>
            <a:ext cx="1060017" cy="337356"/>
          </a:xfrm>
          <a:prstGeom prst="rect">
            <a:avLst/>
          </a:prstGeom>
          <a:ln>
            <a:noFill/>
          </a:ln>
        </p:spPr>
        <p:txBody>
          <a:bodyPr vert="horz" wrap="none" lIns="0" tIns="0" rIns="0" bIns="0" rtlCol="0" anchor="ctr">
            <a:noAutofit/>
          </a:bodyPr>
          <a:lstStyle>
            <a:defPPr>
              <a:defRPr lang="en-US"/>
            </a:defPPr>
            <a:lvl1pPr defTabSz="721479">
              <a:spcBef>
                <a:spcPct val="0"/>
              </a:spcBef>
              <a:buNone/>
              <a:defRPr sz="1400" b="1" cap="none" spc="0" baseline="0">
                <a:ln w="22225">
                  <a:noFill/>
                  <a:prstDash val="solid"/>
                </a:ln>
                <a:solidFill>
                  <a:schemeClr val="accent2"/>
                </a:solidFill>
                <a:effectLst/>
                <a:latin typeface="Arial" charset="0"/>
                <a:ea typeface="Arial" charset="0"/>
                <a:cs typeface="Arial" charset="0"/>
              </a:defRPr>
            </a:lvl1pPr>
          </a:lstStyle>
          <a:p>
            <a:pPr marL="0" marR="0" lvl="0" indent="0" algn="l" defTabSz="721479"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w="22225">
                  <a:noFill/>
                  <a:prstDash val="solid"/>
                </a:ln>
                <a:solidFill>
                  <a:srgbClr val="AC162C"/>
                </a:solidFill>
                <a:effectLst/>
                <a:uLnTx/>
                <a:uFillTx/>
                <a:latin typeface="Arial" charset="0"/>
                <a:cs typeface="Arial" charset="0"/>
              </a:rPr>
              <a:t>Summary</a:t>
            </a:r>
          </a:p>
        </p:txBody>
      </p:sp>
      <p:cxnSp>
        <p:nvCxnSpPr>
          <p:cNvPr id="24" name="Straight Connector 23">
            <a:extLst>
              <a:ext uri="{FF2B5EF4-FFF2-40B4-BE49-F238E27FC236}">
                <a16:creationId xmlns:a16="http://schemas.microsoft.com/office/drawing/2014/main" id="{12617757-B495-4D96-84EA-44176CB3BD8F}"/>
              </a:ext>
            </a:extLst>
          </p:cNvPr>
          <p:cNvCxnSpPr>
            <a:cxnSpLocks/>
          </p:cNvCxnSpPr>
          <p:nvPr/>
        </p:nvCxnSpPr>
        <p:spPr>
          <a:xfrm flipV="1">
            <a:off x="7519330" y="3609425"/>
            <a:ext cx="0" cy="3418696"/>
          </a:xfrm>
          <a:prstGeom prst="line">
            <a:avLst/>
          </a:prstGeom>
          <a:ln w="12700" cmpd="sng">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984F3CF-AE9E-4FC1-8397-0DDFA2596FA1}"/>
              </a:ext>
            </a:extLst>
          </p:cNvPr>
          <p:cNvCxnSpPr>
            <a:cxnSpLocks/>
          </p:cNvCxnSpPr>
          <p:nvPr/>
        </p:nvCxnSpPr>
        <p:spPr>
          <a:xfrm>
            <a:off x="351316" y="3456319"/>
            <a:ext cx="12705230" cy="20501"/>
          </a:xfrm>
          <a:prstGeom prst="line">
            <a:avLst/>
          </a:prstGeom>
          <a:ln w="12700" cmpd="sng">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7A63161-262E-483D-B787-A345CAFD6216}"/>
              </a:ext>
            </a:extLst>
          </p:cNvPr>
          <p:cNvSpPr txBox="1"/>
          <p:nvPr/>
        </p:nvSpPr>
        <p:spPr>
          <a:xfrm>
            <a:off x="7921003" y="1159894"/>
            <a:ext cx="896021" cy="238527"/>
          </a:xfrm>
          <a:prstGeom prst="rect">
            <a:avLst/>
          </a:prstGeom>
          <a:noFill/>
          <a:ln>
            <a:noFill/>
          </a:ln>
        </p:spPr>
        <p:txBody>
          <a:bodyPr wrap="square" rtlCol="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dirty="0">
                <a:ln>
                  <a:noFill/>
                </a:ln>
                <a:solidFill>
                  <a:srgbClr val="AC162C"/>
                </a:solidFill>
                <a:effectLst/>
                <a:uLnTx/>
                <a:uFillTx/>
                <a:latin typeface="Arial" panose="020B0604020202020204" pitchFamily="34" charset="0"/>
                <a:ea typeface="+mn-ea"/>
                <a:cs typeface="Arial" panose="020B0604020202020204" pitchFamily="34" charset="0"/>
              </a:rPr>
              <a:t>+25% </a:t>
            </a:r>
            <a:r>
              <a:rPr kumimoji="0" lang="en-GB" sz="9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Uplift</a:t>
            </a:r>
            <a:endParaRPr kumimoji="0" lang="en-US" sz="9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 name="Oval 27">
            <a:extLst>
              <a:ext uri="{FF2B5EF4-FFF2-40B4-BE49-F238E27FC236}">
                <a16:creationId xmlns:a16="http://schemas.microsoft.com/office/drawing/2014/main" id="{02A70013-EF4F-413B-A8E3-7DF28687C30E}"/>
              </a:ext>
            </a:extLst>
          </p:cNvPr>
          <p:cNvSpPr/>
          <p:nvPr/>
        </p:nvSpPr>
        <p:spPr>
          <a:xfrm>
            <a:off x="10559358" y="1217464"/>
            <a:ext cx="1869008" cy="1801049"/>
          </a:xfrm>
          <a:prstGeom prst="ellipse">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2400" b="1" dirty="0">
                <a:solidFill>
                  <a:srgbClr val="FFFFFF"/>
                </a:solidFill>
              </a:rPr>
              <a:t>69% </a:t>
            </a:r>
          </a:p>
          <a:p>
            <a:pPr algn="ctr"/>
            <a:r>
              <a:rPr lang="en-GB" sz="1400" dirty="0">
                <a:solidFill>
                  <a:srgbClr val="FFFFFF"/>
                </a:solidFill>
              </a:rPr>
              <a:t>of</a:t>
            </a:r>
            <a:r>
              <a:rPr lang="en-GB" sz="1200" dirty="0">
                <a:solidFill>
                  <a:srgbClr val="FFFFFF"/>
                </a:solidFill>
              </a:rPr>
              <a:t> cinemagoers </a:t>
            </a:r>
          </a:p>
          <a:p>
            <a:pPr algn="ctr"/>
            <a:r>
              <a:rPr lang="en-GB" sz="1200" dirty="0">
                <a:solidFill>
                  <a:srgbClr val="FFFFFF"/>
                </a:solidFill>
              </a:rPr>
              <a:t>recalled seeing the Sainsbury’s ad </a:t>
            </a:r>
          </a:p>
          <a:p>
            <a:pPr algn="ctr"/>
            <a:r>
              <a:rPr lang="en-GB" sz="700" dirty="0">
                <a:solidFill>
                  <a:srgbClr val="FFFFFF"/>
                </a:solidFill>
              </a:rPr>
              <a:t>(vs. 44% benchmark)</a:t>
            </a:r>
            <a:endParaRPr lang="en-US" sz="700" dirty="0">
              <a:solidFill>
                <a:srgbClr val="FFFFFF"/>
              </a:solidFill>
            </a:endParaRPr>
          </a:p>
        </p:txBody>
      </p:sp>
      <p:pic>
        <p:nvPicPr>
          <p:cNvPr id="29" name="Picture 28">
            <a:extLst>
              <a:ext uri="{FF2B5EF4-FFF2-40B4-BE49-F238E27FC236}">
                <a16:creationId xmlns:a16="http://schemas.microsoft.com/office/drawing/2014/main" id="{4D21C314-B32E-497C-9793-0EDED0A7BEC3}"/>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8452883" y="4797676"/>
            <a:ext cx="3709345" cy="2086506"/>
          </a:xfrm>
          <a:prstGeom prst="rect">
            <a:avLst/>
          </a:prstGeom>
        </p:spPr>
      </p:pic>
    </p:spTree>
    <p:extLst>
      <p:ext uri="{BB962C8B-B14F-4D97-AF65-F5344CB8AC3E}">
        <p14:creationId xmlns:p14="http://schemas.microsoft.com/office/powerpoint/2010/main" val="44873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7EC78B1C-5D69-4949-9B2C-D1A06225736E}"/>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AAF47608315248A36B72E121849E10" ma:contentTypeVersion="8" ma:contentTypeDescription="Create a new document." ma:contentTypeScope="" ma:versionID="f8ba75f9166849227572054ec574ba93">
  <xsd:schema xmlns:xsd="http://www.w3.org/2001/XMLSchema" xmlns:xs="http://www.w3.org/2001/XMLSchema" xmlns:p="http://schemas.microsoft.com/office/2006/metadata/properties" xmlns:ns3="50a49a54-5dbb-4b0f-aa98-dd78e74d4392" targetNamespace="http://schemas.microsoft.com/office/2006/metadata/properties" ma:root="true" ma:fieldsID="4285cc8b92375a3d9010b5f119f2f518" ns3:_="">
    <xsd:import namespace="50a49a54-5dbb-4b0f-aa98-dd78e74d439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a49a54-5dbb-4b0f-aa98-dd78e74d439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47332E-7C8F-44A8-9D2C-B55684B6149F}">
  <ds:schemaRefs>
    <ds:schemaRef ds:uri="http://schemas.microsoft.com/sharepoint/v3/contenttype/forms"/>
  </ds:schemaRefs>
</ds:datastoreItem>
</file>

<file path=customXml/itemProps2.xml><?xml version="1.0" encoding="utf-8"?>
<ds:datastoreItem xmlns:ds="http://schemas.openxmlformats.org/officeDocument/2006/customXml" ds:itemID="{5E5D608A-B5BA-487E-976D-D651F8FDCD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a49a54-5dbb-4b0f-aa98-dd78e74d43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88C25E-7771-4837-9099-6131AA9092A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50a49a54-5dbb-4b0f-aa98-dd78e74d439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529</Words>
  <Application>Microsoft Office PowerPoint</Application>
  <PresentationFormat>Custom</PresentationFormat>
  <Paragraphs>50</Paragraphs>
  <Slides>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10" baseType="lpstr">
      <vt:lpstr>Arial</vt:lpstr>
      <vt:lpstr>Century Gothic</vt:lpstr>
      <vt:lpstr>Impact</vt:lpstr>
      <vt:lpstr>Lucida Grande</vt:lpstr>
      <vt:lpstr>LucidaGrande</vt:lpstr>
      <vt:lpstr>Wingdings</vt:lpstr>
      <vt:lpstr>Quote slides</vt:lpstr>
      <vt:lpstr>think-cell Slide</vt:lpstr>
      <vt:lpstr>SAINSBURY’s</vt:lpstr>
      <vt:lpstr>Sainsbury's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2019-08-13T08:28:57Z</dcterms:created>
  <dcterms:modified xsi:type="dcterms:W3CDTF">2022-05-10T15:44:15Z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y fmtid="{D5CDD505-2E9C-101B-9397-08002B2CF9AE}" pid="3" name="ContentTypeId">
    <vt:lpwstr>0x010100EFAAF47608315248A36B72E121849E10</vt:lpwstr>
  </property>
</Properties>
</file>