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5.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82" r:id="rId5"/>
    <p:sldMasterId id="2147484056" r:id="rId6"/>
  </p:sldMasterIdLst>
  <p:notesMasterIdLst>
    <p:notesMasterId r:id="rId8"/>
  </p:notesMasterIdLst>
  <p:handoutMasterIdLst>
    <p:handoutMasterId r:id="rId9"/>
  </p:handoutMasterIdLst>
  <p:sldIdLst>
    <p:sldId id="1252" r:id="rId7"/>
  </p:sldIdLst>
  <p:sldSz cx="13442950" cy="7561263"/>
  <p:notesSz cx="6858000" cy="9144000"/>
  <p:custDataLst>
    <p:tags r:id="rId1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9E9"/>
    <a:srgbClr val="D7BB77"/>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56" d="100"/>
          <a:sy n="56" d="100"/>
        </p:scale>
        <p:origin x="812" y="5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1/3/2025</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593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2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300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9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8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9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1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6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1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970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3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5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oleObject" Target="../embeddings/oleObject13.bin"/><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vmlDrawing" Target="../drawings/vmlDrawing13.v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8.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5"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 id="214748406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2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8683"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68400FBF-8086-E048-85DB-109EB0D771E3}"/>
              </a:ext>
            </a:extLst>
          </p:cNvPr>
          <p:cNvSpPr txBox="1">
            <a:spLocks/>
          </p:cNvSpPr>
          <p:nvPr/>
        </p:nvSpPr>
        <p:spPr bwMode="gray">
          <a:xfrm>
            <a:off x="270289" y="2937549"/>
            <a:ext cx="5797424" cy="3590727"/>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dirty="0">
                <a:solidFill>
                  <a:schemeClr val="bg2"/>
                </a:solidFill>
                <a:cs typeface="Arial"/>
              </a:rPr>
              <a:t>Background</a:t>
            </a:r>
          </a:p>
          <a:p>
            <a:pPr>
              <a:lnSpc>
                <a:spcPct val="100000"/>
              </a:lnSpc>
              <a:buClr>
                <a:srgbClr val="000000"/>
              </a:buClr>
              <a:defRPr/>
            </a:pPr>
            <a:endParaRPr lang="en-GB" dirty="0">
              <a:solidFill>
                <a:schemeClr val="bg2"/>
              </a:solidFill>
              <a:cs typeface="Arial"/>
            </a:endParaRPr>
          </a:p>
          <a:p>
            <a:pPr marL="171450" indent="-171450">
              <a:lnSpc>
                <a:spcPct val="100000"/>
              </a:lnSpc>
              <a:spcAft>
                <a:spcPts val="800"/>
              </a:spcAft>
              <a:buClr>
                <a:schemeClr val="bg1"/>
              </a:buClr>
              <a:buFont typeface="Lucida Grande"/>
              <a:buChar char="-"/>
            </a:pPr>
            <a:r>
              <a:rPr lang="en-GB" sz="1100" b="0" dirty="0"/>
              <a:t>As an already established brand, </a:t>
            </a:r>
            <a:r>
              <a:rPr lang="en-GB" sz="1100" b="0" dirty="0" err="1"/>
              <a:t>PureGym</a:t>
            </a:r>
            <a:r>
              <a:rPr lang="en-GB" sz="1100" b="0" dirty="0"/>
              <a:t> wanted to cement their reputation as a low-cost, high quality and flexible gym and solidify its position as the top choice for budget-conscious fitness enthusiasts. The launch of their new creative, ‘Way More Than You Pay For’ focused on the value and benefits each member gets, particularly during times of increased living costs. </a:t>
            </a:r>
          </a:p>
          <a:p>
            <a:pPr marL="171450" indent="-171450">
              <a:lnSpc>
                <a:spcPct val="100000"/>
              </a:lnSpc>
              <a:spcAft>
                <a:spcPts val="800"/>
              </a:spcAft>
              <a:buClr>
                <a:schemeClr val="bg1"/>
              </a:buClr>
              <a:buFont typeface="Lucida Grande"/>
              <a:buChar char="-"/>
            </a:pPr>
            <a:r>
              <a:rPr lang="en-GB" sz="1100" b="0"/>
              <a:t>PureGym</a:t>
            </a:r>
            <a:r>
              <a:rPr lang="en-GB" sz="1100" b="0" dirty="0"/>
              <a:t> aimed at expanding reach to potential customers, driving awareness, consideration to sign up and strengthen perceptions surrounding value for money and overall quality.</a:t>
            </a:r>
          </a:p>
          <a:p>
            <a:pPr>
              <a:lnSpc>
                <a:spcPct val="100000"/>
              </a:lnSpc>
              <a:spcAft>
                <a:spcPts val="800"/>
              </a:spcAft>
              <a:buClr>
                <a:schemeClr val="bg1"/>
              </a:buClr>
            </a:pPr>
            <a:endParaRPr lang="en-GB" sz="400" b="0" dirty="0"/>
          </a:p>
          <a:p>
            <a:pPr>
              <a:lnSpc>
                <a:spcPct val="100000"/>
              </a:lnSpc>
              <a:spcAft>
                <a:spcPts val="800"/>
              </a:spcAft>
              <a:buClr>
                <a:schemeClr val="bg1"/>
              </a:buClr>
            </a:pPr>
            <a:r>
              <a:rPr lang="en-GB" dirty="0">
                <a:solidFill>
                  <a:schemeClr val="bg2"/>
                </a:solidFill>
              </a:rPr>
              <a:t>Plan</a:t>
            </a:r>
          </a:p>
          <a:p>
            <a:pPr marL="171450" indent="-171450">
              <a:lnSpc>
                <a:spcPct val="100000"/>
              </a:lnSpc>
              <a:spcAft>
                <a:spcPts val="800"/>
              </a:spcAft>
              <a:buClr>
                <a:schemeClr val="bg1"/>
              </a:buClr>
              <a:buFont typeface="Lucida Grande"/>
              <a:buChar char="-"/>
            </a:pPr>
            <a:r>
              <a:rPr lang="en-GB" sz="1100" b="0" dirty="0"/>
              <a:t>Knowing how cinema is beneficial in providing incremental reach to a more engaged audience, on top of an existing AV plan </a:t>
            </a:r>
            <a:r>
              <a:rPr lang="en-GB" sz="1100" b="0" dirty="0" err="1"/>
              <a:t>PureGym</a:t>
            </a:r>
            <a:r>
              <a:rPr lang="en-GB" sz="1100" b="0" dirty="0"/>
              <a:t> bought into film packs across Dec 23 – Feb 24 that would index strongly towards their target audience of 18-34s, giving them access to </a:t>
            </a:r>
            <a:r>
              <a:rPr lang="en-GB" sz="1100" b="0" i="1" dirty="0"/>
              <a:t>Wonka, Aquaman &amp; The Lost Kingdom, Next Goal Wins and Night Swim.</a:t>
            </a:r>
          </a:p>
          <a:p>
            <a:pPr marL="171450" indent="-171450">
              <a:lnSpc>
                <a:spcPct val="100000"/>
              </a:lnSpc>
              <a:spcAft>
                <a:spcPts val="800"/>
              </a:spcAft>
              <a:buClr>
                <a:schemeClr val="bg1"/>
              </a:buClr>
              <a:buFont typeface="Lucida Grande"/>
              <a:buChar char="-"/>
            </a:pPr>
            <a:r>
              <a:rPr lang="en-GB" sz="1100" b="0" dirty="0" err="1"/>
              <a:t>PureGym</a:t>
            </a:r>
            <a:r>
              <a:rPr lang="en-GB" sz="1100" b="0" dirty="0"/>
              <a:t> ran cinema nationally as part of a wider campaign using the same 30” copy &amp; a 10” version across TV, BVOD, Radio &amp; Digital Audio.</a:t>
            </a:r>
          </a:p>
        </p:txBody>
      </p:sp>
      <p:sp>
        <p:nvSpPr>
          <p:cNvPr id="7" name="Title 6"/>
          <p:cNvSpPr>
            <a:spLocks noGrp="1"/>
          </p:cNvSpPr>
          <p:nvPr>
            <p:ph type="title"/>
          </p:nvPr>
        </p:nvSpPr>
        <p:spPr/>
        <p:txBody>
          <a:bodyPr/>
          <a:lstStyle/>
          <a:p>
            <a:r>
              <a:rPr lang="en-GB" dirty="0" err="1"/>
              <a:t>Puregym</a:t>
            </a:r>
            <a:endParaRPr lang="en-GB" dirty="0"/>
          </a:p>
        </p:txBody>
      </p:sp>
      <p:sp>
        <p:nvSpPr>
          <p:cNvPr id="3" name="Text Placeholder 2">
            <a:extLst>
              <a:ext uri="{FF2B5EF4-FFF2-40B4-BE49-F238E27FC236}">
                <a16:creationId xmlns:a16="http://schemas.microsoft.com/office/drawing/2014/main" id="{8E7F459C-7879-48F2-85C6-B112AC935979}"/>
              </a:ext>
            </a:extLst>
          </p:cNvPr>
          <p:cNvSpPr>
            <a:spLocks noGrp="1"/>
          </p:cNvSpPr>
          <p:nvPr>
            <p:ph type="body" sz="quarter" idx="27"/>
          </p:nvPr>
        </p:nvSpPr>
        <p:spPr>
          <a:xfrm>
            <a:off x="270000" y="653694"/>
            <a:ext cx="5961600" cy="436608"/>
          </a:xfrm>
        </p:spPr>
        <p:txBody>
          <a:bodyPr/>
          <a:lstStyle/>
          <a:p>
            <a:r>
              <a:rPr lang="en-GB" dirty="0"/>
              <a:t>‘Way More Than You Pay For’</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30731"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AD014442-68F8-06EF-4A16-D9AD65C38FFE}"/>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a:t>
            </a:r>
            <a:r>
              <a:rPr lang="en-US" sz="800" dirty="0" err="1">
                <a:solidFill>
                  <a:srgbClr val="000000"/>
                </a:solidFill>
                <a:latin typeface="Arial"/>
              </a:rPr>
              <a:t>PureGym</a:t>
            </a:r>
            <a:r>
              <a:rPr lang="en-US" sz="800" dirty="0">
                <a:solidFill>
                  <a:srgbClr val="000000"/>
                </a:solidFill>
                <a:latin typeface="Arial"/>
              </a:rPr>
              <a:t> Conducted by; Differentology, Dec 2023. </a:t>
            </a:r>
          </a:p>
          <a:p>
            <a:pPr algn="r" defTabSz="654246">
              <a:defRPr/>
            </a:pPr>
            <a:r>
              <a:rPr lang="en-US" sz="800" dirty="0">
                <a:solidFill>
                  <a:srgbClr val="000000"/>
                </a:solidFill>
                <a:latin typeface="Arial"/>
              </a:rPr>
              <a:t>Uplifts are control (unexposed to ad)</a:t>
            </a:r>
            <a:r>
              <a:rPr lang="en-US" sz="800" dirty="0">
                <a:solidFill>
                  <a:srgbClr val="000000"/>
                </a:solidFill>
              </a:rPr>
              <a:t> vs test (exposed to ad)</a:t>
            </a:r>
            <a:endParaRPr lang="en-US" sz="800" dirty="0">
              <a:solidFill>
                <a:srgbClr val="000000"/>
              </a:solidFill>
              <a:latin typeface="Arial"/>
            </a:endParaRPr>
          </a:p>
        </p:txBody>
      </p:sp>
      <p:graphicFrame>
        <p:nvGraphicFramePr>
          <p:cNvPr id="14" name="Table 5">
            <a:extLst>
              <a:ext uri="{FF2B5EF4-FFF2-40B4-BE49-F238E27FC236}">
                <a16:creationId xmlns:a16="http://schemas.microsoft.com/office/drawing/2014/main" id="{522A36EB-D6C9-5A1D-30B3-65599EE26905}"/>
              </a:ext>
            </a:extLst>
          </p:cNvPr>
          <p:cNvGraphicFramePr>
            <a:graphicFrameLocks noGrp="1"/>
          </p:cNvGraphicFramePr>
          <p:nvPr>
            <p:extLst>
              <p:ext uri="{D42A27DB-BD31-4B8C-83A1-F6EECF244321}">
                <p14:modId xmlns:p14="http://schemas.microsoft.com/office/powerpoint/2010/main" val="1298441811"/>
              </p:ext>
            </p:extLst>
          </p:nvPr>
        </p:nvGraphicFramePr>
        <p:xfrm>
          <a:off x="279525" y="1122370"/>
          <a:ext cx="5816474" cy="1543450"/>
        </p:xfrm>
        <a:graphic>
          <a:graphicData uri="http://schemas.openxmlformats.org/drawingml/2006/table">
            <a:tbl>
              <a:tblPr firstRow="1" bandRow="1">
                <a:tableStyleId>{5C22544A-7EE6-4342-B048-85BDC9FD1C3A}</a:tableStyleId>
              </a:tblPr>
              <a:tblGrid>
                <a:gridCol w="2397000">
                  <a:extLst>
                    <a:ext uri="{9D8B030D-6E8A-4147-A177-3AD203B41FA5}">
                      <a16:colId xmlns:a16="http://schemas.microsoft.com/office/drawing/2014/main" val="1043653864"/>
                    </a:ext>
                  </a:extLst>
                </a:gridCol>
                <a:gridCol w="3419474">
                  <a:extLst>
                    <a:ext uri="{9D8B030D-6E8A-4147-A177-3AD203B41FA5}">
                      <a16:colId xmlns:a16="http://schemas.microsoft.com/office/drawing/2014/main" val="1969532920"/>
                    </a:ext>
                  </a:extLst>
                </a:gridCol>
              </a:tblGrid>
              <a:tr h="308690">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61844" rtl="0" eaLnBrk="1" latinLnBrk="0" hangingPunct="1">
                        <a:lnSpc>
                          <a:spcPct val="100000"/>
                        </a:lnSpc>
                      </a:pPr>
                      <a:r>
                        <a:rPr lang="en-GB" sz="1050" b="0" kern="1200" dirty="0">
                          <a:solidFill>
                            <a:schemeClr val="bg1"/>
                          </a:solidFill>
                          <a:latin typeface="+mn-lt"/>
                          <a:ea typeface="+mn-ea"/>
                          <a:cs typeface="+mn-cs"/>
                        </a:rPr>
                        <a:t>Health &amp; Wellbeing</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08690">
                <a:tc>
                  <a:txBody>
                    <a:bodyPr/>
                    <a:lstStyle/>
                    <a:p>
                      <a:pPr marL="0" algn="l" defTabSz="961844" rtl="0" eaLnBrk="1" latinLnBrk="0" hangingPunct="1">
                        <a:lnSpc>
                          <a:spcPct val="100000"/>
                        </a:lnSpc>
                      </a:pPr>
                      <a:r>
                        <a:rPr lang="en-GB" sz="1050" b="1" kern="1200" dirty="0">
                          <a:solidFill>
                            <a:schemeClr val="bg1"/>
                          </a:solidFill>
                          <a:latin typeface="+mn-lt"/>
                          <a:ea typeface="+mn-ea"/>
                          <a:cs typeface="+mn-cs"/>
                        </a:rPr>
                        <a:t>Target Audience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18-34</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r h="308690">
                <a:tc>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Film Packs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222610"/>
                  </a:ext>
                </a:extLst>
              </a:tr>
              <a:tr h="308690">
                <a:tc>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05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a:solidFill>
                            <a:schemeClr val="bg1"/>
                          </a:solidFill>
                          <a:latin typeface="+mn-lt"/>
                          <a:ea typeface="+mn-ea"/>
                          <a:cs typeface="+mn-cs"/>
                        </a:rPr>
                        <a:t>Carat Leeds</a:t>
                      </a:r>
                      <a:endParaRPr lang="en-GB" sz="1050" b="0" kern="1200" dirty="0">
                        <a:solidFill>
                          <a:schemeClr val="bg1"/>
                        </a:solidFill>
                        <a:latin typeface="+mn-lt"/>
                        <a:ea typeface="+mn-ea"/>
                        <a:cs typeface="+mn-cs"/>
                      </a:endParaRP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6224316"/>
                  </a:ext>
                </a:extLst>
              </a:tr>
              <a:tr h="308690">
                <a:tc>
                  <a: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50" b="0" kern="1200" dirty="0">
                          <a:solidFill>
                            <a:schemeClr val="bg1"/>
                          </a:solidFill>
                          <a:latin typeface="+mn-lt"/>
                          <a:ea typeface="+mn-ea"/>
                          <a:cs typeface="+mn-cs"/>
                        </a:rPr>
                        <a:t>30”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779747"/>
                  </a:ext>
                </a:extLst>
              </a:tr>
            </a:tbl>
          </a:graphicData>
        </a:graphic>
      </p:graphicFrame>
      <p:cxnSp>
        <p:nvCxnSpPr>
          <p:cNvPr id="10" name="Straight Connector 9">
            <a:extLst>
              <a:ext uri="{FF2B5EF4-FFF2-40B4-BE49-F238E27FC236}">
                <a16:creationId xmlns:a16="http://schemas.microsoft.com/office/drawing/2014/main" id="{03370A88-9DB0-CD3D-2975-8092421AF523}"/>
              </a:ext>
            </a:extLst>
          </p:cNvPr>
          <p:cNvCxnSpPr>
            <a:cxnSpLocks/>
          </p:cNvCxnSpPr>
          <p:nvPr/>
        </p:nvCxnSpPr>
        <p:spPr>
          <a:xfrm>
            <a:off x="6321644" y="426938"/>
            <a:ext cx="0" cy="6210446"/>
          </a:xfrm>
          <a:prstGeom prst="line">
            <a:avLst/>
          </a:prstGeom>
          <a:ln>
            <a:solidFill>
              <a:schemeClr val="accent6">
                <a:lumMod val="40000"/>
                <a:lumOff val="60000"/>
              </a:schemeClr>
            </a:solidFill>
          </a:ln>
        </p:spPr>
        <p:style>
          <a:lnRef idx="1">
            <a:schemeClr val="accent5"/>
          </a:lnRef>
          <a:fillRef idx="0">
            <a:schemeClr val="accent5"/>
          </a:fillRef>
          <a:effectRef idx="0">
            <a:schemeClr val="accent5"/>
          </a:effectRef>
          <a:fontRef idx="minor">
            <a:schemeClr val="tx1"/>
          </a:fontRef>
        </p:style>
      </p:cxnSp>
      <p:sp>
        <p:nvSpPr>
          <p:cNvPr id="4" name="Text Placeholder 9">
            <a:extLst>
              <a:ext uri="{FF2B5EF4-FFF2-40B4-BE49-F238E27FC236}">
                <a16:creationId xmlns:a16="http://schemas.microsoft.com/office/drawing/2014/main" id="{376BE082-3CFC-7F1E-C70F-04E2F25420B1}"/>
              </a:ext>
            </a:extLst>
          </p:cNvPr>
          <p:cNvSpPr txBox="1">
            <a:spLocks/>
          </p:cNvSpPr>
          <p:nvPr/>
        </p:nvSpPr>
        <p:spPr bwMode="gray">
          <a:xfrm>
            <a:off x="6566340" y="542789"/>
            <a:ext cx="6386734" cy="1015663"/>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dirty="0">
                <a:solidFill>
                  <a:schemeClr val="bg2"/>
                </a:solidFill>
                <a:cs typeface="Arial"/>
              </a:rPr>
              <a:t>Results</a:t>
            </a:r>
          </a:p>
          <a:p>
            <a:pPr>
              <a:lnSpc>
                <a:spcPct val="100000"/>
              </a:lnSpc>
              <a:buClr>
                <a:srgbClr val="000000"/>
              </a:buClr>
              <a:defRPr/>
            </a:pPr>
            <a:endParaRPr lang="en-GB" sz="600" dirty="0">
              <a:solidFill>
                <a:schemeClr val="bg2"/>
              </a:solidFill>
              <a:cs typeface="Arial"/>
            </a:endParaRPr>
          </a:p>
          <a:p>
            <a:pPr marL="0" marR="0" lvl="0" indent="0" algn="just" defTabSz="961844" rtl="0" eaLnBrk="1" fontAlgn="auto" latinLnBrk="0" hangingPunct="1">
              <a:lnSpc>
                <a:spcPct val="100000"/>
              </a:lnSpc>
              <a:spcBef>
                <a:spcPts val="0"/>
              </a:spcBef>
              <a:spcAft>
                <a:spcPts val="800"/>
              </a:spcAft>
              <a:buClr>
                <a:srgbClr val="FFFFFF"/>
              </a:buClr>
              <a:buSzPct val="100000"/>
              <a:buFont typeface="Arial"/>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Exposure to the ad in the cinema was found to significantly increase </a:t>
            </a:r>
            <a:r>
              <a:rPr kumimoji="0" lang="en-GB" sz="11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PureGym’s</a:t>
            </a: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target audiences core brand metrics and despite </a:t>
            </a:r>
            <a:r>
              <a:rPr kumimoji="0" lang="en-GB" sz="11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PureGym</a:t>
            </a: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already being quite a well-established brand, this cinema campaign was successful in helping to significantly boost lower funnel metrics including overall conversion &amp; consideration to join a </a:t>
            </a:r>
            <a:r>
              <a:rPr kumimoji="0" lang="en-GB" sz="11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PureGym</a:t>
            </a: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0892941-BEA2-B04C-7B62-7D22B106BE04}"/>
              </a:ext>
            </a:extLst>
          </p:cNvPr>
          <p:cNvSpPr/>
          <p:nvPr/>
        </p:nvSpPr>
        <p:spPr>
          <a:xfrm>
            <a:off x="6808528" y="1839699"/>
            <a:ext cx="2846192" cy="33762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Brand Awareness</a:t>
            </a:r>
          </a:p>
        </p:txBody>
      </p:sp>
      <p:sp>
        <p:nvSpPr>
          <p:cNvPr id="24" name="Rectangle: Rounded Corners 23">
            <a:extLst>
              <a:ext uri="{FF2B5EF4-FFF2-40B4-BE49-F238E27FC236}">
                <a16:creationId xmlns:a16="http://schemas.microsoft.com/office/drawing/2014/main" id="{59AE102E-0F33-74D2-60F3-5B559B6E0BEB}"/>
              </a:ext>
            </a:extLst>
          </p:cNvPr>
          <p:cNvSpPr/>
          <p:nvPr/>
        </p:nvSpPr>
        <p:spPr>
          <a:xfrm>
            <a:off x="6808377" y="2173930"/>
            <a:ext cx="2846187" cy="763168"/>
          </a:xfrm>
          <a:prstGeom prst="roundRect">
            <a:avLst/>
          </a:prstGeom>
          <a:noFill/>
          <a:ln>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2"/>
                </a:solidFill>
                <a:effectLst/>
                <a:uLnTx/>
                <a:uFillTx/>
                <a:latin typeface="Arial"/>
                <a:ea typeface="+mn-ea"/>
                <a:cs typeface="+mn-cs"/>
              </a:rPr>
              <a:t>9 in 10 </a:t>
            </a:r>
            <a:r>
              <a:rPr kumimoji="0" lang="en-GB" sz="1050" i="0" u="none" strike="noStrike" kern="1200" cap="none" spc="0" normalizeH="0" baseline="0" noProof="0" dirty="0">
                <a:ln>
                  <a:noFill/>
                </a:ln>
                <a:solidFill>
                  <a:schemeClr val="bg1"/>
                </a:solidFill>
                <a:effectLst/>
                <a:uLnTx/>
                <a:uFillTx/>
                <a:latin typeface="Arial"/>
                <a:ea typeface="+mn-ea"/>
                <a:cs typeface="+mn-cs"/>
              </a:rPr>
              <a:t>respondents had heard of </a:t>
            </a:r>
            <a:r>
              <a:rPr kumimoji="0" lang="en-GB" sz="1050" i="0" u="none" strike="noStrike" kern="1200" cap="none" spc="0" normalizeH="0" baseline="0" noProof="0" dirty="0" err="1">
                <a:ln>
                  <a:noFill/>
                </a:ln>
                <a:solidFill>
                  <a:schemeClr val="bg1"/>
                </a:solidFill>
                <a:effectLst/>
                <a:uLnTx/>
                <a:uFillTx/>
                <a:latin typeface="Arial"/>
                <a:ea typeface="+mn-ea"/>
                <a:cs typeface="+mn-cs"/>
              </a:rPr>
              <a:t>PureGym</a:t>
            </a:r>
            <a:r>
              <a:rPr kumimoji="0" lang="en-GB" sz="1050" i="0" u="none" strike="noStrike" kern="1200" cap="none" spc="0" normalizeH="0" baseline="0" noProof="0" dirty="0">
                <a:ln>
                  <a:noFill/>
                </a:ln>
                <a:solidFill>
                  <a:schemeClr val="bg1"/>
                </a:solidFill>
                <a:effectLst/>
                <a:uLnTx/>
                <a:uFillTx/>
                <a:latin typeface="Arial"/>
                <a:ea typeface="+mn-ea"/>
                <a:cs typeface="+mn-cs"/>
              </a:rPr>
              <a:t> when prompted, with directionally more test cinemagoers being aware than control</a:t>
            </a:r>
          </a:p>
        </p:txBody>
      </p:sp>
      <p:sp>
        <p:nvSpPr>
          <p:cNvPr id="29" name="Rectangle: Rounded Corners 28">
            <a:extLst>
              <a:ext uri="{FF2B5EF4-FFF2-40B4-BE49-F238E27FC236}">
                <a16:creationId xmlns:a16="http://schemas.microsoft.com/office/drawing/2014/main" id="{E385E434-3A48-D938-6374-251513308703}"/>
              </a:ext>
            </a:extLst>
          </p:cNvPr>
          <p:cNvSpPr/>
          <p:nvPr/>
        </p:nvSpPr>
        <p:spPr>
          <a:xfrm>
            <a:off x="9864865" y="1839699"/>
            <a:ext cx="2846186" cy="33762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a:rPr>
              <a:t>Consideration &amp; Action</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677691DF-BE17-5103-AFB2-584A5B72C6CC}"/>
              </a:ext>
            </a:extLst>
          </p:cNvPr>
          <p:cNvSpPr/>
          <p:nvPr/>
        </p:nvSpPr>
        <p:spPr>
          <a:xfrm>
            <a:off x="9864865" y="2177320"/>
            <a:ext cx="2846186" cy="760229"/>
          </a:xfrm>
          <a:prstGeom prst="roundRect">
            <a:avLst/>
          </a:prstGeom>
          <a:noFill/>
          <a:ln>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050" dirty="0">
                <a:solidFill>
                  <a:schemeClr val="bg1"/>
                </a:solidFill>
                <a:latin typeface="Arial"/>
              </a:rPr>
              <a:t>Exposure to the ad in cinema delivered a </a:t>
            </a:r>
            <a:r>
              <a:rPr lang="en-GB" sz="1050" b="1" dirty="0">
                <a:solidFill>
                  <a:schemeClr val="bg2"/>
                </a:solidFill>
                <a:latin typeface="Arial"/>
              </a:rPr>
              <a:t>19</a:t>
            </a:r>
            <a:r>
              <a:rPr kumimoji="0" lang="en-GB" sz="1050" b="1" i="0" u="none" strike="noStrike" kern="1200" cap="none" spc="0" normalizeH="0" baseline="0" noProof="0" dirty="0">
                <a:ln>
                  <a:noFill/>
                </a:ln>
                <a:solidFill>
                  <a:schemeClr val="bg2"/>
                </a:solidFill>
                <a:effectLst/>
                <a:uLnTx/>
                <a:uFillTx/>
                <a:latin typeface="Arial"/>
                <a:ea typeface="+mn-ea"/>
                <a:cs typeface="+mn-cs"/>
              </a:rPr>
              <a:t>% uplift </a:t>
            </a:r>
            <a:r>
              <a:rPr kumimoji="0" lang="en-GB" sz="1050" i="0" u="none" strike="noStrike" kern="1200" cap="none" spc="0" normalizeH="0" baseline="0" noProof="0" dirty="0">
                <a:ln>
                  <a:noFill/>
                </a:ln>
                <a:solidFill>
                  <a:schemeClr val="bg1">
                    <a:lumMod val="95000"/>
                    <a:lumOff val="5000"/>
                  </a:schemeClr>
                </a:solidFill>
                <a:effectLst/>
                <a:uLnTx/>
                <a:uFillTx/>
                <a:latin typeface="Arial"/>
                <a:ea typeface="+mn-ea"/>
                <a:cs typeface="+mn-cs"/>
              </a:rPr>
              <a:t>in </a:t>
            </a:r>
            <a:r>
              <a:rPr lang="en-GB" sz="1050" dirty="0">
                <a:solidFill>
                  <a:schemeClr val="bg1">
                    <a:lumMod val="95000"/>
                    <a:lumOff val="5000"/>
                  </a:schemeClr>
                </a:solidFill>
                <a:latin typeface="Arial"/>
              </a:rPr>
              <a:t>‘</a:t>
            </a:r>
            <a:r>
              <a:rPr kumimoji="0" lang="en-GB" sz="1050" i="0" u="none" strike="noStrike" kern="1200" cap="none" spc="0" normalizeH="0" baseline="0" noProof="0" dirty="0">
                <a:ln>
                  <a:noFill/>
                </a:ln>
                <a:solidFill>
                  <a:schemeClr val="bg1">
                    <a:lumMod val="95000"/>
                    <a:lumOff val="5000"/>
                  </a:schemeClr>
                </a:solidFill>
                <a:effectLst/>
                <a:uLnTx/>
                <a:uFillTx/>
                <a:latin typeface="Arial"/>
                <a:ea typeface="+mn-ea"/>
                <a:cs typeface="+mn-cs"/>
              </a:rPr>
              <a:t>very likely’ to consider joining a Puregym &amp; </a:t>
            </a:r>
            <a:r>
              <a:rPr kumimoji="0" lang="en-GB" sz="1050" b="1" i="0" u="none" strike="noStrike" kern="1200" cap="none" spc="0" normalizeH="0" baseline="0" noProof="0" dirty="0">
                <a:ln>
                  <a:noFill/>
                </a:ln>
                <a:solidFill>
                  <a:schemeClr val="bg2"/>
                </a:solidFill>
                <a:effectLst/>
                <a:uLnTx/>
                <a:uFillTx/>
                <a:latin typeface="Arial"/>
                <a:ea typeface="+mn-ea"/>
                <a:cs typeface="+mn-cs"/>
              </a:rPr>
              <a:t>29% uplift </a:t>
            </a:r>
            <a:r>
              <a:rPr kumimoji="0" lang="en-GB" sz="1050" i="0" u="none" strike="noStrike" kern="1200" cap="none" spc="0" normalizeH="0" baseline="0" noProof="0" dirty="0">
                <a:ln>
                  <a:noFill/>
                </a:ln>
                <a:solidFill>
                  <a:schemeClr val="bg1">
                    <a:lumMod val="95000"/>
                    <a:lumOff val="5000"/>
                  </a:schemeClr>
                </a:solidFill>
                <a:effectLst/>
                <a:uLnTx/>
                <a:uFillTx/>
                <a:latin typeface="Arial"/>
                <a:ea typeface="+mn-ea"/>
                <a:cs typeface="+mn-cs"/>
              </a:rPr>
              <a:t>in intending to visit a branch</a:t>
            </a:r>
            <a:endParaRPr kumimoji="0" lang="en-GB" sz="1050" i="0" u="none" strike="noStrike" kern="1200" cap="none" spc="0" normalizeH="0" baseline="0" noProof="0" dirty="0">
              <a:ln>
                <a:noFill/>
              </a:ln>
              <a:solidFill>
                <a:schemeClr val="bg1"/>
              </a:solidFill>
              <a:effectLst/>
              <a:uLnTx/>
              <a:uFillTx/>
              <a:latin typeface="Arial"/>
              <a:ea typeface="+mn-ea"/>
              <a:cs typeface="+mn-cs"/>
            </a:endParaRPr>
          </a:p>
        </p:txBody>
      </p:sp>
      <p:pic>
        <p:nvPicPr>
          <p:cNvPr id="5" name="Picture 4">
            <a:extLst>
              <a:ext uri="{FF2B5EF4-FFF2-40B4-BE49-F238E27FC236}">
                <a16:creationId xmlns:a16="http://schemas.microsoft.com/office/drawing/2014/main" id="{861C17F5-7574-E603-986A-C520083C955B}"/>
              </a:ext>
            </a:extLst>
          </p:cNvPr>
          <p:cNvPicPr>
            <a:picLocks noChangeAspect="1"/>
          </p:cNvPicPr>
          <p:nvPr/>
        </p:nvPicPr>
        <p:blipFill rotWithShape="1">
          <a:blip r:embed="rId7"/>
          <a:srcRect t="5716" r="8851" b="5446"/>
          <a:stretch/>
        </p:blipFill>
        <p:spPr>
          <a:xfrm>
            <a:off x="6696154" y="4639492"/>
            <a:ext cx="6126527" cy="2025600"/>
          </a:xfrm>
          <a:prstGeom prst="rect">
            <a:avLst/>
          </a:prstGeom>
        </p:spPr>
      </p:pic>
      <p:sp>
        <p:nvSpPr>
          <p:cNvPr id="2" name="Rectangle: Rounded Corners 1">
            <a:extLst>
              <a:ext uri="{FF2B5EF4-FFF2-40B4-BE49-F238E27FC236}">
                <a16:creationId xmlns:a16="http://schemas.microsoft.com/office/drawing/2014/main" id="{3770C5E7-4A02-BFC5-9D41-ECB95D17B57F}"/>
              </a:ext>
            </a:extLst>
          </p:cNvPr>
          <p:cNvSpPr/>
          <p:nvPr/>
        </p:nvSpPr>
        <p:spPr>
          <a:xfrm>
            <a:off x="6808528" y="3218345"/>
            <a:ext cx="2846192" cy="33762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Associations</a:t>
            </a:r>
          </a:p>
        </p:txBody>
      </p:sp>
      <p:sp>
        <p:nvSpPr>
          <p:cNvPr id="6" name="Rectangle: Rounded Corners 5">
            <a:extLst>
              <a:ext uri="{FF2B5EF4-FFF2-40B4-BE49-F238E27FC236}">
                <a16:creationId xmlns:a16="http://schemas.microsoft.com/office/drawing/2014/main" id="{CBFD5245-8423-ECC7-C1A5-F0A25529A2D9}"/>
              </a:ext>
            </a:extLst>
          </p:cNvPr>
          <p:cNvSpPr/>
          <p:nvPr/>
        </p:nvSpPr>
        <p:spPr>
          <a:xfrm>
            <a:off x="6808377" y="3552576"/>
            <a:ext cx="2846187" cy="763168"/>
          </a:xfrm>
          <a:prstGeom prst="roundRect">
            <a:avLst/>
          </a:prstGeom>
          <a:noFill/>
          <a:ln>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050" dirty="0">
                <a:solidFill>
                  <a:schemeClr val="bg1"/>
                </a:solidFill>
                <a:latin typeface="Arial"/>
              </a:rPr>
              <a:t>Exposure to the ad in the cinema drove a </a:t>
            </a:r>
            <a:r>
              <a:rPr kumimoji="0" lang="en-GB" sz="1050" b="1" i="0" u="none" strike="noStrike" kern="1200" cap="none" spc="0" normalizeH="0" baseline="0" noProof="0" dirty="0">
                <a:ln>
                  <a:noFill/>
                </a:ln>
                <a:solidFill>
                  <a:schemeClr val="bg2"/>
                </a:solidFill>
                <a:effectLst/>
                <a:uLnTx/>
                <a:uFillTx/>
                <a:latin typeface="Arial"/>
                <a:ea typeface="+mn-ea"/>
                <a:cs typeface="+mn-cs"/>
              </a:rPr>
              <a:t>+10% uplift </a:t>
            </a:r>
            <a:r>
              <a:rPr kumimoji="0" lang="en-GB" sz="1050" i="0" u="none" strike="noStrike" kern="1200" cap="none" spc="0" normalizeH="0" baseline="0" noProof="0" dirty="0">
                <a:ln>
                  <a:noFill/>
                </a:ln>
                <a:solidFill>
                  <a:schemeClr val="bg1">
                    <a:lumMod val="95000"/>
                    <a:lumOff val="5000"/>
                  </a:schemeClr>
                </a:solidFill>
                <a:effectLst/>
                <a:uLnTx/>
                <a:uFillTx/>
                <a:latin typeface="Arial"/>
                <a:ea typeface="+mn-ea"/>
                <a:cs typeface="+mn-cs"/>
              </a:rPr>
              <a:t>in association with being ‘good value for money’</a:t>
            </a:r>
            <a:endParaRPr kumimoji="0" lang="en-GB" sz="1050" i="0" u="none" strike="noStrike" kern="1200" cap="none" spc="0" normalizeH="0" baseline="0" noProof="0" dirty="0">
              <a:ln>
                <a:noFill/>
              </a:ln>
              <a:solidFill>
                <a:schemeClr val="bg1"/>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8AA553D6-8CF4-FEEC-24BE-5025FC18B64F}"/>
              </a:ext>
            </a:extLst>
          </p:cNvPr>
          <p:cNvSpPr/>
          <p:nvPr/>
        </p:nvSpPr>
        <p:spPr>
          <a:xfrm>
            <a:off x="9864865" y="3218345"/>
            <a:ext cx="2846186" cy="33762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a:rPr>
              <a:t>Perceptions</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C5989681-D1E8-0C2F-FE42-4C36405A6D98}"/>
              </a:ext>
            </a:extLst>
          </p:cNvPr>
          <p:cNvSpPr/>
          <p:nvPr/>
        </p:nvSpPr>
        <p:spPr>
          <a:xfrm>
            <a:off x="9864865" y="3555966"/>
            <a:ext cx="2846186" cy="760229"/>
          </a:xfrm>
          <a:prstGeom prst="roundRect">
            <a:avLst/>
          </a:prstGeom>
          <a:noFill/>
          <a:ln>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050" dirty="0">
                <a:solidFill>
                  <a:schemeClr val="bg1"/>
                </a:solidFill>
                <a:latin typeface="Arial"/>
              </a:rPr>
              <a:t>Perceptions significantly improved, with the highest uplifts seen for ‘</a:t>
            </a:r>
            <a:r>
              <a:rPr lang="en-GB" sz="1050" dirty="0" err="1">
                <a:solidFill>
                  <a:schemeClr val="bg1"/>
                </a:solidFill>
                <a:latin typeface="Arial"/>
              </a:rPr>
              <a:t>PureGym</a:t>
            </a:r>
            <a:r>
              <a:rPr lang="en-GB" sz="1050" dirty="0">
                <a:solidFill>
                  <a:schemeClr val="bg1"/>
                </a:solidFill>
                <a:latin typeface="Arial"/>
              </a:rPr>
              <a:t> is </a:t>
            </a:r>
            <a:r>
              <a:rPr lang="en-GB" sz="1050" b="1" dirty="0">
                <a:solidFill>
                  <a:schemeClr val="bg2"/>
                </a:solidFill>
                <a:latin typeface="Arial"/>
              </a:rPr>
              <a:t>for people like me</a:t>
            </a:r>
            <a:r>
              <a:rPr lang="en-GB" sz="1050" dirty="0">
                <a:solidFill>
                  <a:schemeClr val="bg1"/>
                </a:solidFill>
                <a:latin typeface="Arial"/>
              </a:rPr>
              <a:t>’ (+46% uplift) and ‘</a:t>
            </a:r>
            <a:r>
              <a:rPr lang="en-GB" sz="1050" b="1" dirty="0">
                <a:solidFill>
                  <a:schemeClr val="bg2"/>
                </a:solidFill>
                <a:latin typeface="Arial"/>
              </a:rPr>
              <a:t>is a brand I trust</a:t>
            </a:r>
            <a:r>
              <a:rPr lang="en-GB" sz="1050" dirty="0">
                <a:solidFill>
                  <a:schemeClr val="bg1"/>
                </a:solidFill>
                <a:latin typeface="Arial"/>
              </a:rPr>
              <a:t>’ (+28% uplift)</a:t>
            </a:r>
            <a:endParaRPr kumimoji="0" lang="en-GB" sz="105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97441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A7CF01585BF4DAD91A769ACD89646" ma:contentTypeVersion="15" ma:contentTypeDescription="Create a new document." ma:contentTypeScope="" ma:versionID="2c8fcbfac5a678a89fd32688ce3e913c">
  <xsd:schema xmlns:xsd="http://www.w3.org/2001/XMLSchema" xmlns:xs="http://www.w3.org/2001/XMLSchema" xmlns:p="http://schemas.microsoft.com/office/2006/metadata/properties" xmlns:ns3="1b08583b-e75e-4b52-adbf-040b9f2cc375" xmlns:ns4="73015d7b-3195-4bcc-a8da-d0284bfe5be0" targetNamespace="http://schemas.microsoft.com/office/2006/metadata/properties" ma:root="true" ma:fieldsID="eabf743e05644ea00cff9c1cead75317" ns3:_="" ns4:_="">
    <xsd:import namespace="1b08583b-e75e-4b52-adbf-040b9f2cc375"/>
    <xsd:import namespace="73015d7b-3195-4bcc-a8da-d0284bfe5be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8583b-e75e-4b52-adbf-040b9f2cc3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015d7b-3195-4bcc-a8da-d0284bfe5be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3015d7b-3195-4bcc-a8da-d0284bfe5b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91C9E-E2F6-46AF-8E04-70E7274B2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8583b-e75e-4b52-adbf-040b9f2cc375"/>
    <ds:schemaRef ds:uri="73015d7b-3195-4bcc-a8da-d0284bfe5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E2C39-11E9-4C1A-8BD4-E8ADD182C876}">
  <ds:schemaRef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73015d7b-3195-4bcc-a8da-d0284bfe5be0"/>
    <ds:schemaRef ds:uri="1b08583b-e75e-4b52-adbf-040b9f2cc375"/>
    <ds:schemaRef ds:uri="http://purl.org/dc/terms/"/>
  </ds:schemaRefs>
</ds:datastoreItem>
</file>

<file path=customXml/itemProps3.xml><?xml version="1.0" encoding="utf-8"?>
<ds:datastoreItem xmlns:ds="http://schemas.openxmlformats.org/officeDocument/2006/customXml" ds:itemID="{665A286B-904A-4BA6-AD78-4097F46DF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2421</TotalTime>
  <Words>415</Words>
  <Application>Microsoft Office PowerPoint</Application>
  <PresentationFormat>Custom</PresentationFormat>
  <Paragraphs>34</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Century Gothic</vt:lpstr>
      <vt:lpstr>Impact</vt:lpstr>
      <vt:lpstr>Lucida Grande</vt:lpstr>
      <vt:lpstr>Wingdings</vt:lpstr>
      <vt:lpstr>Divider Slides</vt:lpstr>
      <vt:lpstr>Copy Slides</vt:lpstr>
      <vt:lpstr>2_Blank with title</vt:lpstr>
      <vt:lpstr>think-cell Slide</vt:lpstr>
      <vt:lpstr>Puregym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Mia Blakeney</cp:lastModifiedBy>
  <cp:revision>95</cp:revision>
  <dcterms:created xsi:type="dcterms:W3CDTF">2022-06-22T15:38:41Z</dcterms:created>
  <dcterms:modified xsi:type="dcterms:W3CDTF">2025-01-03T11:16:33Z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0x010100508A7CF01585BF4DAD91A769ACD89646</vt:lpwstr>
  </property>
</Properties>
</file>