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55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13442950" cy="7561263"/>
  <p:notesSz cx="6858000" cy="9144000"/>
  <p:custDataLst>
    <p:tags r:id="rId6"/>
  </p:custDataLst>
  <p:defaultTextStyle>
    <a:defPPr>
      <a:defRPr lang="en-US"/>
    </a:defPPr>
    <a:lvl1pPr marL="0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0923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1844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2769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23691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04613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85535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66458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47378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8" userDrawn="1">
          <p15:clr>
            <a:srgbClr val="A4A3A4"/>
          </p15:clr>
        </p15:guide>
        <p15:guide id="2" orient="horz" pos="4624" userDrawn="1">
          <p15:clr>
            <a:srgbClr val="A4A3A4"/>
          </p15:clr>
        </p15:guide>
        <p15:guide id="3" orient="horz" pos="1513" userDrawn="1">
          <p15:clr>
            <a:srgbClr val="A4A3A4"/>
          </p15:clr>
        </p15:guide>
        <p15:guide id="4" orient="horz" pos="1220" userDrawn="1">
          <p15:clr>
            <a:srgbClr val="A4A3A4"/>
          </p15:clr>
        </p15:guide>
        <p15:guide id="5" orient="horz" pos="879" userDrawn="1">
          <p15:clr>
            <a:srgbClr val="A4A3A4"/>
          </p15:clr>
        </p15:guide>
        <p15:guide id="6" orient="horz" pos="1154" userDrawn="1">
          <p15:clr>
            <a:srgbClr val="A4A3A4"/>
          </p15:clr>
        </p15:guide>
        <p15:guide id="7" orient="horz" pos="1860" userDrawn="1">
          <p15:clr>
            <a:srgbClr val="A4A3A4"/>
          </p15:clr>
        </p15:guide>
        <p15:guide id="8" orient="horz" pos="1919" userDrawn="1">
          <p15:clr>
            <a:srgbClr val="A4A3A4"/>
          </p15:clr>
        </p15:guide>
        <p15:guide id="9" orient="horz" pos="2613" userDrawn="1">
          <p15:clr>
            <a:srgbClr val="A4A3A4"/>
          </p15:clr>
        </p15:guide>
        <p15:guide id="10" orient="horz" pos="2899" userDrawn="1">
          <p15:clr>
            <a:srgbClr val="A4A3A4"/>
          </p15:clr>
        </p15:guide>
        <p15:guide id="11" orient="horz" pos="3243" userDrawn="1">
          <p15:clr>
            <a:srgbClr val="A4A3A4"/>
          </p15:clr>
        </p15:guide>
        <p15:guide id="12" orient="horz" pos="3675" userDrawn="1">
          <p15:clr>
            <a:srgbClr val="A4A3A4"/>
          </p15:clr>
        </p15:guide>
        <p15:guide id="13" orient="horz" pos="4285" userDrawn="1">
          <p15:clr>
            <a:srgbClr val="A4A3A4"/>
          </p15:clr>
        </p15:guide>
        <p15:guide id="14" orient="horz" pos="3316" userDrawn="1">
          <p15:clr>
            <a:srgbClr val="A4A3A4"/>
          </p15:clr>
        </p15:guide>
        <p15:guide id="15" orient="horz" pos="3597" userDrawn="1">
          <p15:clr>
            <a:srgbClr val="A4A3A4"/>
          </p15:clr>
        </p15:guide>
        <p15:guide id="16" orient="horz" pos="4008" userDrawn="1">
          <p15:clr>
            <a:srgbClr val="A4A3A4"/>
          </p15:clr>
        </p15:guide>
        <p15:guide id="17" orient="horz" pos="4357" userDrawn="1">
          <p15:clr>
            <a:srgbClr val="A4A3A4"/>
          </p15:clr>
        </p15:guide>
        <p15:guide id="18" orient="horz" pos="3937" userDrawn="1">
          <p15:clr>
            <a:srgbClr val="A4A3A4"/>
          </p15:clr>
        </p15:guide>
        <p15:guide id="19" orient="horz" pos="2962" userDrawn="1">
          <p15:clr>
            <a:srgbClr val="A4A3A4"/>
          </p15:clr>
        </p15:guide>
        <p15:guide id="20" orient="horz" pos="2547" userDrawn="1">
          <p15:clr>
            <a:srgbClr val="A4A3A4"/>
          </p15:clr>
        </p15:guide>
        <p15:guide id="21" orient="horz" pos="2265" userDrawn="1">
          <p15:clr>
            <a:srgbClr val="A4A3A4"/>
          </p15:clr>
        </p15:guide>
        <p15:guide id="22" orient="horz" pos="2201" userDrawn="1">
          <p15:clr>
            <a:srgbClr val="A4A3A4"/>
          </p15:clr>
        </p15:guide>
        <p15:guide id="23" orient="horz" pos="183" userDrawn="1">
          <p15:clr>
            <a:srgbClr val="A4A3A4"/>
          </p15:clr>
        </p15:guide>
        <p15:guide id="24" orient="horz" pos="467" userDrawn="1">
          <p15:clr>
            <a:srgbClr val="A4A3A4"/>
          </p15:clr>
        </p15:guide>
        <p15:guide id="25" orient="horz" pos="525" userDrawn="1">
          <p15:clr>
            <a:srgbClr val="A4A3A4"/>
          </p15:clr>
        </p15:guide>
        <p15:guide id="26" orient="horz" pos="807" userDrawn="1">
          <p15:clr>
            <a:srgbClr val="A4A3A4"/>
          </p15:clr>
        </p15:guide>
        <p15:guide id="27" pos="240" userDrawn="1">
          <p15:clr>
            <a:srgbClr val="A4A3A4"/>
          </p15:clr>
        </p15:guide>
        <p15:guide id="28" pos="4290" userDrawn="1">
          <p15:clr>
            <a:srgbClr val="A4A3A4"/>
          </p15:clr>
        </p15:guide>
        <p15:guide id="29" pos="833" userDrawn="1">
          <p15:clr>
            <a:srgbClr val="A4A3A4"/>
          </p15:clr>
        </p15:guide>
        <p15:guide id="30" pos="919" userDrawn="1">
          <p15:clr>
            <a:srgbClr val="A4A3A4"/>
          </p15:clr>
        </p15:guide>
        <p15:guide id="31" pos="1495" userDrawn="1">
          <p15:clr>
            <a:srgbClr val="A4A3A4"/>
          </p15:clr>
        </p15:guide>
        <p15:guide id="32" pos="1595" userDrawn="1">
          <p15:clr>
            <a:srgbClr val="A4A3A4"/>
          </p15:clr>
        </p15:guide>
        <p15:guide id="33" pos="2172" userDrawn="1">
          <p15:clr>
            <a:srgbClr val="A4A3A4"/>
          </p15:clr>
        </p15:guide>
        <p15:guide id="34" pos="2274" userDrawn="1">
          <p15:clr>
            <a:srgbClr val="A4A3A4"/>
          </p15:clr>
        </p15:guide>
        <p15:guide id="35" pos="2851" userDrawn="1">
          <p15:clr>
            <a:srgbClr val="A4A3A4"/>
          </p15:clr>
        </p15:guide>
        <p15:guide id="36" pos="2942" userDrawn="1">
          <p15:clr>
            <a:srgbClr val="A4A3A4"/>
          </p15:clr>
        </p15:guide>
        <p15:guide id="37" pos="3550" userDrawn="1">
          <p15:clr>
            <a:srgbClr val="A4A3A4"/>
          </p15:clr>
        </p15:guide>
        <p15:guide id="38" pos="3646" userDrawn="1">
          <p15:clr>
            <a:srgbClr val="A4A3A4"/>
          </p15:clr>
        </p15:guide>
        <p15:guide id="39" pos="4195" userDrawn="1">
          <p15:clr>
            <a:srgbClr val="A4A3A4"/>
          </p15:clr>
        </p15:guide>
        <p15:guide id="40" pos="4847" userDrawn="1">
          <p15:clr>
            <a:srgbClr val="A4A3A4"/>
          </p15:clr>
        </p15:guide>
        <p15:guide id="41" pos="4949" userDrawn="1">
          <p15:clr>
            <a:srgbClr val="A4A3A4"/>
          </p15:clr>
        </p15:guide>
        <p15:guide id="42" pos="5534" userDrawn="1">
          <p15:clr>
            <a:srgbClr val="A4A3A4"/>
          </p15:clr>
        </p15:guide>
        <p15:guide id="43" pos="5636" userDrawn="1">
          <p15:clr>
            <a:srgbClr val="A4A3A4"/>
          </p15:clr>
        </p15:guide>
        <p15:guide id="44" pos="6205" userDrawn="1">
          <p15:clr>
            <a:srgbClr val="A4A3A4"/>
          </p15:clr>
        </p15:guide>
        <p15:guide id="45" pos="6314" userDrawn="1">
          <p15:clr>
            <a:srgbClr val="A4A3A4"/>
          </p15:clr>
        </p15:guide>
        <p15:guide id="46" pos="6886" userDrawn="1">
          <p15:clr>
            <a:srgbClr val="A4A3A4"/>
          </p15:clr>
        </p15:guide>
        <p15:guide id="47" pos="6990" userDrawn="1">
          <p15:clr>
            <a:srgbClr val="A4A3A4"/>
          </p15:clr>
        </p15:guide>
        <p15:guide id="48" pos="7568" userDrawn="1">
          <p15:clr>
            <a:srgbClr val="A4A3A4"/>
          </p15:clr>
        </p15:guide>
        <p15:guide id="49" pos="7659" userDrawn="1">
          <p15:clr>
            <a:srgbClr val="A4A3A4"/>
          </p15:clr>
        </p15:guide>
        <p15:guide id="50" pos="82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A212"/>
    <a:srgbClr val="CC910E"/>
    <a:srgbClr val="666263"/>
    <a:srgbClr val="0099A8"/>
    <a:srgbClr val="0094E7"/>
    <a:srgbClr val="FFFFFF"/>
    <a:srgbClr val="FB3449"/>
    <a:srgbClr val="000000"/>
    <a:srgbClr val="CAC8C8"/>
    <a:srgbClr val="8547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1" autoAdjust="0"/>
    <p:restoredTop sz="93970" autoAdjust="0"/>
  </p:normalViewPr>
  <p:slideViewPr>
    <p:cSldViewPr snapToGrid="0">
      <p:cViewPr varScale="1">
        <p:scale>
          <a:sx n="60" d="100"/>
          <a:sy n="60" d="100"/>
        </p:scale>
        <p:origin x="624" y="92"/>
      </p:cViewPr>
      <p:guideLst>
        <p:guide orient="horz" pos="1578"/>
        <p:guide orient="horz" pos="4624"/>
        <p:guide orient="horz" pos="1513"/>
        <p:guide orient="horz" pos="1220"/>
        <p:guide orient="horz" pos="879"/>
        <p:guide orient="horz" pos="1154"/>
        <p:guide orient="horz" pos="1860"/>
        <p:guide orient="horz" pos="1919"/>
        <p:guide orient="horz" pos="2613"/>
        <p:guide orient="horz" pos="2899"/>
        <p:guide orient="horz" pos="3243"/>
        <p:guide orient="horz" pos="3675"/>
        <p:guide orient="horz" pos="4285"/>
        <p:guide orient="horz" pos="3316"/>
        <p:guide orient="horz" pos="3597"/>
        <p:guide orient="horz" pos="4008"/>
        <p:guide orient="horz" pos="4357"/>
        <p:guide orient="horz" pos="3937"/>
        <p:guide orient="horz" pos="2962"/>
        <p:guide orient="horz" pos="2547"/>
        <p:guide orient="horz" pos="2265"/>
        <p:guide orient="horz" pos="2201"/>
        <p:guide orient="horz" pos="183"/>
        <p:guide orient="horz" pos="467"/>
        <p:guide orient="horz" pos="525"/>
        <p:guide orient="horz" pos="807"/>
        <p:guide pos="240"/>
        <p:guide pos="4290"/>
        <p:guide pos="833"/>
        <p:guide pos="919"/>
        <p:guide pos="1495"/>
        <p:guide pos="1595"/>
        <p:guide pos="2172"/>
        <p:guide pos="2274"/>
        <p:guide pos="2851"/>
        <p:guide pos="2942"/>
        <p:guide pos="3550"/>
        <p:guide pos="3646"/>
        <p:guide pos="4195"/>
        <p:guide pos="4847"/>
        <p:guide pos="4949"/>
        <p:guide pos="5534"/>
        <p:guide pos="5636"/>
        <p:guide pos="6205"/>
        <p:guide pos="6314"/>
        <p:guide pos="6886"/>
        <p:guide pos="6990"/>
        <p:guide pos="7568"/>
        <p:guide pos="7659"/>
        <p:guide pos="823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1096"/>
    </p:cViewPr>
  </p:sorterViewPr>
  <p:notesViewPr>
    <p:cSldViewPr snapToGrid="0" showGuides="1">
      <p:cViewPr varScale="1">
        <p:scale>
          <a:sx n="133" d="100"/>
          <a:sy n="133" d="100"/>
        </p:scale>
        <p:origin x="37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11" Type="http://schemas.openxmlformats.org/officeDocument/2006/relationships/tableStyles" Target="tableStyles.xml"/><Relationship Id="rId5" Type="http://schemas.openxmlformats.org/officeDocument/2006/relationships/handoutMaster" Target="handoutMasters/handoutMaster1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10782-FDC2-4F7C-A018-7A502E5089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18645-DB65-E848-9EE2-8548BEAEB573}" type="datetimeFigureOut">
              <a:rPr lang="en-US" smtClean="0"/>
              <a:t>10/24/2023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3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E036-A0EF-40EA-AC2B-818A5F8CFC1C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36D52-512B-47DE-BC94-6C88A56CE9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96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80923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61844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42769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23691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04613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85535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66458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47378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936D52-512B-47DE-BC94-6C88A56CE9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5906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Aq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17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7" y="1589"/>
                        <a:ext cx="2116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85585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27" hasCustomPrompt="1"/>
          </p:nvPr>
        </p:nvSpPr>
        <p:spPr bwMode="gray">
          <a:xfrm>
            <a:off x="270624" y="651956"/>
            <a:ext cx="5961600" cy="436608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549281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85585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535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6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ts val="19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ts val="19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ts val="15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ts val="16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ts val="11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erson standing in front of a group of people&#10;&#10;Description automatically generated">
            <a:extLst>
              <a:ext uri="{FF2B5EF4-FFF2-40B4-BE49-F238E27FC236}">
                <a16:creationId xmlns:a16="http://schemas.microsoft.com/office/drawing/2014/main" id="{2B9DFCFC-58B9-41A4-9FA3-B6109B716FB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0" r="7949"/>
          <a:stretch/>
        </p:blipFill>
        <p:spPr>
          <a:xfrm>
            <a:off x="7352923" y="433401"/>
            <a:ext cx="5580307" cy="336622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7627041-3EE2-4801-9E8E-F84DE3573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PRINCE’S TRUST</a:t>
            </a:r>
            <a:endParaRPr lang="en-US" sz="2800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9DABBF91-12FC-4598-85E9-071A93FDA9F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69998" y="2010170"/>
            <a:ext cx="6685279" cy="4640958"/>
          </a:xfrm>
        </p:spPr>
        <p:txBody>
          <a:bodyPr/>
          <a:lstStyle/>
          <a:p>
            <a:pPr>
              <a:lnSpc>
                <a:spcPct val="100000"/>
              </a:lnSpc>
              <a:buClr>
                <a:schemeClr val="bg1"/>
              </a:buClr>
            </a:pPr>
            <a:r>
              <a:rPr lang="en-US" sz="1600" dirty="0">
                <a:solidFill>
                  <a:schemeClr val="accent4"/>
                </a:solidFill>
              </a:rPr>
              <a:t>Background</a:t>
            </a:r>
            <a:br>
              <a:rPr lang="en-US" sz="1100" dirty="0">
                <a:solidFill>
                  <a:srgbClr val="FF0000"/>
                </a:solidFill>
              </a:rPr>
            </a:br>
            <a:endParaRPr lang="en-US" sz="1100" dirty="0">
              <a:solidFill>
                <a:srgbClr val="FF0000"/>
              </a:solidFill>
            </a:endParaRP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r>
              <a:rPr lang="en-GB" sz="1100" b="0" dirty="0">
                <a:solidFill>
                  <a:schemeClr val="bg1"/>
                </a:solidFill>
              </a:rPr>
              <a:t>In the autumn of 2022, research had found that 2.8 million 16 to 25-year-olds didn’t think their job prospects would ever recover from the Covid-19 pandemic. </a:t>
            </a: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endParaRPr lang="en-GB" sz="1100" b="0" dirty="0">
              <a:solidFill>
                <a:schemeClr val="bg1"/>
              </a:solidFill>
            </a:endParaRP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r>
              <a:rPr lang="en-GB" sz="1100" b="0" dirty="0">
                <a:solidFill>
                  <a:schemeClr val="bg1"/>
                </a:solidFill>
              </a:rPr>
              <a:t>Youth charity The Prince’s Trust decided to launch a new campaign to drive awareness of young people across the UK who were struggling with the repercussions of the pandemic and would also be hit hard by the cost-of-living crisis.</a:t>
            </a: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endParaRPr lang="en-GB" sz="1100" b="0" dirty="0">
              <a:solidFill>
                <a:schemeClr val="bg1"/>
              </a:solidFill>
            </a:endParaRP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r>
              <a:rPr lang="en-GB" sz="1100" b="0" dirty="0">
                <a:solidFill>
                  <a:schemeClr val="bg1"/>
                </a:solidFill>
              </a:rPr>
              <a:t>The campaign asks the public to recognise the ‘Class of Covid’ – a generation of young people whose confidence, education and opportunities were stolen by COVID-19 and its resultant lockdown. It celebrates young people’s resilience and resourcefulness and encourages the public and employers to support The Prince’s Trust in getting them into meaningful employment.</a:t>
            </a:r>
          </a:p>
          <a:p>
            <a:pPr>
              <a:lnSpc>
                <a:spcPct val="100000"/>
              </a:lnSpc>
              <a:buClr>
                <a:schemeClr val="bg1"/>
              </a:buClr>
            </a:pPr>
            <a:endParaRPr lang="en-GB" sz="1600" dirty="0">
              <a:solidFill>
                <a:schemeClr val="accent4"/>
              </a:solidFill>
            </a:endParaRPr>
          </a:p>
          <a:p>
            <a:pPr>
              <a:lnSpc>
                <a:spcPct val="100000"/>
              </a:lnSpc>
              <a:buClr>
                <a:schemeClr val="bg1"/>
              </a:buClr>
            </a:pPr>
            <a:r>
              <a:rPr lang="en-GB" sz="1600" dirty="0">
                <a:solidFill>
                  <a:schemeClr val="accent4"/>
                </a:solidFill>
              </a:rPr>
              <a:t>Plan</a:t>
            </a:r>
          </a:p>
          <a:p>
            <a:pPr>
              <a:lnSpc>
                <a:spcPct val="100000"/>
              </a:lnSpc>
            </a:pPr>
            <a:endParaRPr lang="en-GB" b="0" dirty="0">
              <a:solidFill>
                <a:schemeClr val="bg1"/>
              </a:solidFill>
            </a:endParaRP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r>
              <a:rPr lang="en-GB" sz="1100" b="0" dirty="0">
                <a:solidFill>
                  <a:schemeClr val="bg1"/>
                </a:solidFill>
              </a:rPr>
              <a:t>In a world filled with competing issues, breaking through the noise posed a significant challenge for The Prince's Trust. Recognising the complexities of launching a campaign in today's fragmented media landscape, the charity identified cinema as a pivotal channel. </a:t>
            </a: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endParaRPr lang="en-GB" sz="1100" b="0" dirty="0">
              <a:solidFill>
                <a:schemeClr val="bg1"/>
              </a:solidFill>
            </a:endParaRP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r>
              <a:rPr lang="en-GB" sz="1100" b="0" dirty="0">
                <a:solidFill>
                  <a:schemeClr val="bg1"/>
                </a:solidFill>
              </a:rPr>
              <a:t>Cinema providing unparalleled attention from an affluent audience, making it indispensable for the campaign's aims and could deliver cost-efficient incremental audience reach, whilst importantly immersing viewers in an environment of heighted emotional engagement. </a:t>
            </a: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endParaRPr lang="en-GB" sz="1100" b="0" dirty="0">
              <a:solidFill>
                <a:schemeClr val="bg1"/>
              </a:solidFill>
            </a:endParaRP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r>
              <a:rPr lang="en-GB" sz="1100" b="0" dirty="0">
                <a:solidFill>
                  <a:schemeClr val="bg1"/>
                </a:solidFill>
              </a:rPr>
              <a:t>Alongside cinema the wider channel mix included BVOD, Addressable TV, Paid Social, OOH, and PR to maximize coverage. </a:t>
            </a:r>
            <a:endParaRPr lang="en-GB" b="0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7DCF2B-DFEF-21CB-78BD-C35D79C7D05F}"/>
              </a:ext>
            </a:extLst>
          </p:cNvPr>
          <p:cNvSpPr/>
          <p:nvPr/>
        </p:nvSpPr>
        <p:spPr>
          <a:xfrm>
            <a:off x="-76200" y="7184527"/>
            <a:ext cx="1344294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Source: </a:t>
            </a:r>
            <a:r>
              <a:rPr lang="en-US" sz="900" dirty="0">
                <a:solidFill>
                  <a:srgbClr val="000000"/>
                </a:solidFill>
                <a:latin typeface="Arial"/>
              </a:rPr>
              <a:t>The Prince’s Trust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DCM Awards Entry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6B3B805F-0D89-ACCB-3889-F36BE4C48C8D}"/>
              </a:ext>
            </a:extLst>
          </p:cNvPr>
          <p:cNvSpPr txBox="1">
            <a:spLocks/>
          </p:cNvSpPr>
          <p:nvPr/>
        </p:nvSpPr>
        <p:spPr>
          <a:xfrm>
            <a:off x="197014" y="621521"/>
            <a:ext cx="12423740" cy="436608"/>
          </a:xfrm>
        </p:spPr>
        <p:txBody>
          <a:bodyPr/>
          <a:lstStyle>
            <a:lvl1pPr marL="0" indent="0" algn="l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0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961844" rtl="0" eaLnBrk="1" latinLnBrk="0" hangingPunct="1">
              <a:lnSpc>
                <a:spcPts val="11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000" b="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645074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5997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6920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7842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rgbClr val="8A8A8D"/>
                </a:solidFill>
                <a:latin typeface="Arial"/>
              </a:rPr>
              <a:t>‘Class of Covid’</a:t>
            </a:r>
            <a:endParaRPr lang="en-US" dirty="0"/>
          </a:p>
        </p:txBody>
      </p:sp>
      <p:graphicFrame>
        <p:nvGraphicFramePr>
          <p:cNvPr id="10" name="Table 5">
            <a:extLst>
              <a:ext uri="{FF2B5EF4-FFF2-40B4-BE49-F238E27FC236}">
                <a16:creationId xmlns:a16="http://schemas.microsoft.com/office/drawing/2014/main" id="{A97ACE42-1BE1-4BF4-A3FC-1107C2022E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498646"/>
              </p:ext>
            </p:extLst>
          </p:nvPr>
        </p:nvGraphicFramePr>
        <p:xfrm>
          <a:off x="269999" y="1124065"/>
          <a:ext cx="6686491" cy="725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298">
                  <a:extLst>
                    <a:ext uri="{9D8B030D-6E8A-4147-A177-3AD203B41FA5}">
                      <a16:colId xmlns:a16="http://schemas.microsoft.com/office/drawing/2014/main" val="1043653864"/>
                    </a:ext>
                  </a:extLst>
                </a:gridCol>
                <a:gridCol w="1399485">
                  <a:extLst>
                    <a:ext uri="{9D8B030D-6E8A-4147-A177-3AD203B41FA5}">
                      <a16:colId xmlns:a16="http://schemas.microsoft.com/office/drawing/2014/main" val="1969532920"/>
                    </a:ext>
                  </a:extLst>
                </a:gridCol>
                <a:gridCol w="1275112">
                  <a:extLst>
                    <a:ext uri="{9D8B030D-6E8A-4147-A177-3AD203B41FA5}">
                      <a16:colId xmlns:a16="http://schemas.microsoft.com/office/drawing/2014/main" val="696929619"/>
                    </a:ext>
                  </a:extLst>
                </a:gridCol>
                <a:gridCol w="1337298">
                  <a:extLst>
                    <a:ext uri="{9D8B030D-6E8A-4147-A177-3AD203B41FA5}">
                      <a16:colId xmlns:a16="http://schemas.microsoft.com/office/drawing/2014/main" val="214587584"/>
                    </a:ext>
                  </a:extLst>
                </a:gridCol>
                <a:gridCol w="1337298">
                  <a:extLst>
                    <a:ext uri="{9D8B030D-6E8A-4147-A177-3AD203B41FA5}">
                      <a16:colId xmlns:a16="http://schemas.microsoft.com/office/drawing/2014/main" val="1729032941"/>
                    </a:ext>
                  </a:extLst>
                </a:gridCol>
              </a:tblGrid>
              <a:tr h="362962">
                <a:tc>
                  <a:txBody>
                    <a:bodyPr/>
                    <a:lstStyle/>
                    <a:p>
                      <a:pPr marL="0" algn="l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05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Sector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05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Target Audience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05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Package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05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Media Agency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05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Copy Length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0483068"/>
                  </a:ext>
                </a:extLst>
              </a:tr>
              <a:tr h="362962">
                <a:tc>
                  <a:txBody>
                    <a:bodyPr/>
                    <a:lstStyle/>
                    <a:p>
                      <a:pPr algn="l"/>
                      <a:r>
                        <a:rPr lang="en-GB" sz="105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Charity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5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ABC1 Adults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5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Film Packs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50" b="0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mSix</a:t>
                      </a:r>
                      <a:r>
                        <a:rPr lang="en-GB" sz="105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&amp;Partners</a:t>
                      </a:r>
                      <a:endParaRPr lang="en-GB" sz="105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5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30”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067133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AE65D7A-852B-7008-D040-2286737653B0}"/>
              </a:ext>
            </a:extLst>
          </p:cNvPr>
          <p:cNvSpPr txBox="1"/>
          <p:nvPr/>
        </p:nvSpPr>
        <p:spPr>
          <a:xfrm rot="2162226">
            <a:off x="10521652" y="729990"/>
            <a:ext cx="3511913" cy="415498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>
                <a:solidFill>
                  <a:srgbClr val="FFFFFF"/>
                </a:solidFill>
              </a:rPr>
              <a:t>DCM Awards Winners</a:t>
            </a:r>
          </a:p>
          <a:p>
            <a:pPr algn="ctr"/>
            <a:r>
              <a:rPr lang="en-GB" sz="1050" b="1" dirty="0">
                <a:solidFill>
                  <a:srgbClr val="FFFFFF"/>
                </a:solidFill>
              </a:rPr>
              <a:t>Best ‘Marketing for Good’ Cinema Campaign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311BD806-B692-7ABC-3194-795E45749F51}"/>
              </a:ext>
            </a:extLst>
          </p:cNvPr>
          <p:cNvSpPr txBox="1">
            <a:spLocks/>
          </p:cNvSpPr>
          <p:nvPr/>
        </p:nvSpPr>
        <p:spPr bwMode="gray">
          <a:xfrm>
            <a:off x="7352923" y="3915173"/>
            <a:ext cx="5580306" cy="2932187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 defTabSz="961844" rtl="0" eaLnBrk="1" latinLnBrk="0" hangingPunct="1">
              <a:lnSpc>
                <a:spcPts val="1684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0" indent="0" algn="l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0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961844" rtl="0" eaLnBrk="1" latinLnBrk="0" hangingPunct="1">
              <a:lnSpc>
                <a:spcPts val="11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000" b="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645074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5997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6920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7842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chemeClr val="bg1"/>
              </a:buClr>
            </a:pPr>
            <a:r>
              <a:rPr lang="en-GB" sz="1600" dirty="0">
                <a:solidFill>
                  <a:schemeClr val="accent4"/>
                </a:solidFill>
              </a:rPr>
              <a:t>Results</a:t>
            </a:r>
          </a:p>
          <a:p>
            <a:pPr>
              <a:lnSpc>
                <a:spcPct val="100000"/>
              </a:lnSpc>
              <a:buClr>
                <a:schemeClr val="bg1"/>
              </a:buClr>
            </a:pPr>
            <a:endParaRPr lang="en-GB" sz="1100" b="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buClr>
                <a:schemeClr val="bg1"/>
              </a:buClr>
            </a:pPr>
            <a:r>
              <a:rPr lang="en-GB" sz="1100" b="0" dirty="0">
                <a:solidFill>
                  <a:schemeClr val="bg1"/>
                </a:solidFill>
              </a:rPr>
              <a:t>By harnessing the power of cinema to captivate audiences, The Prince’s Trust successfully engaged its target audience, raised awareness for the charity and importantly inspired action.</a:t>
            </a:r>
          </a:p>
          <a:p>
            <a:pPr>
              <a:lnSpc>
                <a:spcPct val="100000"/>
              </a:lnSpc>
              <a:buClr>
                <a:schemeClr val="bg1"/>
              </a:buClr>
            </a:pPr>
            <a:endParaRPr lang="en-GB" sz="1100" b="0" dirty="0">
              <a:solidFill>
                <a:schemeClr val="bg1"/>
              </a:solidFill>
            </a:endParaRP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r>
              <a:rPr lang="en-GB" sz="1100" b="0" dirty="0">
                <a:solidFill>
                  <a:schemeClr val="bg1"/>
                </a:solidFill>
              </a:rPr>
              <a:t>Cinema delivered an impressive 4.2% pts incremental reach to BVOD and Addressable TV, resulting in an almost 31% improvement in total cost per reach point.</a:t>
            </a: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endParaRPr lang="en-GB" sz="1100" b="0" dirty="0">
              <a:solidFill>
                <a:schemeClr val="bg1"/>
              </a:solidFill>
            </a:endParaRP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r>
              <a:rPr lang="en-GB" sz="1100" b="0" dirty="0">
                <a:solidFill>
                  <a:schemeClr val="bg1"/>
                </a:solidFill>
              </a:rPr>
              <a:t>Research revealed that 47% felt compelled to act after being exposed to the AV creative, surpassing benchmarks set by previous campaigns. </a:t>
            </a: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endParaRPr lang="en-GB" b="0" dirty="0">
              <a:solidFill>
                <a:schemeClr val="bg1"/>
              </a:solidFill>
            </a:endParaRP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r>
              <a:rPr lang="en-GB" sz="1100" b="0" dirty="0">
                <a:solidFill>
                  <a:schemeClr val="bg1"/>
                </a:solidFill>
              </a:rPr>
              <a:t>The campaign significantly increased traffic to The Prince's Trust website, with a remarkable +63% uplift in homepage visits compared to the same period YOY. </a:t>
            </a: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endParaRPr lang="en-GB" sz="1100" b="0" dirty="0">
              <a:solidFill>
                <a:schemeClr val="bg1"/>
              </a:solidFill>
            </a:endParaRP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Lucida Grande"/>
              <a:buChar char="-"/>
            </a:pPr>
            <a:r>
              <a:rPr lang="en-GB" sz="1100" b="0" dirty="0">
                <a:solidFill>
                  <a:schemeClr val="bg1"/>
                </a:solidFill>
              </a:rPr>
              <a:t>Website donations also experienced a noteworthy YoY increase of +3%</a:t>
            </a:r>
          </a:p>
          <a:p>
            <a:pPr>
              <a:lnSpc>
                <a:spcPct val="100000"/>
              </a:lnSpc>
              <a:buClr>
                <a:schemeClr val="bg1"/>
              </a:buClr>
            </a:pPr>
            <a:endParaRPr lang="en-GB" sz="1100" b="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buClr>
                <a:schemeClr val="bg1"/>
              </a:buClr>
            </a:pPr>
            <a:endParaRPr lang="en-GB" b="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080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Blank with title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CM Default Presentation_widescreen" id="{8BEE6B09-292A-A146-8F9D-1B76002E7790}" vid="{0B0B607F-089B-6844-A8D9-24E3A5F3413A}"/>
    </a:ext>
  </a:extLst>
</a:theme>
</file>

<file path=ppt/theme/theme2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179E9E3-37F6-48A1-9F8E-150B0F8195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401</Words>
  <Application>Microsoft Office PowerPoint</Application>
  <PresentationFormat>Custom</PresentationFormat>
  <Paragraphs>41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Century Gothic</vt:lpstr>
      <vt:lpstr>Impact</vt:lpstr>
      <vt:lpstr>Lucida Grande</vt:lpstr>
      <vt:lpstr>Wingdings</vt:lpstr>
      <vt:lpstr>1_Blank with title</vt:lpstr>
      <vt:lpstr>think-cell Slide</vt:lpstr>
      <vt:lpstr>THE PRINCE’S TRUST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2019-12-30T10:52:06Z</dcterms:created>
  <dcterms:modified xsi:type="dcterms:W3CDTF">2023-10-24T16:33:42Z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</Properties>
</file>