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Lst>
  <p:notesMasterIdLst>
    <p:notesMasterId r:id="rId5"/>
  </p:notesMasterIdLst>
  <p:handoutMasterIdLst>
    <p:handoutMasterId r:id="rId6"/>
  </p:handoutMasterIdLst>
  <p:sldIdLst>
    <p:sldId id="451" r:id="rId3"/>
    <p:sldId id="454" r:id="rId4"/>
  </p:sldIdLst>
  <p:sldSz cx="10080625" cy="7561263"/>
  <p:notesSz cx="6797675" cy="9926638"/>
  <p:custDataLst>
    <p:tags r:id="rId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p15:clr>
            <a:srgbClr val="A4A3A4"/>
          </p15:clr>
        </p15:guide>
        <p15:guide id="2" orient="horz" pos="4624">
          <p15:clr>
            <a:srgbClr val="A4A3A4"/>
          </p15:clr>
        </p15:guide>
        <p15:guide id="3" orient="horz" pos="1513">
          <p15:clr>
            <a:srgbClr val="A4A3A4"/>
          </p15:clr>
        </p15:guide>
        <p15:guide id="4" orient="horz" pos="1220">
          <p15:clr>
            <a:srgbClr val="A4A3A4"/>
          </p15:clr>
        </p15:guide>
        <p15:guide id="5" orient="horz" pos="879">
          <p15:clr>
            <a:srgbClr val="A4A3A4"/>
          </p15:clr>
        </p15:guide>
        <p15:guide id="6" orient="horz" pos="1154">
          <p15:clr>
            <a:srgbClr val="A4A3A4"/>
          </p15:clr>
        </p15:guide>
        <p15:guide id="7" orient="horz" pos="1860">
          <p15:clr>
            <a:srgbClr val="A4A3A4"/>
          </p15:clr>
        </p15:guide>
        <p15:guide id="8" orient="horz" pos="1919">
          <p15:clr>
            <a:srgbClr val="A4A3A4"/>
          </p15:clr>
        </p15:guide>
        <p15:guide id="9" orient="horz" pos="2613">
          <p15:clr>
            <a:srgbClr val="A4A3A4"/>
          </p15:clr>
        </p15:guide>
        <p15:guide id="10" orient="horz" pos="2899">
          <p15:clr>
            <a:srgbClr val="A4A3A4"/>
          </p15:clr>
        </p15:guide>
        <p15:guide id="11" orient="horz" pos="3243">
          <p15:clr>
            <a:srgbClr val="A4A3A4"/>
          </p15:clr>
        </p15:guide>
        <p15:guide id="12" orient="horz" pos="3675">
          <p15:clr>
            <a:srgbClr val="A4A3A4"/>
          </p15:clr>
        </p15:guide>
        <p15:guide id="13" orient="horz" pos="4285">
          <p15:clr>
            <a:srgbClr val="A4A3A4"/>
          </p15:clr>
        </p15:guide>
        <p15:guide id="14" orient="horz" pos="3316">
          <p15:clr>
            <a:srgbClr val="A4A3A4"/>
          </p15:clr>
        </p15:guide>
        <p15:guide id="15" orient="horz" pos="3597">
          <p15:clr>
            <a:srgbClr val="A4A3A4"/>
          </p15:clr>
        </p15:guide>
        <p15:guide id="16" orient="horz" pos="4008">
          <p15:clr>
            <a:srgbClr val="A4A3A4"/>
          </p15:clr>
        </p15:guide>
        <p15:guide id="17" orient="horz" pos="4357">
          <p15:clr>
            <a:srgbClr val="A4A3A4"/>
          </p15:clr>
        </p15:guide>
        <p15:guide id="18" orient="horz" pos="3937">
          <p15:clr>
            <a:srgbClr val="A4A3A4"/>
          </p15:clr>
        </p15:guide>
        <p15:guide id="19" orient="horz" pos="2962">
          <p15:clr>
            <a:srgbClr val="A4A3A4"/>
          </p15:clr>
        </p15:guide>
        <p15:guide id="20" orient="horz" pos="2547">
          <p15:clr>
            <a:srgbClr val="A4A3A4"/>
          </p15:clr>
        </p15:guide>
        <p15:guide id="21" orient="horz" pos="2265">
          <p15:clr>
            <a:srgbClr val="A4A3A4"/>
          </p15:clr>
        </p15:guide>
        <p15:guide id="22" orient="horz" pos="2201">
          <p15:clr>
            <a:srgbClr val="A4A3A4"/>
          </p15:clr>
        </p15:guide>
        <p15:guide id="23" orient="horz" pos="183">
          <p15:clr>
            <a:srgbClr val="A4A3A4"/>
          </p15:clr>
        </p15:guide>
        <p15:guide id="24" orient="horz" pos="467">
          <p15:clr>
            <a:srgbClr val="A4A3A4"/>
          </p15:clr>
        </p15:guide>
        <p15:guide id="25" orient="horz" pos="525">
          <p15:clr>
            <a:srgbClr val="A4A3A4"/>
          </p15:clr>
        </p15:guide>
        <p15:guide id="26" orient="horz" pos="807">
          <p15:clr>
            <a:srgbClr val="A4A3A4"/>
          </p15:clr>
        </p15:guide>
        <p15:guide id="27" pos="180">
          <p15:clr>
            <a:srgbClr val="A4A3A4"/>
          </p15:clr>
        </p15:guide>
        <p15:guide id="28" pos="3217">
          <p15:clr>
            <a:srgbClr val="A4A3A4"/>
          </p15:clr>
        </p15:guide>
        <p15:guide id="29" pos="625">
          <p15:clr>
            <a:srgbClr val="A4A3A4"/>
          </p15:clr>
        </p15:guide>
        <p15:guide id="30" pos="689">
          <p15:clr>
            <a:srgbClr val="A4A3A4"/>
          </p15:clr>
        </p15:guide>
        <p15:guide id="31" pos="1121">
          <p15:clr>
            <a:srgbClr val="A4A3A4"/>
          </p15:clr>
        </p15:guide>
        <p15:guide id="32" pos="1196">
          <p15:clr>
            <a:srgbClr val="A4A3A4"/>
          </p15:clr>
        </p15:guide>
        <p15:guide id="33" pos="1629">
          <p15:clr>
            <a:srgbClr val="A4A3A4"/>
          </p15:clr>
        </p15:guide>
        <p15:guide id="34" pos="1705">
          <p15:clr>
            <a:srgbClr val="A4A3A4"/>
          </p15:clr>
        </p15:guide>
        <p15:guide id="35" pos="2138">
          <p15:clr>
            <a:srgbClr val="A4A3A4"/>
          </p15:clr>
        </p15:guide>
        <p15:guide id="36" pos="2206">
          <p15:clr>
            <a:srgbClr val="A4A3A4"/>
          </p15:clr>
        </p15:guide>
        <p15:guide id="37" pos="2662">
          <p15:clr>
            <a:srgbClr val="A4A3A4"/>
          </p15:clr>
        </p15:guide>
        <p15:guide id="38" pos="2734">
          <p15:clr>
            <a:srgbClr val="A4A3A4"/>
          </p15:clr>
        </p15:guide>
        <p15:guide id="39" pos="3146">
          <p15:clr>
            <a:srgbClr val="A4A3A4"/>
          </p15:clr>
        </p15:guide>
        <p15:guide id="40" pos="3635">
          <p15:clr>
            <a:srgbClr val="A4A3A4"/>
          </p15:clr>
        </p15:guide>
        <p15:guide id="41" pos="3711">
          <p15:clr>
            <a:srgbClr val="A4A3A4"/>
          </p15:clr>
        </p15:guide>
        <p15:guide id="42" pos="4150">
          <p15:clr>
            <a:srgbClr val="A4A3A4"/>
          </p15:clr>
        </p15:guide>
        <p15:guide id="43" pos="4226">
          <p15:clr>
            <a:srgbClr val="A4A3A4"/>
          </p15:clr>
        </p15:guide>
        <p15:guide id="44" pos="4653">
          <p15:clr>
            <a:srgbClr val="A4A3A4"/>
          </p15:clr>
        </p15:guide>
        <p15:guide id="45" pos="4735">
          <p15:clr>
            <a:srgbClr val="A4A3A4"/>
          </p15:clr>
        </p15:guide>
        <p15:guide id="46" pos="5164">
          <p15:clr>
            <a:srgbClr val="A4A3A4"/>
          </p15:clr>
        </p15:guide>
        <p15:guide id="47" pos="5242">
          <p15:clr>
            <a:srgbClr val="A4A3A4"/>
          </p15:clr>
        </p15:guide>
        <p15:guide id="48" pos="5675">
          <p15:clr>
            <a:srgbClr val="A4A3A4"/>
          </p15:clr>
        </p15:guide>
        <p15:guide id="49" pos="5743">
          <p15:clr>
            <a:srgbClr val="A4A3A4"/>
          </p15:clr>
        </p15:guide>
        <p15:guide id="50" pos="617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62C"/>
    <a:srgbClr val="FFFFFF"/>
    <a:srgbClr val="A50021"/>
    <a:srgbClr val="FB3449"/>
    <a:srgbClr val="EA576C"/>
    <a:srgbClr val="DFDEDE"/>
    <a:srgbClr val="8A8A8D"/>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7" autoAdjust="0"/>
    <p:restoredTop sz="94584" autoAdjust="0"/>
  </p:normalViewPr>
  <p:slideViewPr>
    <p:cSldViewPr snapToGrid="0">
      <p:cViewPr varScale="1">
        <p:scale>
          <a:sx n="180" d="100"/>
          <a:sy n="180" d="100"/>
        </p:scale>
        <p:origin x="528" y="184"/>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180"/>
        <p:guide pos="3217"/>
        <p:guide pos="625"/>
        <p:guide pos="689"/>
        <p:guide pos="1121"/>
        <p:guide pos="1196"/>
        <p:guide pos="1629"/>
        <p:guide pos="1705"/>
        <p:guide pos="2138"/>
        <p:guide pos="2206"/>
        <p:guide pos="2662"/>
        <p:guide pos="2734"/>
        <p:guide pos="3146"/>
        <p:guide pos="3635"/>
        <p:guide pos="3711"/>
        <p:guide pos="4150"/>
        <p:guide pos="4226"/>
        <p:guide pos="4653"/>
        <p:guide pos="4735"/>
        <p:guide pos="5164"/>
        <p:guide pos="5242"/>
        <p:guide pos="5675"/>
        <p:guide pos="5743"/>
        <p:guide pos="617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79" d="100"/>
          <a:sy n="79"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tags" Target="tags/tag1.xml"/><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0838041520716251"/>
          <c:y val="0.0454240103894667"/>
          <c:w val="0.868591018094911"/>
          <c:h val="0.783335750800716"/>
        </c:manualLayout>
      </c:layout>
      <c:barChart>
        <c:barDir val="col"/>
        <c:grouping val="clustered"/>
        <c:varyColors val="0"/>
        <c:ser>
          <c:idx val="0"/>
          <c:order val="0"/>
          <c:tx>
            <c:strRef>
              <c:f>Sheet1!$B$1</c:f>
              <c:strCache>
                <c:ptCount val="1"/>
                <c:pt idx="0">
                  <c:v>Control</c:v>
                </c:pt>
              </c:strCache>
            </c:strRef>
          </c:tx>
          <c:spPr>
            <a:solidFill>
              <a:srgbClr val="AC162C">
                <a:alpha val="50196"/>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Brand Awareness</c:v>
                </c:pt>
                <c:pt idx="1">
                  <c:v>Ad Awareness</c:v>
                </c:pt>
                <c:pt idx="2">
                  <c:v>Consideration</c:v>
                </c:pt>
              </c:strCache>
            </c:strRef>
          </c:cat>
          <c:val>
            <c:numRef>
              <c:f>Sheet1!$B$2:$B$4</c:f>
              <c:numCache>
                <c:formatCode>0%</c:formatCode>
                <c:ptCount val="3"/>
                <c:pt idx="0">
                  <c:v>0.33</c:v>
                </c:pt>
                <c:pt idx="1">
                  <c:v>0.45</c:v>
                </c:pt>
                <c:pt idx="2">
                  <c:v>0.74</c:v>
                </c:pt>
              </c:numCache>
            </c:numRef>
          </c:val>
        </c:ser>
        <c:ser>
          <c:idx val="1"/>
          <c:order val="1"/>
          <c:tx>
            <c:strRef>
              <c:f>Sheet1!$C$1</c:f>
              <c:strCache>
                <c:ptCount val="1"/>
                <c:pt idx="0">
                  <c:v>Cinemagoers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Brand Awareness</c:v>
                </c:pt>
                <c:pt idx="1">
                  <c:v>Ad Awareness</c:v>
                </c:pt>
                <c:pt idx="2">
                  <c:v>Consideration</c:v>
                </c:pt>
              </c:strCache>
            </c:strRef>
          </c:cat>
          <c:val>
            <c:numRef>
              <c:f>Sheet1!$C$2:$C$4</c:f>
              <c:numCache>
                <c:formatCode>0%</c:formatCode>
                <c:ptCount val="3"/>
                <c:pt idx="0">
                  <c:v>0.54</c:v>
                </c:pt>
                <c:pt idx="1">
                  <c:v>0.57</c:v>
                </c:pt>
                <c:pt idx="2">
                  <c:v>0.78</c:v>
                </c:pt>
              </c:numCache>
            </c:numRef>
          </c:val>
        </c:ser>
        <c:dLbls>
          <c:showLegendKey val="0"/>
          <c:showVal val="0"/>
          <c:showCatName val="0"/>
          <c:showSerName val="0"/>
          <c:showPercent val="0"/>
          <c:showBubbleSize val="0"/>
        </c:dLbls>
        <c:gapWidth val="50"/>
        <c:axId val="-2108986512"/>
        <c:axId val="-2109512304"/>
      </c:barChart>
      <c:catAx>
        <c:axId val="-2108986512"/>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000" b="1" i="0" u="none" strike="noStrike" kern="1200" baseline="0">
                <a:solidFill>
                  <a:schemeClr val="bg1">
                    <a:lumMod val="95000"/>
                    <a:lumOff val="5000"/>
                  </a:schemeClr>
                </a:solidFill>
                <a:latin typeface="+mn-lt"/>
                <a:ea typeface="+mn-ea"/>
                <a:cs typeface="+mn-cs"/>
              </a:defRPr>
            </a:pPr>
            <a:endParaRPr lang="en-US"/>
          </a:p>
        </c:txPr>
        <c:crossAx val="-2109512304"/>
        <c:crosses val="autoZero"/>
        <c:auto val="1"/>
        <c:lblAlgn val="ctr"/>
        <c:lblOffset val="100"/>
        <c:noMultiLvlLbl val="0"/>
      </c:catAx>
      <c:valAx>
        <c:axId val="-2109512304"/>
        <c:scaling>
          <c:orientation val="minMax"/>
        </c:scaling>
        <c:delete val="1"/>
        <c:axPos val="l"/>
        <c:numFmt formatCode="0%" sourceLinked="0"/>
        <c:majorTickMark val="out"/>
        <c:minorTickMark val="none"/>
        <c:tickLblPos val="nextTo"/>
        <c:crossAx val="-2108986512"/>
        <c:crosses val="autoZero"/>
        <c:crossBetween val="between"/>
      </c:valAx>
      <c:spPr>
        <a:noFill/>
        <a:ln>
          <a:noFill/>
        </a:ln>
        <a:effectLst/>
      </c:spPr>
    </c:plotArea>
    <c:legend>
      <c:legendPos val="b"/>
      <c:layout>
        <c:manualLayout>
          <c:xMode val="edge"/>
          <c:yMode val="edge"/>
          <c:x val="0.0230170935415107"/>
          <c:y val="0.0490810531837202"/>
          <c:w val="0.175379438273464"/>
          <c:h val="0.09137309898516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95000"/>
                  <a:lumOff val="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8F741D12-1BA0-4D16-B253-39E4DA7AD69F}" type="datetimeFigureOut">
              <a:rPr lang="en-US" smtClean="0"/>
              <a:pPr/>
              <a:t>5/15/17</a:t>
            </a:fld>
            <a:endParaRPr lang="en-US"/>
          </a:p>
        </p:txBody>
      </p:sp>
      <p:sp>
        <p:nvSpPr>
          <p:cNvPr id="4" name="Footer Placeholder 3"/>
          <p:cNvSpPr>
            <a:spLocks noGrp="1"/>
          </p:cNvSpPr>
          <p:nvPr>
            <p:ph type="ftr" sz="quarter" idx="2"/>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5/15/17</a:t>
            </a:fld>
            <a:endParaRPr lang="en-US"/>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17800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3.bin"/><Relationship Id="rId5" Type="http://schemas.openxmlformats.org/officeDocument/2006/relationships/image" Target="../media/image1.emf"/><Relationship Id="rId1" Type="http://schemas.openxmlformats.org/officeDocument/2006/relationships/vmlDrawing" Target="../drawings/vmlDrawing3.vml"/><Relationship Id="rId2"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793952" y="1771742"/>
            <a:ext cx="5956870" cy="3652807"/>
          </a:xfrm>
          <a:prstGeom prst="rect">
            <a:avLst/>
          </a:prstGeom>
          <a:solidFill>
            <a:srgbClr val="CAC8C8"/>
          </a:solidFill>
          <a:ln>
            <a:noFill/>
          </a:ln>
          <a:effectLst/>
        </p:spPr>
        <p:txBody>
          <a:bodyPr vert="horz"/>
          <a:lstStyle>
            <a:lvl1pPr>
              <a:defRPr>
                <a:solidFill>
                  <a:schemeClr val="bg1"/>
                </a:solidFill>
              </a:defRPr>
            </a:lvl1pPr>
          </a:lstStyle>
          <a:p>
            <a:endParaRPr lang="en-US" dirty="0" smtClean="0"/>
          </a:p>
          <a:p>
            <a:endParaRPr lang="en-US" dirty="0" smtClean="0"/>
          </a:p>
          <a:p>
            <a:endParaRPr lang="en-US" dirty="0" smtClean="0"/>
          </a:p>
          <a:p>
            <a:endParaRPr lang="en-US" dirty="0" smtClean="0"/>
          </a:p>
          <a:p>
            <a:r>
              <a:rPr lang="en-US" dirty="0" smtClean="0"/>
              <a:t>		Insert picture here</a:t>
            </a:r>
            <a:endParaRPr lang="en-US" dirty="0"/>
          </a:p>
        </p:txBody>
      </p:sp>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5607"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263445" y="344821"/>
            <a:ext cx="9308541" cy="409568"/>
          </a:xfrm>
        </p:spPr>
        <p:txBody>
          <a:bodyPr/>
          <a:lstStyle>
            <a:lvl1pPr>
              <a:defRPr baseline="0"/>
            </a:lvl1pPr>
          </a:lstStyle>
          <a:p>
            <a:r>
              <a:rPr lang="en-GB" dirty="0" smtClean="0"/>
              <a:t>Insert brand name here</a:t>
            </a:r>
            <a:endParaRPr lang="en-US" dirty="0"/>
          </a:p>
        </p:txBody>
      </p:sp>
      <p:sp>
        <p:nvSpPr>
          <p:cNvPr id="13" name="Text Placeholder 12"/>
          <p:cNvSpPr>
            <a:spLocks noGrp="1"/>
          </p:cNvSpPr>
          <p:nvPr>
            <p:ph type="body" sz="quarter" idx="11" hasCustomPrompt="1"/>
          </p:nvPr>
        </p:nvSpPr>
        <p:spPr>
          <a:xfrm>
            <a:off x="250825" y="771889"/>
            <a:ext cx="9328120" cy="237225"/>
          </a:xfrm>
          <a:prstGeom prst="rect">
            <a:avLst/>
          </a:prstGeom>
        </p:spPr>
        <p:txBody>
          <a:bodyPr vert="horz" lIns="36000" tIns="0"/>
          <a:lstStyle>
            <a:lvl1pPr>
              <a:defRPr sz="1400" baseline="0">
                <a:solidFill>
                  <a:schemeClr val="accent6"/>
                </a:solidFill>
              </a:defRPr>
            </a:lvl1pPr>
          </a:lstStyle>
          <a:p>
            <a:pPr lvl="0"/>
            <a:r>
              <a:rPr lang="en-GB" dirty="0" smtClean="0"/>
              <a:t>Insert campaign title here</a:t>
            </a:r>
          </a:p>
        </p:txBody>
      </p:sp>
      <p:sp>
        <p:nvSpPr>
          <p:cNvPr id="15"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smtClean="0"/>
              <a:t>Logo here</a:t>
            </a:r>
            <a:endParaRPr lang="en-US" dirty="0"/>
          </a:p>
        </p:txBody>
      </p:sp>
      <p:sp>
        <p:nvSpPr>
          <p:cNvPr id="27" name="Text Placeholder 26"/>
          <p:cNvSpPr>
            <a:spLocks noGrp="1"/>
          </p:cNvSpPr>
          <p:nvPr>
            <p:ph type="body" sz="quarter" idx="16" hasCustomPrompt="1"/>
          </p:nvPr>
        </p:nvSpPr>
        <p:spPr>
          <a:xfrm>
            <a:off x="266700" y="2096146"/>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28" name="Text Placeholder 26"/>
          <p:cNvSpPr>
            <a:spLocks noGrp="1"/>
          </p:cNvSpPr>
          <p:nvPr>
            <p:ph type="body" sz="quarter" idx="17" hasCustomPrompt="1"/>
          </p:nvPr>
        </p:nvSpPr>
        <p:spPr>
          <a:xfrm>
            <a:off x="266700" y="4385300"/>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30" name="Text Placeholder 29"/>
          <p:cNvSpPr>
            <a:spLocks noGrp="1"/>
          </p:cNvSpPr>
          <p:nvPr>
            <p:ph type="body" sz="quarter" idx="18" hasCustomPrompt="1"/>
          </p:nvPr>
        </p:nvSpPr>
        <p:spPr>
          <a:xfrm>
            <a:off x="266898" y="1803813"/>
            <a:ext cx="3071813" cy="256620"/>
          </a:xfrm>
          <a:prstGeom prst="rect">
            <a:avLst/>
          </a:prstGeom>
        </p:spPr>
        <p:txBody>
          <a:bodyPr vert="horz" lIns="36000"/>
          <a:lstStyle>
            <a:lvl1pPr>
              <a:defRPr sz="1400" baseline="0">
                <a:solidFill>
                  <a:srgbClr val="000000"/>
                </a:solidFill>
              </a:defRPr>
            </a:lvl1pPr>
          </a:lstStyle>
          <a:p>
            <a:pPr lvl="0"/>
            <a:r>
              <a:rPr lang="en-US" dirty="0" smtClean="0"/>
              <a:t>Write ‘Background’ here</a:t>
            </a:r>
            <a:endParaRPr lang="en-US" dirty="0"/>
          </a:p>
        </p:txBody>
      </p:sp>
      <p:sp>
        <p:nvSpPr>
          <p:cNvPr id="31" name="Text Placeholder 29"/>
          <p:cNvSpPr>
            <a:spLocks noGrp="1"/>
          </p:cNvSpPr>
          <p:nvPr>
            <p:ph type="body" sz="quarter" idx="19" hasCustomPrompt="1"/>
          </p:nvPr>
        </p:nvSpPr>
        <p:spPr>
          <a:xfrm>
            <a:off x="266898" y="4108646"/>
            <a:ext cx="3071813" cy="256620"/>
          </a:xfrm>
          <a:prstGeom prst="rect">
            <a:avLst/>
          </a:prstGeom>
        </p:spPr>
        <p:txBody>
          <a:bodyPr vert="horz" lIns="36000"/>
          <a:lstStyle>
            <a:lvl1pPr>
              <a:defRPr sz="1400">
                <a:solidFill>
                  <a:srgbClr val="000000"/>
                </a:solidFill>
              </a:defRPr>
            </a:lvl1pPr>
          </a:lstStyle>
          <a:p>
            <a:pPr lvl="0"/>
            <a:r>
              <a:rPr lang="en-US" dirty="0" smtClean="0"/>
              <a:t>Write ‘Idea’ here</a:t>
            </a:r>
            <a:endParaRPr lang="en-US" dirty="0"/>
          </a:p>
        </p:txBody>
      </p:sp>
      <p:sp>
        <p:nvSpPr>
          <p:cNvPr id="35" name="Text Placeholder 34"/>
          <p:cNvSpPr>
            <a:spLocks noGrp="1"/>
          </p:cNvSpPr>
          <p:nvPr>
            <p:ph type="body" sz="quarter" idx="20" hasCustomPrompt="1"/>
          </p:nvPr>
        </p:nvSpPr>
        <p:spPr>
          <a:xfrm>
            <a:off x="5238750" y="5635625"/>
            <a:ext cx="4445000" cy="747713"/>
          </a:xfrm>
          <a:prstGeom prst="rect">
            <a:avLst/>
          </a:prstGeom>
        </p:spPr>
        <p:txBody>
          <a:bodyPr vert="horz"/>
          <a:lstStyle>
            <a:lvl1pPr algn="r">
              <a:defRPr baseline="0">
                <a:solidFill>
                  <a:srgbClr val="FFFFFF"/>
                </a:solidFill>
              </a:defRPr>
            </a:lvl1pPr>
          </a:lstStyle>
          <a:p>
            <a:pPr lvl="0"/>
            <a:r>
              <a:rPr lang="en-US" dirty="0" smtClean="0"/>
              <a:t>Insert quote here – can run to two lines</a:t>
            </a:r>
            <a:endParaRPr lang="en-US" dirty="0"/>
          </a:p>
        </p:txBody>
      </p:sp>
    </p:spTree>
    <p:extLst>
      <p:ext uri="{BB962C8B-B14F-4D97-AF65-F5344CB8AC3E}">
        <p14:creationId xmlns:p14="http://schemas.microsoft.com/office/powerpoint/2010/main" val="349982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ase_study_2">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706631"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13"/>
          <p:cNvSpPr>
            <a:spLocks noGrp="1"/>
          </p:cNvSpPr>
          <p:nvPr>
            <p:ph type="body" sz="quarter" idx="15" hasCustomPrompt="1"/>
          </p:nvPr>
        </p:nvSpPr>
        <p:spPr bwMode="gray">
          <a:xfrm>
            <a:off x="5308660" y="7048425"/>
            <a:ext cx="4482208" cy="308472"/>
          </a:xfrm>
          <a:prstGeom prst="rect">
            <a:avLst/>
          </a:prstGeom>
        </p:spPr>
        <p:txBody>
          <a:bodyPr anchor="b" anchorCtr="0"/>
          <a:lstStyle>
            <a:lvl1pPr algn="r">
              <a:lnSpc>
                <a:spcPts val="842"/>
              </a:lnSpc>
              <a:buNone/>
              <a:defRPr sz="700" b="0" baseline="0">
                <a:solidFill>
                  <a:srgbClr val="000000"/>
                </a:solidFill>
              </a:defRPr>
            </a:lvl1pPr>
          </a:lstStyle>
          <a:p>
            <a:pPr lvl="0"/>
            <a:r>
              <a:rPr lang="en-GB" dirty="0" smtClean="0"/>
              <a:t>Source: Arial 7pt</a:t>
            </a:r>
            <a:endParaRPr lang="en-GB" dirty="0"/>
          </a:p>
        </p:txBody>
      </p:sp>
      <p:sp>
        <p:nvSpPr>
          <p:cNvPr id="17" name="Rectangle 16"/>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smtClean="0">
              <a:solidFill>
                <a:srgbClr val="000000"/>
              </a:solidFill>
            </a:endParaRPr>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itle 3"/>
          <p:cNvSpPr>
            <a:spLocks noGrp="1"/>
          </p:cNvSpPr>
          <p:nvPr>
            <p:ph type="title" hasCustomPrompt="1"/>
          </p:nvPr>
        </p:nvSpPr>
        <p:spPr>
          <a:xfrm>
            <a:off x="263445" y="344821"/>
            <a:ext cx="9308541" cy="409568"/>
          </a:xfrm>
        </p:spPr>
        <p:txBody>
          <a:bodyPr/>
          <a:lstStyle>
            <a:lvl1pPr>
              <a:defRPr baseline="0"/>
            </a:lvl1pPr>
          </a:lstStyle>
          <a:p>
            <a:r>
              <a:rPr lang="en-GB" dirty="0" smtClean="0"/>
              <a:t>Insert brand name here</a:t>
            </a:r>
            <a:endParaRPr lang="en-US" dirty="0"/>
          </a:p>
        </p:txBody>
      </p:sp>
      <p:sp>
        <p:nvSpPr>
          <p:cNvPr id="15" name="Text Placeholder 12"/>
          <p:cNvSpPr>
            <a:spLocks noGrp="1"/>
          </p:cNvSpPr>
          <p:nvPr>
            <p:ph type="body" sz="quarter" idx="11" hasCustomPrompt="1"/>
          </p:nvPr>
        </p:nvSpPr>
        <p:spPr>
          <a:xfrm>
            <a:off x="250825" y="783227"/>
            <a:ext cx="9328120" cy="271240"/>
          </a:xfrm>
          <a:prstGeom prst="rect">
            <a:avLst/>
          </a:prstGeom>
        </p:spPr>
        <p:txBody>
          <a:bodyPr vert="horz" lIns="36000" tIns="0"/>
          <a:lstStyle>
            <a:lvl1pPr>
              <a:defRPr sz="1400" baseline="0">
                <a:solidFill>
                  <a:schemeClr val="accent6"/>
                </a:solidFill>
              </a:defRPr>
            </a:lvl1pPr>
          </a:lstStyle>
          <a:p>
            <a:pPr lvl="0"/>
            <a:r>
              <a:rPr lang="en-GB" dirty="0" smtClean="0"/>
              <a:t>Insert campaign title here</a:t>
            </a:r>
          </a:p>
        </p:txBody>
      </p:sp>
      <p:sp>
        <p:nvSpPr>
          <p:cNvPr id="16"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smtClean="0"/>
              <a:t>Logo here</a:t>
            </a:r>
            <a:endParaRPr lang="en-US" dirty="0"/>
          </a:p>
        </p:txBody>
      </p:sp>
      <p:sp>
        <p:nvSpPr>
          <p:cNvPr id="23" name="Text Placeholder 26"/>
          <p:cNvSpPr>
            <a:spLocks noGrp="1"/>
          </p:cNvSpPr>
          <p:nvPr>
            <p:ph type="body" sz="quarter" idx="16" hasCustomPrompt="1"/>
          </p:nvPr>
        </p:nvSpPr>
        <p:spPr>
          <a:xfrm>
            <a:off x="266700" y="4520385"/>
            <a:ext cx="4060287" cy="1817688"/>
          </a:xfrm>
          <a:prstGeom prst="rect">
            <a:avLst/>
          </a:prstGeom>
        </p:spPr>
        <p:txBody>
          <a:bodyPr vert="horz"/>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24" name="Text Placeholder 29"/>
          <p:cNvSpPr>
            <a:spLocks noGrp="1"/>
          </p:cNvSpPr>
          <p:nvPr>
            <p:ph type="body" sz="quarter" idx="18" hasCustomPrompt="1"/>
          </p:nvPr>
        </p:nvSpPr>
        <p:spPr>
          <a:xfrm>
            <a:off x="266898" y="4171361"/>
            <a:ext cx="4079261" cy="344487"/>
          </a:xfrm>
          <a:prstGeom prst="rect">
            <a:avLst/>
          </a:prstGeom>
        </p:spPr>
        <p:txBody>
          <a:bodyPr vert="horz"/>
          <a:lstStyle>
            <a:lvl1pPr>
              <a:defRPr sz="1400">
                <a:solidFill>
                  <a:srgbClr val="000000"/>
                </a:solidFill>
              </a:defRPr>
            </a:lvl1pPr>
          </a:lstStyle>
          <a:p>
            <a:pPr lvl="0"/>
            <a:r>
              <a:rPr lang="en-US" dirty="0" smtClean="0"/>
              <a:t>Write ‘Results’ here</a:t>
            </a:r>
            <a:endParaRPr lang="en-US" dirty="0"/>
          </a:p>
        </p:txBody>
      </p:sp>
      <p:sp>
        <p:nvSpPr>
          <p:cNvPr id="8" name="Text Placeholder 7"/>
          <p:cNvSpPr>
            <a:spLocks noGrp="1"/>
          </p:cNvSpPr>
          <p:nvPr>
            <p:ph type="body" sz="quarter" idx="19" hasCustomPrompt="1"/>
          </p:nvPr>
        </p:nvSpPr>
        <p:spPr>
          <a:xfrm>
            <a:off x="5862638" y="1586630"/>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
        <p:nvSpPr>
          <p:cNvPr id="25" name="Text Placeholder 7"/>
          <p:cNvSpPr>
            <a:spLocks noGrp="1"/>
          </p:cNvSpPr>
          <p:nvPr>
            <p:ph type="body" sz="quarter" idx="20" hasCustomPrompt="1"/>
          </p:nvPr>
        </p:nvSpPr>
        <p:spPr>
          <a:xfrm>
            <a:off x="5862638" y="2357638"/>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
        <p:nvSpPr>
          <p:cNvPr id="26" name="Text Placeholder 7"/>
          <p:cNvSpPr>
            <a:spLocks noGrp="1"/>
          </p:cNvSpPr>
          <p:nvPr>
            <p:ph type="body" sz="quarter" idx="21" hasCustomPrompt="1"/>
          </p:nvPr>
        </p:nvSpPr>
        <p:spPr>
          <a:xfrm>
            <a:off x="5862638" y="3117307"/>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Tree>
    <p:extLst>
      <p:ext uri="{BB962C8B-B14F-4D97-AF65-F5344CB8AC3E}">
        <p14:creationId xmlns:p14="http://schemas.microsoft.com/office/powerpoint/2010/main" val="418395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vmlDrawing" Target="../drawings/vmlDrawing1.vml"/><Relationship Id="rId5" Type="http://schemas.openxmlformats.org/officeDocument/2006/relationships/tags" Target="../tags/tag2.xml"/><Relationship Id="rId6" Type="http://schemas.openxmlformats.org/officeDocument/2006/relationships/oleObject" Target="../embeddings/oleObject1.bin"/><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358511"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9" name="Picture 8" descr="DCM LEFT LOGO ALL-05.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22" r:id="rId1"/>
    <p:sldLayoutId id="2147483923"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oleObject" Target="../embeddings/oleObject4.bin"/><Relationship Id="rId6" Type="http://schemas.openxmlformats.org/officeDocument/2006/relationships/image" Target="../media/image1.emf"/><Relationship Id="rId7" Type="http://schemas.openxmlformats.org/officeDocument/2006/relationships/image" Target="../media/image3.png"/><Relationship Id="rId1" Type="http://schemas.openxmlformats.org/officeDocument/2006/relationships/vmlDrawing" Target="../drawings/vmlDrawing4.vml"/><Relationship Id="rId2"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3445" y="268489"/>
            <a:ext cx="9308541" cy="409568"/>
          </a:xfrm>
        </p:spPr>
        <p:txBody>
          <a:bodyPr/>
          <a:lstStyle/>
          <a:p>
            <a:r>
              <a:rPr lang="en-GB" dirty="0" smtClean="0"/>
              <a:t>PREMIER INN</a:t>
            </a:r>
            <a:endParaRPr lang="en-GB" dirty="0"/>
          </a:p>
        </p:txBody>
      </p:sp>
      <p:sp>
        <p:nvSpPr>
          <p:cNvPr id="8" name="Text Placeholder 7"/>
          <p:cNvSpPr>
            <a:spLocks noGrp="1"/>
          </p:cNvSpPr>
          <p:nvPr>
            <p:ph type="body" sz="quarter" idx="11"/>
          </p:nvPr>
        </p:nvSpPr>
        <p:spPr>
          <a:xfrm>
            <a:off x="215514" y="720566"/>
            <a:ext cx="9328120" cy="237225"/>
          </a:xfrm>
        </p:spPr>
        <p:txBody>
          <a:bodyPr/>
          <a:lstStyle/>
          <a:p>
            <a:r>
              <a:rPr lang="en-GB" dirty="0" smtClean="0"/>
              <a:t>‘A </a:t>
            </a:r>
            <a:r>
              <a:rPr lang="en-GB" dirty="0"/>
              <a:t>Great Place To </a:t>
            </a:r>
            <a:r>
              <a:rPr lang="en-GB" dirty="0" smtClean="0"/>
              <a:t>Start’ - 2016</a:t>
            </a:r>
            <a:endParaRPr lang="en-GB" dirty="0"/>
          </a:p>
        </p:txBody>
      </p:sp>
      <p:sp>
        <p:nvSpPr>
          <p:cNvPr id="3" name="Text Placeholder 2"/>
          <p:cNvSpPr>
            <a:spLocks noGrp="1"/>
          </p:cNvSpPr>
          <p:nvPr>
            <p:ph type="body" sz="quarter" idx="16"/>
          </p:nvPr>
        </p:nvSpPr>
        <p:spPr>
          <a:xfrm>
            <a:off x="272719" y="1342873"/>
            <a:ext cx="5015207" cy="4673750"/>
          </a:xfrm>
        </p:spPr>
        <p:txBody>
          <a:bodyPr>
            <a:noAutofit/>
          </a:bodyPr>
          <a:lstStyle/>
          <a:p>
            <a:pPr>
              <a:spcBef>
                <a:spcPts val="1100"/>
              </a:spcBef>
            </a:pPr>
            <a:r>
              <a:rPr lang="en-GB" sz="1400" b="1" kern="1000" dirty="0" smtClean="0">
                <a:solidFill>
                  <a:schemeClr val="accent2"/>
                </a:solidFill>
              </a:rPr>
              <a:t>Background</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Premier Inn advertising had traditionally become associated with the presence of Lenny Henry. However in 2016 the brand wanted to evolve what its positioning and launched its new ‘A Great Place To Start’ proposition.</a:t>
            </a:r>
          </a:p>
          <a:p>
            <a:pPr marL="171450" indent="-171450">
              <a:lnSpc>
                <a:spcPct val="100000"/>
              </a:lnSpc>
              <a:spcBef>
                <a:spcPts val="1100"/>
              </a:spcBef>
              <a:buClr>
                <a:schemeClr val="bg1"/>
              </a:buClr>
              <a:buFont typeface="LucidaGrande" charset="0"/>
              <a:buChar char="-"/>
            </a:pPr>
            <a:r>
              <a:rPr lang="en-GB" sz="1050" b="0" kern="1000" dirty="0" smtClean="0">
                <a:solidFill>
                  <a:schemeClr val="bg1"/>
                </a:solidFill>
              </a:rPr>
              <a:t>The aim of the new campaign was to avoid cheesiness and help position the Premier inn brand as standing for “more than just a bed” which would help deliver an increase in brand preference and consideration. </a:t>
            </a:r>
          </a:p>
          <a:p>
            <a:pPr>
              <a:lnSpc>
                <a:spcPct val="100000"/>
              </a:lnSpc>
              <a:spcBef>
                <a:spcPts val="1100"/>
              </a:spcBef>
              <a:buClr>
                <a:schemeClr val="bg1"/>
              </a:buClr>
            </a:pPr>
            <a:endParaRPr lang="en-GB" sz="1050" b="0" kern="1000" dirty="0" smtClean="0">
              <a:solidFill>
                <a:schemeClr val="bg1"/>
              </a:solidFill>
            </a:endParaRPr>
          </a:p>
          <a:p>
            <a:pPr>
              <a:lnSpc>
                <a:spcPct val="100000"/>
              </a:lnSpc>
              <a:spcBef>
                <a:spcPts val="1100"/>
              </a:spcBef>
            </a:pPr>
            <a:r>
              <a:rPr lang="en-GB" sz="1400" b="1" kern="1000" dirty="0" smtClean="0">
                <a:solidFill>
                  <a:schemeClr val="accent2"/>
                </a:solidFill>
              </a:rPr>
              <a:t>Idea</a:t>
            </a:r>
          </a:p>
          <a:p>
            <a:pPr marL="171450" lvl="0" indent="-171450">
              <a:lnSpc>
                <a:spcPct val="100000"/>
              </a:lnSpc>
              <a:spcBef>
                <a:spcPts val="1100"/>
              </a:spcBef>
              <a:buClr>
                <a:schemeClr val="bg1"/>
              </a:buClr>
              <a:buFont typeface="LucidaGrande" charset="0"/>
              <a:buChar char="-"/>
            </a:pPr>
            <a:r>
              <a:rPr lang="en-GB" sz="1050" kern="1000" dirty="0" smtClean="0">
                <a:solidFill>
                  <a:schemeClr val="bg1"/>
                </a:solidFill>
              </a:rPr>
              <a:t>AV channels remained at the heart of Premier Inn’s media mix and so a series of ads were created, directed by British filmmaker Ben Wheatley, telling the light-hearted stories of various customer archetypes including a young mum, a group of scaffolders and Great Aunt Mabel. </a:t>
            </a:r>
          </a:p>
          <a:p>
            <a:pPr lvl="0">
              <a:lnSpc>
                <a:spcPct val="100000"/>
              </a:lnSpc>
              <a:spcBef>
                <a:spcPts val="1100"/>
              </a:spcBef>
              <a:buClr>
                <a:schemeClr val="bg1"/>
              </a:buClr>
            </a:pPr>
            <a:r>
              <a:rPr lang="en-GB" sz="1050" kern="1000" dirty="0" smtClean="0">
                <a:solidFill>
                  <a:schemeClr val="bg1"/>
                </a:solidFill>
              </a:rPr>
              <a:t> </a:t>
            </a:r>
            <a:endParaRPr lang="en-GB" sz="800" b="0" kern="1000" dirty="0" smtClean="0">
              <a:solidFill>
                <a:schemeClr val="bg1"/>
              </a:solidFill>
            </a:endParaRPr>
          </a:p>
          <a:p>
            <a:pPr>
              <a:lnSpc>
                <a:spcPct val="100000"/>
              </a:lnSpc>
              <a:spcBef>
                <a:spcPts val="1100"/>
              </a:spcBef>
            </a:pPr>
            <a:r>
              <a:rPr lang="en-GB" sz="1400" b="1" kern="1000" dirty="0">
                <a:solidFill>
                  <a:schemeClr val="accent2"/>
                </a:solidFill>
              </a:rPr>
              <a:t>Plan</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Cinema was a natural fit for the campaign given the creative pedigree behind the new ads and Premier Inn wanted to extend their usual AV strategy (using TV and VOD) to tell a richer story across screens of all sizes and boost recall of the campaign. </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Premier Inn decided to showcase its ‘Great Aunt Mabel’ creative in cinemas – an execution designed to target an ABC1 family audience. With this mind, Premier Inn bought a film pack in the highly anticipated </a:t>
            </a:r>
            <a:r>
              <a:rPr lang="en-GB" sz="1050" i="1" kern="1000" dirty="0" smtClean="0">
                <a:solidFill>
                  <a:schemeClr val="bg1"/>
                </a:solidFill>
              </a:rPr>
              <a:t>Fantastic Beasts And Where To Find Them</a:t>
            </a:r>
            <a:r>
              <a:rPr lang="en-GB" sz="1050" kern="1000" dirty="0" smtClean="0">
                <a:solidFill>
                  <a:schemeClr val="bg1"/>
                </a:solidFill>
              </a:rPr>
              <a:t>. </a:t>
            </a:r>
            <a:endParaRPr lang="en-GB" sz="1050" kern="1000" dirty="0">
              <a:solidFill>
                <a:schemeClr val="bg2"/>
              </a:solidFill>
            </a:endParaRPr>
          </a:p>
          <a:p>
            <a:pPr marL="171450" indent="-171450">
              <a:lnSpc>
                <a:spcPct val="100000"/>
              </a:lnSpc>
              <a:spcBef>
                <a:spcPts val="1100"/>
              </a:spcBef>
              <a:buClr>
                <a:schemeClr val="accent2"/>
              </a:buClr>
              <a:buFont typeface="Arial" panose="020B0604020202020204" pitchFamily="34" charset="0"/>
              <a:buChar char="•"/>
            </a:pPr>
            <a:endParaRPr lang="en-GB" sz="1100" b="0" dirty="0"/>
          </a:p>
          <a:p>
            <a:pPr>
              <a:lnSpc>
                <a:spcPct val="100000"/>
              </a:lnSpc>
              <a:spcBef>
                <a:spcPts val="600"/>
              </a:spcBef>
            </a:pPr>
            <a:endParaRPr lang="en-GB" sz="1100" dirty="0"/>
          </a:p>
          <a:p>
            <a:pPr>
              <a:lnSpc>
                <a:spcPct val="100000"/>
              </a:lnSpc>
              <a:spcBef>
                <a:spcPts val="600"/>
              </a:spcBef>
            </a:pPr>
            <a:endParaRPr lang="en-GB" sz="1100" b="0" dirty="0"/>
          </a:p>
          <a:p>
            <a:endParaRPr lang="en-GB" dirty="0"/>
          </a:p>
        </p:txBody>
      </p:sp>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4616"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66"/>
          <p:cNvSpPr txBox="1">
            <a:spLocks/>
          </p:cNvSpPr>
          <p:nvPr/>
        </p:nvSpPr>
        <p:spPr>
          <a:xfrm>
            <a:off x="272719" y="3679748"/>
            <a:ext cx="3399367" cy="1817688"/>
          </a:xfrm>
          <a:prstGeom prst="rect">
            <a:avLst/>
          </a:prstGeom>
        </p:spPr>
        <p:txBody>
          <a:bodyPr vert="horz" lIns="36000" tIns="0"/>
          <a:lstStyle>
            <a:lvl1pPr marL="0" indent="0" algn="l" defTabSz="961844" rtl="0" eaLnBrk="1" latinLnBrk="0" hangingPunct="1">
              <a:lnSpc>
                <a:spcPts val="1900"/>
              </a:lnSpc>
              <a:spcBef>
                <a:spcPts val="0"/>
              </a:spcBef>
              <a:buClr>
                <a:srgbClr val="FFFFFF"/>
              </a:buClr>
              <a:buSzPct val="100000"/>
              <a:buFont typeface="Arial"/>
              <a:buNone/>
              <a:defRPr sz="1000" b="0" kern="1200" baseline="0">
                <a:solidFill>
                  <a:srgbClr val="000000"/>
                </a:solidFill>
                <a:latin typeface="Arial"/>
                <a:ea typeface="+mn-ea"/>
                <a:cs typeface="Arial"/>
              </a:defRPr>
            </a:lvl1pPr>
            <a:lvl2pPr marL="0" indent="0" algn="l" defTabSz="961844" rtl="0" eaLnBrk="1" latinLnBrk="0" hangingPunct="1">
              <a:lnSpc>
                <a:spcPts val="1900"/>
              </a:lnSpc>
              <a:spcBef>
                <a:spcPts val="0"/>
              </a:spcBef>
              <a:buClr>
                <a:srgbClr val="FFFFFF"/>
              </a:buClr>
              <a:buSzPct val="100000"/>
              <a:buFont typeface="Arial"/>
              <a:buNone/>
              <a:defRPr sz="1100" b="0" kern="1200">
                <a:solidFill>
                  <a:srgbClr val="000000"/>
                </a:solidFill>
                <a:latin typeface="Arial"/>
                <a:ea typeface="+mn-ea"/>
                <a:cs typeface="Arial"/>
              </a:defRPr>
            </a:lvl2pPr>
            <a:lvl3pPr marL="0" indent="0" algn="l" defTabSz="961844" rtl="0" eaLnBrk="1" latinLnBrk="0" hangingPunct="1">
              <a:lnSpc>
                <a:spcPts val="1500"/>
              </a:lnSpc>
              <a:spcBef>
                <a:spcPts val="0"/>
              </a:spcBef>
              <a:buClr>
                <a:srgbClr val="FFFFFF"/>
              </a:buClr>
              <a:buSzPct val="100000"/>
              <a:buFont typeface="Arial"/>
              <a:buNone/>
              <a:tabLst/>
              <a:defRPr sz="1100" b="1" kern="1200" baseline="0">
                <a:solidFill>
                  <a:srgbClr val="000000"/>
                </a:solidFill>
                <a:latin typeface="Arial"/>
                <a:ea typeface="+mn-ea"/>
                <a:cs typeface="Arial"/>
              </a:defRPr>
            </a:lvl3pPr>
            <a:lvl4pPr marL="0" indent="0" algn="l" defTabSz="961844" rtl="0" eaLnBrk="1" latinLnBrk="0" hangingPunct="1">
              <a:lnSpc>
                <a:spcPts val="1600"/>
              </a:lnSpc>
              <a:spcBef>
                <a:spcPts val="0"/>
              </a:spcBef>
              <a:buClr>
                <a:srgbClr val="FFFFFF"/>
              </a:buClr>
              <a:buSzPct val="100000"/>
              <a:buFont typeface="Arial"/>
              <a:buNone/>
              <a:tabLst/>
              <a:defRPr sz="1100" b="0" kern="1200">
                <a:solidFill>
                  <a:srgbClr val="000000"/>
                </a:solidFill>
                <a:latin typeface="Arial"/>
                <a:ea typeface="+mn-ea"/>
                <a:cs typeface="Arial"/>
              </a:defRPr>
            </a:lvl4pPr>
            <a:lvl5pPr marL="0" indent="0" algn="l" defTabSz="961844" rtl="0" eaLnBrk="1" latinLnBrk="0" hangingPunct="1">
              <a:lnSpc>
                <a:spcPts val="1100"/>
              </a:lnSpc>
              <a:spcBef>
                <a:spcPts val="0"/>
              </a:spcBef>
              <a:buClr>
                <a:srgbClr val="FFFFFF"/>
              </a:buClr>
              <a:buSzPct val="100000"/>
              <a:buFont typeface="Arial"/>
              <a:buNone/>
              <a:tabLst/>
              <a:defRPr sz="1100" b="0" kern="1200">
                <a:solidFill>
                  <a:srgbClr val="000000"/>
                </a:solidFill>
                <a:latin typeface="Arial"/>
                <a:ea typeface="+mn-ea"/>
                <a:cs typeface="Arial"/>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endParaRPr lang="en-GB" sz="1100" dirty="0" smtClean="0"/>
          </a:p>
        </p:txBody>
      </p:sp>
      <p:graphicFrame>
        <p:nvGraphicFramePr>
          <p:cNvPr id="15" name="Table 14"/>
          <p:cNvGraphicFramePr>
            <a:graphicFrameLocks noGrp="1"/>
          </p:cNvGraphicFramePr>
          <p:nvPr>
            <p:extLst>
              <p:ext uri="{D42A27DB-BD31-4B8C-83A1-F6EECF244321}">
                <p14:modId xmlns:p14="http://schemas.microsoft.com/office/powerpoint/2010/main" val="2711604105"/>
              </p:ext>
            </p:extLst>
          </p:nvPr>
        </p:nvGraphicFramePr>
        <p:xfrm>
          <a:off x="5813764" y="4106330"/>
          <a:ext cx="3758222" cy="2325965"/>
        </p:xfrm>
        <a:graphic>
          <a:graphicData uri="http://schemas.openxmlformats.org/drawingml/2006/table">
            <a:tbl>
              <a:tblPr firstRow="1" bandRow="1">
                <a:tableStyleId>{2D5ABB26-0587-4C30-8999-92F81FD0307C}</a:tableStyleId>
              </a:tblPr>
              <a:tblGrid>
                <a:gridCol w="1488063"/>
                <a:gridCol w="2270159"/>
              </a:tblGrid>
              <a:tr h="402403">
                <a:tc gridSpan="2">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400" b="1" dirty="0" smtClean="0">
                          <a:solidFill>
                            <a:schemeClr val="accent2"/>
                          </a:solidFill>
                        </a:rPr>
                        <a:t>Campaign Details</a:t>
                      </a: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900" b="0" dirty="0">
                        <a:solidFill>
                          <a:schemeClr val="bg1"/>
                        </a:solidFill>
                      </a:endParaRPr>
                    </a:p>
                  </a:txBody>
                  <a:tcPr marL="288000" anchor="ctr">
                    <a:lnL w="12700" cap="flat" cmpd="sng" algn="ctr">
                      <a:noFill/>
                      <a:prstDash val="dot"/>
                      <a:round/>
                      <a:headEnd type="none" w="med" len="med"/>
                      <a:tailEnd type="none" w="med" len="med"/>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r>
              <a:tr h="305909">
                <a:tc>
                  <a:txBody>
                    <a:bodyPr/>
                    <a:lstStyle/>
                    <a:p>
                      <a:pPr>
                        <a:lnSpc>
                          <a:spcPct val="100000"/>
                        </a:lnSpc>
                      </a:pPr>
                      <a:r>
                        <a:rPr lang="en-US" sz="1050" b="1" dirty="0" smtClean="0">
                          <a:solidFill>
                            <a:schemeClr val="bg1"/>
                          </a:solidFill>
                        </a:rPr>
                        <a:t>Sector</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Travel</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2574">
                <a:tc>
                  <a:txBody>
                    <a:bodyPr/>
                    <a:lstStyle/>
                    <a:p>
                      <a:pPr>
                        <a:lnSpc>
                          <a:spcPct val="100000"/>
                        </a:lnSpc>
                      </a:pPr>
                      <a:r>
                        <a:rPr lang="en-US" sz="1050" b="1" dirty="0" smtClean="0">
                          <a:solidFill>
                            <a:schemeClr val="bg1"/>
                          </a:solidFill>
                        </a:rPr>
                        <a:t>Target Audience</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rPr>
                        <a:t>ABC</a:t>
                      </a:r>
                      <a:r>
                        <a:rPr lang="en-US" sz="1050" b="0" baseline="0" dirty="0" smtClean="0">
                          <a:solidFill>
                            <a:schemeClr val="bg1"/>
                          </a:solidFill>
                        </a:rPr>
                        <a:t>1 F</a:t>
                      </a:r>
                      <a:r>
                        <a:rPr lang="en-US" sz="1050" b="0" dirty="0" smtClean="0">
                          <a:solidFill>
                            <a:schemeClr val="bg1"/>
                          </a:solidFill>
                        </a:rPr>
                        <a:t>amilies</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46121">
                <a:tc>
                  <a:txBody>
                    <a:bodyPr/>
                    <a:lstStyle/>
                    <a:p>
                      <a:pPr>
                        <a:lnSpc>
                          <a:spcPct val="100000"/>
                        </a:lnSpc>
                      </a:pPr>
                      <a:r>
                        <a:rPr lang="en-US" sz="1050" b="1" dirty="0" smtClean="0">
                          <a:solidFill>
                            <a:schemeClr val="bg1"/>
                          </a:solidFill>
                        </a:rPr>
                        <a:t>Package</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i="0" baseline="0" dirty="0" smtClean="0">
                          <a:solidFill>
                            <a:schemeClr val="bg1"/>
                          </a:solidFill>
                        </a:rPr>
                        <a:t>Film Pack</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2574">
                <a:tc>
                  <a:txBody>
                    <a:bodyPr/>
                    <a:lstStyle/>
                    <a:p>
                      <a:pPr>
                        <a:lnSpc>
                          <a:spcPct val="100000"/>
                        </a:lnSpc>
                      </a:pPr>
                      <a:r>
                        <a:rPr lang="en-US" sz="1050" b="1" dirty="0" smtClean="0">
                          <a:solidFill>
                            <a:schemeClr val="bg1"/>
                          </a:solidFill>
                        </a:rPr>
                        <a:t>Media Agency</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MGOMD</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9680">
                <a:tc>
                  <a:txBody>
                    <a:bodyPr/>
                    <a:lstStyle/>
                    <a:p>
                      <a:pPr>
                        <a:lnSpc>
                          <a:spcPct val="100000"/>
                        </a:lnSpc>
                      </a:pPr>
                      <a:r>
                        <a:rPr lang="en-US" sz="1050" b="1" dirty="0" smtClean="0">
                          <a:solidFill>
                            <a:schemeClr val="bg1"/>
                          </a:solidFill>
                        </a:rPr>
                        <a:t>Creative Agency</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Lucky</a:t>
                      </a:r>
                      <a:r>
                        <a:rPr lang="en-US" sz="1050" b="0" baseline="0" dirty="0" smtClean="0">
                          <a:solidFill>
                            <a:schemeClr val="bg1"/>
                          </a:solidFill>
                        </a:rPr>
                        <a:t> Generals</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26704">
                <a:tc>
                  <a:txBody>
                    <a:bodyPr/>
                    <a:lstStyle/>
                    <a:p>
                      <a:pPr>
                        <a:lnSpc>
                          <a:spcPct val="100000"/>
                        </a:lnSpc>
                      </a:pPr>
                      <a:r>
                        <a:rPr lang="en-US" sz="1050" b="1" dirty="0" smtClean="0">
                          <a:solidFill>
                            <a:schemeClr val="bg1"/>
                          </a:solidFill>
                        </a:rPr>
                        <a:t>Duration</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r>
                        <a:rPr lang="en-US" sz="1050" kern="1200" dirty="0" smtClean="0">
                          <a:solidFill>
                            <a:schemeClr val="bg1"/>
                          </a:solidFill>
                          <a:latin typeface="+mn-lt"/>
                          <a:ea typeface="+mn-ea"/>
                          <a:cs typeface="+mn-cs"/>
                        </a:rPr>
                        <a:t>60”</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pic>
        <p:nvPicPr>
          <p:cNvPr id="2" name="Picture 1"/>
          <p:cNvPicPr>
            <a:picLocks noChangeAspect="1"/>
          </p:cNvPicPr>
          <p:nvPr/>
        </p:nvPicPr>
        <p:blipFill rotWithShape="1">
          <a:blip r:embed="rId7"/>
          <a:srcRect l="12630" t="-422" r="13843" b="422"/>
          <a:stretch/>
        </p:blipFill>
        <p:spPr>
          <a:xfrm>
            <a:off x="5871991" y="1631212"/>
            <a:ext cx="3902697" cy="2235201"/>
          </a:xfrm>
          <a:prstGeom prst="rect">
            <a:avLst/>
          </a:prstGeom>
        </p:spPr>
      </p:pic>
      <p:sp>
        <p:nvSpPr>
          <p:cNvPr id="13" name="Freeform 253"/>
          <p:cNvSpPr>
            <a:spLocks noEditPoints="1"/>
          </p:cNvSpPr>
          <p:nvPr/>
        </p:nvSpPr>
        <p:spPr bwMode="auto">
          <a:xfrm>
            <a:off x="9234688" y="267750"/>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sp>
        <p:nvSpPr>
          <p:cNvPr id="19" name="Freeform 277"/>
          <p:cNvSpPr>
            <a:spLocks noEditPoints="1"/>
          </p:cNvSpPr>
          <p:nvPr/>
        </p:nvSpPr>
        <p:spPr bwMode="auto">
          <a:xfrm>
            <a:off x="8641042" y="267750"/>
            <a:ext cx="540000" cy="54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FF0000"/>
              </a:solidFill>
            </a:endParaRPr>
          </a:p>
        </p:txBody>
      </p:sp>
    </p:spTree>
    <p:extLst>
      <p:ext uri="{BB962C8B-B14F-4D97-AF65-F5344CB8AC3E}">
        <p14:creationId xmlns:p14="http://schemas.microsoft.com/office/powerpoint/2010/main" val="30429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p:cNvSpPr txBox="1">
            <a:spLocks/>
          </p:cNvSpPr>
          <p:nvPr/>
        </p:nvSpPr>
        <p:spPr bwMode="gray">
          <a:xfrm>
            <a:off x="1122380" y="4962106"/>
            <a:ext cx="3343294" cy="487391"/>
          </a:xfrm>
          <a:prstGeom prst="rect">
            <a:avLst/>
          </a:prstGeom>
        </p:spPr>
        <p:txBody>
          <a:bodyPr vert="horz" lIns="36000" tIns="0" rIns="0" bIns="0" rtlCol="0">
            <a:noAutofit/>
          </a:bodyPr>
          <a:lstStyle>
            <a:lvl1pPr marL="0" indent="0" algn="l" defTabSz="721479" rtl="0" eaLnBrk="1" latinLnBrk="0" hangingPunct="1">
              <a:lnSpc>
                <a:spcPts val="1425"/>
              </a:lnSpc>
              <a:spcBef>
                <a:spcPts val="0"/>
              </a:spcBef>
              <a:buClr>
                <a:srgbClr val="FFFFFF"/>
              </a:buClr>
              <a:buSzPct val="100000"/>
              <a:buFont typeface="Arial"/>
              <a:buNone/>
              <a:defRPr sz="750" b="0" kern="1200" baseline="0">
                <a:solidFill>
                  <a:srgbClr val="000000"/>
                </a:solidFill>
                <a:latin typeface="Arial"/>
                <a:ea typeface="+mn-ea"/>
                <a:cs typeface="Arial"/>
              </a:defRPr>
            </a:lvl1pPr>
            <a:lvl2pPr marL="0" indent="0" algn="l" defTabSz="721479" rtl="0" eaLnBrk="1" latinLnBrk="0" hangingPunct="1">
              <a:lnSpc>
                <a:spcPts val="1425"/>
              </a:lnSpc>
              <a:spcBef>
                <a:spcPts val="0"/>
              </a:spcBef>
              <a:buClr>
                <a:srgbClr val="FFFFFF"/>
              </a:buClr>
              <a:buSzPct val="100000"/>
              <a:buFont typeface="Arial"/>
              <a:buNone/>
              <a:defRPr sz="825" b="0" kern="1200">
                <a:solidFill>
                  <a:srgbClr val="000000"/>
                </a:solidFill>
                <a:latin typeface="Arial"/>
                <a:ea typeface="+mn-ea"/>
                <a:cs typeface="Arial"/>
              </a:defRPr>
            </a:lvl2pPr>
            <a:lvl3pPr marL="0" indent="0" algn="l" defTabSz="721479" rtl="0" eaLnBrk="1" latinLnBrk="0" hangingPunct="1">
              <a:lnSpc>
                <a:spcPts val="1125"/>
              </a:lnSpc>
              <a:spcBef>
                <a:spcPts val="0"/>
              </a:spcBef>
              <a:buClr>
                <a:srgbClr val="FFFFFF"/>
              </a:buClr>
              <a:buSzPct val="100000"/>
              <a:buFont typeface="Arial"/>
              <a:buNone/>
              <a:tabLst/>
              <a:defRPr sz="825" b="1" kern="1200" baseline="0">
                <a:solidFill>
                  <a:srgbClr val="000000"/>
                </a:solidFill>
                <a:latin typeface="Arial"/>
                <a:ea typeface="+mn-ea"/>
                <a:cs typeface="Arial"/>
              </a:defRPr>
            </a:lvl3pPr>
            <a:lvl4pPr marL="0" indent="0" algn="l" defTabSz="721479" rtl="0" eaLnBrk="1" latinLnBrk="0" hangingPunct="1">
              <a:lnSpc>
                <a:spcPts val="1200"/>
              </a:lnSpc>
              <a:spcBef>
                <a:spcPts val="0"/>
              </a:spcBef>
              <a:buClr>
                <a:srgbClr val="FFFFFF"/>
              </a:buClr>
              <a:buSzPct val="100000"/>
              <a:buFont typeface="Arial"/>
              <a:buNone/>
              <a:tabLst/>
              <a:defRPr sz="825" b="0" kern="1200">
                <a:solidFill>
                  <a:srgbClr val="000000"/>
                </a:solidFill>
                <a:latin typeface="Arial"/>
                <a:ea typeface="+mn-ea"/>
                <a:cs typeface="Arial"/>
              </a:defRPr>
            </a:lvl4pPr>
            <a:lvl5pPr marL="0" indent="0" algn="l" defTabSz="721479" rtl="0" eaLnBrk="1" latinLnBrk="0" hangingPunct="1">
              <a:lnSpc>
                <a:spcPts val="825"/>
              </a:lnSpc>
              <a:spcBef>
                <a:spcPts val="0"/>
              </a:spcBef>
              <a:buClr>
                <a:srgbClr val="FFFFFF"/>
              </a:buClr>
              <a:buSzPct val="100000"/>
              <a:buFont typeface="Arial"/>
              <a:buNone/>
              <a:tabLst/>
              <a:defRPr sz="825" b="0" kern="1200">
                <a:solidFill>
                  <a:srgbClr val="000000"/>
                </a:solidFill>
                <a:latin typeface="Arial"/>
                <a:ea typeface="+mn-ea"/>
                <a:cs typeface="Arial"/>
              </a:defRPr>
            </a:lvl5pPr>
            <a:lvl6pPr marL="198407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6pPr>
            <a:lvl7pPr marL="234481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7pPr>
            <a:lvl8pPr marL="2705551"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8pPr>
            <a:lvl9pPr marL="306629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9pPr>
          </a:lstStyle>
          <a:p>
            <a:pPr defTabSz="417513">
              <a:lnSpc>
                <a:spcPct val="100000"/>
              </a:lnSpc>
              <a:buClrTx/>
              <a:tabLst>
                <a:tab pos="1250950" algn="l"/>
              </a:tabLst>
            </a:pPr>
            <a:r>
              <a:rPr lang="en-GB" sz="1100" b="1" dirty="0" smtClean="0">
                <a:solidFill>
                  <a:schemeClr val="bg1"/>
                </a:solidFill>
              </a:rPr>
              <a:t>Increase in consideration:</a:t>
            </a:r>
            <a:endParaRPr lang="en-GB" sz="1100" b="1" dirty="0">
              <a:solidFill>
                <a:schemeClr val="bg1"/>
              </a:solidFill>
            </a:endParaRPr>
          </a:p>
          <a:p>
            <a:pPr defTabSz="417513">
              <a:lnSpc>
                <a:spcPct val="100000"/>
              </a:lnSpc>
              <a:buClrTx/>
              <a:tabLst>
                <a:tab pos="1250950" algn="l"/>
              </a:tabLst>
            </a:pPr>
            <a:r>
              <a:rPr lang="en-GB" sz="1100" dirty="0">
                <a:solidFill>
                  <a:schemeClr val="bg1"/>
                </a:solidFill>
              </a:rPr>
              <a:t>Those exposed to </a:t>
            </a:r>
            <a:r>
              <a:rPr lang="en-GB" sz="1100" dirty="0" smtClean="0">
                <a:solidFill>
                  <a:schemeClr val="bg1"/>
                </a:solidFill>
              </a:rPr>
              <a:t>the cinema activity </a:t>
            </a:r>
            <a:r>
              <a:rPr lang="en-GB" sz="1100" dirty="0">
                <a:solidFill>
                  <a:schemeClr val="bg1"/>
                </a:solidFill>
              </a:rPr>
              <a:t>are </a:t>
            </a:r>
            <a:r>
              <a:rPr lang="en-GB" sz="1100" b="1" dirty="0">
                <a:solidFill>
                  <a:srgbClr val="A50021"/>
                </a:solidFill>
              </a:rPr>
              <a:t>5</a:t>
            </a:r>
            <a:r>
              <a:rPr lang="en-GB" sz="1100" b="1" dirty="0" smtClean="0">
                <a:solidFill>
                  <a:srgbClr val="A50021"/>
                </a:solidFill>
              </a:rPr>
              <a:t>% </a:t>
            </a:r>
            <a:r>
              <a:rPr lang="en-GB" sz="1100" b="1" dirty="0">
                <a:solidFill>
                  <a:srgbClr val="A50021"/>
                </a:solidFill>
              </a:rPr>
              <a:t>more likely </a:t>
            </a:r>
            <a:r>
              <a:rPr lang="en-GB" sz="1100" b="1" dirty="0" smtClean="0">
                <a:solidFill>
                  <a:srgbClr val="A50021"/>
                </a:solidFill>
              </a:rPr>
              <a:t>to consider </a:t>
            </a:r>
            <a:r>
              <a:rPr lang="en-GB" sz="1100" dirty="0" smtClean="0">
                <a:solidFill>
                  <a:schemeClr val="bg1"/>
                </a:solidFill>
              </a:rPr>
              <a:t>Premier Inn vs</a:t>
            </a:r>
            <a:r>
              <a:rPr lang="en-GB" sz="1100" dirty="0">
                <a:solidFill>
                  <a:schemeClr val="bg1"/>
                </a:solidFill>
              </a:rPr>
              <a:t>. </a:t>
            </a:r>
            <a:r>
              <a:rPr lang="en-GB" sz="1100" dirty="0" smtClean="0">
                <a:solidFill>
                  <a:schemeClr val="bg1"/>
                </a:solidFill>
              </a:rPr>
              <a:t>control </a:t>
            </a:r>
          </a:p>
          <a:p>
            <a:pPr defTabSz="417513">
              <a:lnSpc>
                <a:spcPct val="100000"/>
              </a:lnSpc>
              <a:buClrTx/>
              <a:tabLst>
                <a:tab pos="1250950" algn="l"/>
              </a:tabLst>
            </a:pPr>
            <a:r>
              <a:rPr lang="en-GB" altLang="en-US" sz="800" dirty="0">
                <a:solidFill>
                  <a:srgbClr val="000000">
                    <a:lumMod val="50000"/>
                    <a:lumOff val="50000"/>
                  </a:srgbClr>
                </a:solidFill>
              </a:rPr>
              <a:t>Cinema exposed = </a:t>
            </a:r>
            <a:r>
              <a:rPr lang="en-GB" altLang="en-US" sz="800" dirty="0" smtClean="0">
                <a:solidFill>
                  <a:srgbClr val="000000">
                    <a:lumMod val="50000"/>
                    <a:lumOff val="50000"/>
                  </a:srgbClr>
                </a:solidFill>
              </a:rPr>
              <a:t>78%, </a:t>
            </a:r>
            <a:r>
              <a:rPr lang="en-GB" altLang="en-US" sz="800" dirty="0">
                <a:solidFill>
                  <a:srgbClr val="000000">
                    <a:lumMod val="50000"/>
                    <a:lumOff val="50000"/>
                  </a:srgbClr>
                </a:solidFill>
              </a:rPr>
              <a:t>Control = </a:t>
            </a:r>
            <a:r>
              <a:rPr lang="en-GB" altLang="en-US" sz="800" dirty="0" smtClean="0">
                <a:solidFill>
                  <a:srgbClr val="000000">
                    <a:lumMod val="50000"/>
                    <a:lumOff val="50000"/>
                  </a:srgbClr>
                </a:solidFill>
              </a:rPr>
              <a:t>74%</a:t>
            </a:r>
            <a:endParaRPr lang="en-US" sz="800" dirty="0"/>
          </a:p>
        </p:txBody>
      </p:sp>
      <p:sp>
        <p:nvSpPr>
          <p:cNvPr id="14" name="Title 6"/>
          <p:cNvSpPr txBox="1">
            <a:spLocks/>
          </p:cNvSpPr>
          <p:nvPr/>
        </p:nvSpPr>
        <p:spPr bwMode="gray">
          <a:xfrm>
            <a:off x="5017811" y="3890158"/>
            <a:ext cx="1060017" cy="337356"/>
          </a:xfrm>
          <a:prstGeom prst="rect">
            <a:avLst/>
          </a:prstGeom>
          <a:ln>
            <a:noFill/>
          </a:ln>
        </p:spPr>
        <p:txBody>
          <a:bodyPr vert="horz" wrap="none" lIns="0" tIns="0" rIns="0" bIns="0" rtlCol="0" anchor="ctr">
            <a:noAutofit/>
          </a:bodyPr>
          <a:lstStyle>
            <a:defPPr>
              <a:defRPr lang="en-US"/>
            </a:defPPr>
            <a:lvl1pPr defTabSz="721479">
              <a:spcBef>
                <a:spcPct val="0"/>
              </a:spcBef>
              <a:buNone/>
              <a:defRPr sz="1400" b="1" cap="none" spc="0" baseline="0">
                <a:ln w="22225">
                  <a:noFill/>
                  <a:prstDash val="solid"/>
                </a:ln>
                <a:solidFill>
                  <a:schemeClr val="accent2"/>
                </a:solidFill>
                <a:effectLst/>
                <a:latin typeface="Arial" charset="0"/>
                <a:ea typeface="Arial" charset="0"/>
                <a:cs typeface="Arial" charset="0"/>
              </a:defRPr>
            </a:lvl1pPr>
          </a:lstStyle>
          <a:p>
            <a:r>
              <a:rPr lang="en-GB" dirty="0" smtClean="0"/>
              <a:t>Summary</a:t>
            </a:r>
            <a:endParaRPr lang="en-GB" dirty="0"/>
          </a:p>
        </p:txBody>
      </p:sp>
      <p:cxnSp>
        <p:nvCxnSpPr>
          <p:cNvPr id="15" name="Straight Connector 14"/>
          <p:cNvCxnSpPr/>
          <p:nvPr/>
        </p:nvCxnSpPr>
        <p:spPr>
          <a:xfrm flipV="1">
            <a:off x="4744895" y="3911826"/>
            <a:ext cx="0" cy="2694538"/>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1"/>
          <p:cNvSpPr txBox="1">
            <a:spLocks/>
          </p:cNvSpPr>
          <p:nvPr/>
        </p:nvSpPr>
        <p:spPr bwMode="gray">
          <a:xfrm>
            <a:off x="1122379" y="3991546"/>
            <a:ext cx="3449620" cy="668778"/>
          </a:xfrm>
          <a:prstGeom prst="rect">
            <a:avLst/>
          </a:prstGeom>
        </p:spPr>
        <p:txBody>
          <a:bodyPr vert="horz" lIns="36000" tIns="0" rIns="0" bIns="0" rtlCol="0">
            <a:noAutofit/>
          </a:bodyPr>
          <a:lstStyle>
            <a:lvl1pPr marL="0" indent="0" algn="l" defTabSz="721479" rtl="0" eaLnBrk="1" latinLnBrk="0" hangingPunct="1">
              <a:lnSpc>
                <a:spcPts val="1425"/>
              </a:lnSpc>
              <a:spcBef>
                <a:spcPts val="0"/>
              </a:spcBef>
              <a:buClr>
                <a:srgbClr val="FFFFFF"/>
              </a:buClr>
              <a:buSzPct val="100000"/>
              <a:buFont typeface="Arial"/>
              <a:buNone/>
              <a:defRPr sz="750" b="0" kern="1200" baseline="0">
                <a:solidFill>
                  <a:srgbClr val="000000"/>
                </a:solidFill>
                <a:latin typeface="Arial"/>
                <a:ea typeface="+mn-ea"/>
                <a:cs typeface="Arial"/>
              </a:defRPr>
            </a:lvl1pPr>
            <a:lvl2pPr marL="0" indent="0" algn="l" defTabSz="721479" rtl="0" eaLnBrk="1" latinLnBrk="0" hangingPunct="1">
              <a:lnSpc>
                <a:spcPts val="1425"/>
              </a:lnSpc>
              <a:spcBef>
                <a:spcPts val="0"/>
              </a:spcBef>
              <a:buClr>
                <a:srgbClr val="FFFFFF"/>
              </a:buClr>
              <a:buSzPct val="100000"/>
              <a:buFont typeface="Arial"/>
              <a:buNone/>
              <a:defRPr sz="825" b="0" kern="1200">
                <a:solidFill>
                  <a:srgbClr val="000000"/>
                </a:solidFill>
                <a:latin typeface="Arial"/>
                <a:ea typeface="+mn-ea"/>
                <a:cs typeface="Arial"/>
              </a:defRPr>
            </a:lvl2pPr>
            <a:lvl3pPr marL="0" indent="0" algn="l" defTabSz="721479" rtl="0" eaLnBrk="1" latinLnBrk="0" hangingPunct="1">
              <a:lnSpc>
                <a:spcPts val="1125"/>
              </a:lnSpc>
              <a:spcBef>
                <a:spcPts val="0"/>
              </a:spcBef>
              <a:buClr>
                <a:srgbClr val="FFFFFF"/>
              </a:buClr>
              <a:buSzPct val="100000"/>
              <a:buFont typeface="Arial"/>
              <a:buNone/>
              <a:tabLst/>
              <a:defRPr sz="825" b="1" kern="1200" baseline="0">
                <a:solidFill>
                  <a:srgbClr val="000000"/>
                </a:solidFill>
                <a:latin typeface="Arial"/>
                <a:ea typeface="+mn-ea"/>
                <a:cs typeface="Arial"/>
              </a:defRPr>
            </a:lvl3pPr>
            <a:lvl4pPr marL="0" indent="0" algn="l" defTabSz="721479" rtl="0" eaLnBrk="1" latinLnBrk="0" hangingPunct="1">
              <a:lnSpc>
                <a:spcPts val="1200"/>
              </a:lnSpc>
              <a:spcBef>
                <a:spcPts val="0"/>
              </a:spcBef>
              <a:buClr>
                <a:srgbClr val="FFFFFF"/>
              </a:buClr>
              <a:buSzPct val="100000"/>
              <a:buFont typeface="Arial"/>
              <a:buNone/>
              <a:tabLst/>
              <a:defRPr sz="825" b="0" kern="1200">
                <a:solidFill>
                  <a:srgbClr val="000000"/>
                </a:solidFill>
                <a:latin typeface="Arial"/>
                <a:ea typeface="+mn-ea"/>
                <a:cs typeface="Arial"/>
              </a:defRPr>
            </a:lvl4pPr>
            <a:lvl5pPr marL="0" indent="0" algn="l" defTabSz="721479" rtl="0" eaLnBrk="1" latinLnBrk="0" hangingPunct="1">
              <a:lnSpc>
                <a:spcPts val="825"/>
              </a:lnSpc>
              <a:spcBef>
                <a:spcPts val="0"/>
              </a:spcBef>
              <a:buClr>
                <a:srgbClr val="FFFFFF"/>
              </a:buClr>
              <a:buSzPct val="100000"/>
              <a:buFont typeface="Arial"/>
              <a:buNone/>
              <a:tabLst/>
              <a:defRPr sz="825" b="0" kern="1200">
                <a:solidFill>
                  <a:srgbClr val="000000"/>
                </a:solidFill>
                <a:latin typeface="Arial"/>
                <a:ea typeface="+mn-ea"/>
                <a:cs typeface="Arial"/>
              </a:defRPr>
            </a:lvl5pPr>
            <a:lvl6pPr marL="198407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6pPr>
            <a:lvl7pPr marL="234481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7pPr>
            <a:lvl8pPr marL="2705551"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8pPr>
            <a:lvl9pPr marL="306629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9pPr>
          </a:lstStyle>
          <a:p>
            <a:pPr defTabSz="417513">
              <a:lnSpc>
                <a:spcPct val="100000"/>
              </a:lnSpc>
              <a:buClrTx/>
              <a:tabLst>
                <a:tab pos="1250950" algn="l"/>
              </a:tabLst>
            </a:pPr>
            <a:r>
              <a:rPr lang="en-GB" sz="1100" b="1" dirty="0" smtClean="0">
                <a:solidFill>
                  <a:schemeClr val="bg1"/>
                </a:solidFill>
              </a:rPr>
              <a:t>Uplift in spontaneous brand awareness:</a:t>
            </a:r>
          </a:p>
          <a:p>
            <a:pPr defTabSz="417513">
              <a:lnSpc>
                <a:spcPct val="100000"/>
              </a:lnSpc>
              <a:buClrTx/>
              <a:tabLst>
                <a:tab pos="1250950" algn="l"/>
              </a:tabLst>
            </a:pPr>
            <a:r>
              <a:rPr lang="en-GB" sz="1100" dirty="0" smtClean="0">
                <a:solidFill>
                  <a:schemeClr val="bg1"/>
                </a:solidFill>
              </a:rPr>
              <a:t>Cinema exposed </a:t>
            </a:r>
            <a:r>
              <a:rPr lang="en-GB" sz="1100" b="1" dirty="0" smtClean="0">
                <a:solidFill>
                  <a:srgbClr val="A50021"/>
                </a:solidFill>
              </a:rPr>
              <a:t>30% </a:t>
            </a:r>
            <a:r>
              <a:rPr lang="en-GB" sz="1100" dirty="0" smtClean="0">
                <a:solidFill>
                  <a:schemeClr val="bg1"/>
                </a:solidFill>
              </a:rPr>
              <a:t>more likely to be </a:t>
            </a:r>
            <a:r>
              <a:rPr lang="en-GB" sz="1100" b="1" dirty="0" smtClean="0">
                <a:solidFill>
                  <a:srgbClr val="A50021"/>
                </a:solidFill>
              </a:rPr>
              <a:t>aware of Premier Inn </a:t>
            </a:r>
            <a:r>
              <a:rPr lang="en-GB" sz="1100" dirty="0">
                <a:solidFill>
                  <a:schemeClr val="bg1"/>
                </a:solidFill>
              </a:rPr>
              <a:t>vs</a:t>
            </a:r>
            <a:r>
              <a:rPr lang="en-GB" sz="1100" dirty="0" smtClean="0">
                <a:solidFill>
                  <a:schemeClr val="bg1"/>
                </a:solidFill>
              </a:rPr>
              <a:t>.</a:t>
            </a:r>
            <a:r>
              <a:rPr lang="en-GB" sz="1100" dirty="0">
                <a:solidFill>
                  <a:schemeClr val="bg1"/>
                </a:solidFill>
              </a:rPr>
              <a:t> </a:t>
            </a:r>
            <a:r>
              <a:rPr lang="en-GB" sz="1100" dirty="0" smtClean="0">
                <a:solidFill>
                  <a:schemeClr val="bg1"/>
                </a:solidFill>
              </a:rPr>
              <a:t>control (no exposure in cinema)</a:t>
            </a:r>
            <a:endParaRPr lang="en-GB" sz="1100" dirty="0">
              <a:solidFill>
                <a:schemeClr val="bg1"/>
              </a:solidFill>
            </a:endParaRPr>
          </a:p>
          <a:p>
            <a:pPr defTabSz="417513">
              <a:lnSpc>
                <a:spcPct val="100000"/>
              </a:lnSpc>
              <a:buClrTx/>
              <a:tabLst>
                <a:tab pos="1250950" algn="l"/>
              </a:tabLst>
            </a:pPr>
            <a:r>
              <a:rPr lang="en-GB" altLang="en-US" sz="800" dirty="0" smtClean="0">
                <a:solidFill>
                  <a:srgbClr val="000000">
                    <a:lumMod val="50000"/>
                    <a:lumOff val="50000"/>
                  </a:srgbClr>
                </a:solidFill>
              </a:rPr>
              <a:t>Cinema exposed = 54%, Control = 33</a:t>
            </a:r>
            <a:r>
              <a:rPr lang="en-GB" altLang="en-US" sz="800" dirty="0" smtClean="0">
                <a:solidFill>
                  <a:srgbClr val="000000">
                    <a:lumMod val="50000"/>
                    <a:lumOff val="50000"/>
                  </a:srgbClr>
                </a:solidFill>
              </a:rPr>
              <a:t>%</a:t>
            </a:r>
            <a:endParaRPr lang="en-GB" sz="1100" dirty="0" smtClean="0"/>
          </a:p>
        </p:txBody>
      </p:sp>
      <p:sp>
        <p:nvSpPr>
          <p:cNvPr id="23" name="Freeform 287"/>
          <p:cNvSpPr>
            <a:spLocks noEditPoints="1"/>
          </p:cNvSpPr>
          <p:nvPr/>
        </p:nvSpPr>
        <p:spPr bwMode="auto">
          <a:xfrm>
            <a:off x="453239" y="4058242"/>
            <a:ext cx="360000" cy="3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38"/>
          <p:cNvSpPr>
            <a:spLocks noEditPoints="1"/>
          </p:cNvSpPr>
          <p:nvPr/>
        </p:nvSpPr>
        <p:spPr bwMode="auto">
          <a:xfrm>
            <a:off x="453502" y="5079095"/>
            <a:ext cx="359474" cy="36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chemeClr val="accent2"/>
          </a:solidFill>
          <a:ln>
            <a:noFill/>
          </a:ln>
          <a:extLst/>
        </p:spPr>
        <p:txBody>
          <a:bodyPr/>
          <a:lstStyle/>
          <a:p>
            <a:endParaRPr lang="en-GB"/>
          </a:p>
        </p:txBody>
      </p:sp>
      <p:sp>
        <p:nvSpPr>
          <p:cNvPr id="29" name="Text Placeholder 1"/>
          <p:cNvSpPr>
            <a:spLocks noGrp="1"/>
          </p:cNvSpPr>
          <p:nvPr>
            <p:ph type="body" sz="quarter" idx="16"/>
          </p:nvPr>
        </p:nvSpPr>
        <p:spPr>
          <a:xfrm>
            <a:off x="5031987" y="4337408"/>
            <a:ext cx="4590594" cy="681161"/>
          </a:xfrm>
        </p:spPr>
        <p:txBody>
          <a:bodyPr/>
          <a:lstStyle/>
          <a:p>
            <a:pPr>
              <a:lnSpc>
                <a:spcPct val="100000"/>
              </a:lnSpc>
              <a:buClr>
                <a:srgbClr val="990000"/>
              </a:buClr>
            </a:pPr>
            <a:r>
              <a:rPr lang="en-GB" sz="1200" dirty="0" smtClean="0">
                <a:solidFill>
                  <a:schemeClr val="bg1"/>
                </a:solidFill>
              </a:rPr>
              <a:t>Adding to cinema to its AV mix has helped Premier Inn </a:t>
            </a:r>
            <a:r>
              <a:rPr lang="en-GB" sz="1200" b="1" dirty="0" smtClean="0">
                <a:solidFill>
                  <a:schemeClr val="accent2"/>
                </a:solidFill>
              </a:rPr>
              <a:t>drive brand awareness, campaign cut through and consideration </a:t>
            </a:r>
            <a:r>
              <a:rPr lang="en-GB" sz="1200" dirty="0">
                <a:solidFill>
                  <a:schemeClr val="bg1"/>
                </a:solidFill>
              </a:rPr>
              <a:t>of its service </a:t>
            </a:r>
            <a:r>
              <a:rPr lang="en-GB" sz="1200" dirty="0" smtClean="0">
                <a:solidFill>
                  <a:schemeClr val="bg1"/>
                </a:solidFill>
              </a:rPr>
              <a:t>among its </a:t>
            </a:r>
            <a:r>
              <a:rPr lang="en-GB" sz="1200" b="1" dirty="0" smtClean="0">
                <a:solidFill>
                  <a:schemeClr val="accent2"/>
                </a:solidFill>
              </a:rPr>
              <a:t>core target audience </a:t>
            </a:r>
            <a:r>
              <a:rPr lang="en-GB" sz="1200" dirty="0" smtClean="0">
                <a:solidFill>
                  <a:schemeClr val="bg1"/>
                </a:solidFill>
              </a:rPr>
              <a:t>of upmarket families.</a:t>
            </a:r>
            <a:endParaRPr lang="en-GB" sz="1200" b="1" dirty="0">
              <a:solidFill>
                <a:schemeClr val="bg1"/>
              </a:solidFill>
            </a:endParaRPr>
          </a:p>
        </p:txBody>
      </p:sp>
      <p:graphicFrame>
        <p:nvGraphicFramePr>
          <p:cNvPr id="35" name="Chart 34"/>
          <p:cNvGraphicFramePr/>
          <p:nvPr>
            <p:extLst>
              <p:ext uri="{D42A27DB-BD31-4B8C-83A1-F6EECF244321}">
                <p14:modId xmlns:p14="http://schemas.microsoft.com/office/powerpoint/2010/main" val="1406373913"/>
              </p:ext>
            </p:extLst>
          </p:nvPr>
        </p:nvGraphicFramePr>
        <p:xfrm>
          <a:off x="-6895" y="1388443"/>
          <a:ext cx="9715546" cy="2371628"/>
        </p:xfrm>
        <a:graphic>
          <a:graphicData uri="http://schemas.openxmlformats.org/drawingml/2006/chart">
            <c:chart xmlns:c="http://schemas.openxmlformats.org/drawingml/2006/chart" xmlns:r="http://schemas.openxmlformats.org/officeDocument/2006/relationships" r:id="rId2"/>
          </a:graphicData>
        </a:graphic>
      </p:graphicFrame>
      <p:sp>
        <p:nvSpPr>
          <p:cNvPr id="36" name="Rectangle 35"/>
          <p:cNvSpPr/>
          <p:nvPr/>
        </p:nvSpPr>
        <p:spPr>
          <a:xfrm>
            <a:off x="4797763" y="7003588"/>
            <a:ext cx="5038725" cy="307777"/>
          </a:xfrm>
          <a:prstGeom prst="rect">
            <a:avLst/>
          </a:prstGeom>
        </p:spPr>
        <p:txBody>
          <a:bodyPr>
            <a:spAutoFit/>
          </a:bodyPr>
          <a:lstStyle/>
          <a:p>
            <a:pPr algn="r"/>
            <a:r>
              <a:rPr lang="en-US" sz="700" b="1" dirty="0" smtClean="0">
                <a:solidFill>
                  <a:schemeClr val="bg1"/>
                </a:solidFill>
              </a:rPr>
              <a:t>Source: </a:t>
            </a:r>
            <a:r>
              <a:rPr lang="en-US" sz="700" dirty="0" smtClean="0">
                <a:solidFill>
                  <a:schemeClr val="bg1"/>
                </a:solidFill>
              </a:rPr>
              <a:t>DCM / Premier Inn</a:t>
            </a:r>
          </a:p>
          <a:p>
            <a:pPr algn="r"/>
            <a:r>
              <a:rPr lang="en-US" sz="700" dirty="0" smtClean="0">
                <a:solidFill>
                  <a:schemeClr val="bg1"/>
                </a:solidFill>
              </a:rPr>
              <a:t>Conducted </a:t>
            </a:r>
            <a:r>
              <a:rPr lang="en-US" sz="700" dirty="0">
                <a:solidFill>
                  <a:schemeClr val="bg1"/>
                </a:solidFill>
              </a:rPr>
              <a:t>by; </a:t>
            </a:r>
            <a:r>
              <a:rPr lang="en-US" sz="700" dirty="0" smtClean="0">
                <a:solidFill>
                  <a:schemeClr val="bg1"/>
                </a:solidFill>
              </a:rPr>
              <a:t>Differentology, November 2016</a:t>
            </a:r>
            <a:endParaRPr lang="en-US" sz="700" dirty="0">
              <a:solidFill>
                <a:schemeClr val="bg1"/>
              </a:solidFill>
            </a:endParaRPr>
          </a:p>
        </p:txBody>
      </p:sp>
      <p:sp>
        <p:nvSpPr>
          <p:cNvPr id="37" name="Freeform 287"/>
          <p:cNvSpPr>
            <a:spLocks noEditPoints="1"/>
          </p:cNvSpPr>
          <p:nvPr/>
        </p:nvSpPr>
        <p:spPr bwMode="auto">
          <a:xfrm>
            <a:off x="453239" y="5952810"/>
            <a:ext cx="360000" cy="3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Title 6"/>
          <p:cNvSpPr txBox="1">
            <a:spLocks/>
          </p:cNvSpPr>
          <p:nvPr/>
        </p:nvSpPr>
        <p:spPr bwMode="gray">
          <a:xfrm>
            <a:off x="263445" y="1109835"/>
            <a:ext cx="1860672" cy="337356"/>
          </a:xfrm>
          <a:prstGeom prst="rect">
            <a:avLst/>
          </a:prstGeom>
          <a:ln>
            <a:noFill/>
          </a:ln>
        </p:spPr>
        <p:txBody>
          <a:bodyPr vert="horz" wrap="none" lIns="0" tIns="0" rIns="0" bIns="0" rtlCol="0" anchor="ctr">
            <a:noAutofit/>
          </a:bodyPr>
          <a:lstStyle>
            <a:lvl1pPr algn="l" defTabSz="721479" rtl="0" eaLnBrk="1" latinLnBrk="0" hangingPunct="1">
              <a:spcBef>
                <a:spcPct val="0"/>
              </a:spcBef>
              <a:buNone/>
              <a:defRPr sz="2700" b="0" kern="1200" cap="all" spc="0" baseline="0">
                <a:ln w="22225">
                  <a:noFill/>
                  <a:prstDash val="solid"/>
                </a:ln>
                <a:solidFill>
                  <a:srgbClr val="000000"/>
                </a:solidFill>
                <a:effectLst/>
                <a:latin typeface="+mj-lt"/>
                <a:ea typeface="+mj-ea"/>
                <a:cs typeface="+mj-cs"/>
              </a:defRPr>
            </a:lvl1pPr>
          </a:lstStyle>
          <a:p>
            <a:r>
              <a:rPr lang="en-GB" sz="1400" b="1" cap="none" dirty="0" smtClean="0">
                <a:solidFill>
                  <a:schemeClr val="accent2"/>
                </a:solidFill>
                <a:latin typeface="Arial" charset="0"/>
                <a:ea typeface="Arial" charset="0"/>
                <a:cs typeface="Arial" charset="0"/>
              </a:rPr>
              <a:t>Results </a:t>
            </a:r>
            <a:endParaRPr lang="en-GB" sz="1400" b="1" cap="none" dirty="0">
              <a:solidFill>
                <a:schemeClr val="accent2"/>
              </a:solidFill>
              <a:latin typeface="Arial" charset="0"/>
              <a:ea typeface="Arial" charset="0"/>
              <a:cs typeface="Arial" charset="0"/>
            </a:endParaRPr>
          </a:p>
        </p:txBody>
      </p:sp>
      <p:cxnSp>
        <p:nvCxnSpPr>
          <p:cNvPr id="21" name="Straight Connector 20"/>
          <p:cNvCxnSpPr/>
          <p:nvPr/>
        </p:nvCxnSpPr>
        <p:spPr>
          <a:xfrm>
            <a:off x="215878" y="3806852"/>
            <a:ext cx="9501482" cy="0"/>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045886" y="5823939"/>
            <a:ext cx="3320551" cy="723275"/>
          </a:xfrm>
          <a:prstGeom prst="rect">
            <a:avLst/>
          </a:prstGeom>
        </p:spPr>
        <p:txBody>
          <a:bodyPr wrap="square">
            <a:spAutoFit/>
          </a:bodyPr>
          <a:lstStyle/>
          <a:p>
            <a:pPr lvl="0" defTabSz="417513">
              <a:tabLst>
                <a:tab pos="1250950" algn="l"/>
              </a:tabLst>
            </a:pPr>
            <a:r>
              <a:rPr lang="en-GB" sz="1100" b="1" dirty="0">
                <a:solidFill>
                  <a:srgbClr val="000000"/>
                </a:solidFill>
              </a:rPr>
              <a:t>Uplift in comms awareness:</a:t>
            </a:r>
          </a:p>
          <a:p>
            <a:pPr lvl="0" defTabSz="417513">
              <a:tabLst>
                <a:tab pos="1250950" algn="l"/>
              </a:tabLst>
            </a:pPr>
            <a:r>
              <a:rPr lang="en-GB" sz="1100" dirty="0">
                <a:solidFill>
                  <a:srgbClr val="000000"/>
                </a:solidFill>
              </a:rPr>
              <a:t>Cinema exposed </a:t>
            </a:r>
            <a:r>
              <a:rPr lang="en-GB" sz="1100" b="1" dirty="0">
                <a:solidFill>
                  <a:srgbClr val="A50021"/>
                </a:solidFill>
              </a:rPr>
              <a:t>27% </a:t>
            </a:r>
            <a:r>
              <a:rPr lang="en-GB" sz="1100" dirty="0">
                <a:solidFill>
                  <a:srgbClr val="000000"/>
                </a:solidFill>
              </a:rPr>
              <a:t>more likely to be aware of the </a:t>
            </a:r>
            <a:r>
              <a:rPr lang="en-GB" sz="1100" b="1" dirty="0">
                <a:solidFill>
                  <a:srgbClr val="990000"/>
                </a:solidFill>
              </a:rPr>
              <a:t>Premier Inn advertising </a:t>
            </a:r>
            <a:r>
              <a:rPr lang="en-GB" sz="1100" dirty="0">
                <a:solidFill>
                  <a:srgbClr val="000000"/>
                </a:solidFill>
              </a:rPr>
              <a:t>vs. control</a:t>
            </a:r>
          </a:p>
          <a:p>
            <a:pPr lvl="0" defTabSz="417513">
              <a:tabLst>
                <a:tab pos="1250950" algn="l"/>
              </a:tabLst>
            </a:pPr>
            <a:r>
              <a:rPr lang="en-GB" altLang="en-US" sz="800" dirty="0">
                <a:solidFill>
                  <a:srgbClr val="000000">
                    <a:lumMod val="50000"/>
                    <a:lumOff val="50000"/>
                  </a:srgbClr>
                </a:solidFill>
              </a:rPr>
              <a:t>Cinema exposed = 57%, Control = 45%</a:t>
            </a:r>
            <a:endParaRPr lang="en-GB" sz="1100" dirty="0">
              <a:solidFill>
                <a:srgbClr val="00BFD6"/>
              </a:solidFill>
            </a:endParaRPr>
          </a:p>
        </p:txBody>
      </p:sp>
      <p:sp>
        <p:nvSpPr>
          <p:cNvPr id="27" name="Title 6"/>
          <p:cNvSpPr>
            <a:spLocks noGrp="1"/>
          </p:cNvSpPr>
          <p:nvPr>
            <p:ph type="title"/>
          </p:nvPr>
        </p:nvSpPr>
        <p:spPr>
          <a:xfrm>
            <a:off x="263445" y="268489"/>
            <a:ext cx="9308541" cy="409568"/>
          </a:xfrm>
        </p:spPr>
        <p:txBody>
          <a:bodyPr/>
          <a:lstStyle/>
          <a:p>
            <a:r>
              <a:rPr lang="en-GB" dirty="0" smtClean="0"/>
              <a:t>PREMIER INN</a:t>
            </a:r>
            <a:endParaRPr lang="en-GB" dirty="0"/>
          </a:p>
        </p:txBody>
      </p:sp>
      <p:sp>
        <p:nvSpPr>
          <p:cNvPr id="30" name="Text Placeholder 7"/>
          <p:cNvSpPr>
            <a:spLocks noGrp="1"/>
          </p:cNvSpPr>
          <p:nvPr>
            <p:ph type="body" sz="quarter" idx="11"/>
          </p:nvPr>
        </p:nvSpPr>
        <p:spPr>
          <a:xfrm>
            <a:off x="215514" y="720566"/>
            <a:ext cx="9328120" cy="237225"/>
          </a:xfrm>
        </p:spPr>
        <p:txBody>
          <a:bodyPr/>
          <a:lstStyle/>
          <a:p>
            <a:r>
              <a:rPr lang="en-GB" dirty="0" smtClean="0"/>
              <a:t>‘A </a:t>
            </a:r>
            <a:r>
              <a:rPr lang="en-GB" dirty="0"/>
              <a:t>Great Place To </a:t>
            </a:r>
            <a:r>
              <a:rPr lang="en-GB" dirty="0" smtClean="0"/>
              <a:t>Start’ - 2016</a:t>
            </a:r>
            <a:endParaRPr lang="en-GB" dirty="0"/>
          </a:p>
        </p:txBody>
      </p:sp>
      <p:sp>
        <p:nvSpPr>
          <p:cNvPr id="31" name="Freeform 253"/>
          <p:cNvSpPr>
            <a:spLocks noEditPoints="1"/>
          </p:cNvSpPr>
          <p:nvPr/>
        </p:nvSpPr>
        <p:spPr bwMode="auto">
          <a:xfrm>
            <a:off x="9234688" y="267750"/>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sp>
        <p:nvSpPr>
          <p:cNvPr id="33" name="Freeform 277"/>
          <p:cNvSpPr>
            <a:spLocks noEditPoints="1"/>
          </p:cNvSpPr>
          <p:nvPr/>
        </p:nvSpPr>
        <p:spPr bwMode="auto">
          <a:xfrm>
            <a:off x="8641042" y="267750"/>
            <a:ext cx="540000" cy="54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FF0000"/>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8" t="9007" r="2392" b="8927"/>
          <a:stretch/>
        </p:blipFill>
        <p:spPr>
          <a:xfrm>
            <a:off x="5278335" y="5079095"/>
            <a:ext cx="4126249" cy="1454161"/>
          </a:xfrm>
          <a:prstGeom prst="rect">
            <a:avLst/>
          </a:prstGeom>
        </p:spPr>
      </p:pic>
    </p:spTree>
    <p:extLst>
      <p:ext uri="{BB962C8B-B14F-4D97-AF65-F5344CB8AC3E}">
        <p14:creationId xmlns:p14="http://schemas.microsoft.com/office/powerpoint/2010/main" val="172543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Watermark design template" id="{9D1F7800-D88B-4456-B4D7-D80839F0DC16}" vid="{48A69CA1-4DF5-4556-B86D-B299B8F349FA}"/>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415</Words>
  <Application>Microsoft Macintosh PowerPoint</Application>
  <PresentationFormat>Custom</PresentationFormat>
  <Paragraphs>44</Paragraphs>
  <Slides>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Calibri</vt:lpstr>
      <vt:lpstr>Century Gothic</vt:lpstr>
      <vt:lpstr>Impact</vt:lpstr>
      <vt:lpstr>LucidaGrande</vt:lpstr>
      <vt:lpstr>Wingdings</vt:lpstr>
      <vt:lpstr>Arial</vt:lpstr>
      <vt:lpstr>Divider Slides</vt:lpstr>
      <vt:lpstr>think-cell Slide</vt:lpstr>
      <vt:lpstr>PREMIER INN</vt:lpstr>
      <vt:lpstr>PREMIER INN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2016-07-05T09:34:16Z</cp:lastPrinted>
  <dcterms:created xsi:type="dcterms:W3CDTF">2014-05-20T13:39:47Z</dcterms:created>
  <dcterms:modified xsi:type="dcterms:W3CDTF">2017-05-15T10:51:39Z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