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5" r:id="rId2"/>
  </p:sldMasterIdLst>
  <p:notesMasterIdLst>
    <p:notesMasterId r:id="rId4"/>
  </p:notesMasterIdLst>
  <p:handoutMasterIdLst>
    <p:handoutMasterId r:id="rId5"/>
  </p:handoutMasterIdLst>
  <p:sldIdLst>
    <p:sldId id="1252" r:id="rId3"/>
  </p:sldIdLst>
  <p:sldSz cx="13442950" cy="7561263"/>
  <p:notesSz cx="6858000" cy="9144000"/>
  <p:custDataLst>
    <p:tags r:id="rId6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71967"/>
    <a:srgbClr val="CC910E"/>
    <a:srgbClr val="13203A"/>
    <a:srgbClr val="000092"/>
    <a:srgbClr val="FAA212"/>
    <a:srgbClr val="666263"/>
    <a:srgbClr val="0099A8"/>
    <a:srgbClr val="0094E7"/>
    <a:srgbClr val="FB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3970" autoAdjust="0"/>
  </p:normalViewPr>
  <p:slideViewPr>
    <p:cSldViewPr snapToGrid="0">
      <p:cViewPr varScale="1">
        <p:scale>
          <a:sx n="60" d="100"/>
          <a:sy n="60" d="100"/>
        </p:scale>
        <p:origin x="784" y="6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100" b="1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chemeClr val="accent6"/>
                </a:solidFill>
              </a:rPr>
              <a:t>% agree</a:t>
            </a:r>
          </a:p>
        </c:rich>
      </c:tx>
      <c:layout>
        <c:manualLayout>
          <c:xMode val="edge"/>
          <c:yMode val="edge"/>
          <c:x val="6.708492511905112E-3"/>
          <c:y val="1.4074785133258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00" b="1" i="0" u="none" strike="noStrike" kern="1200" spc="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896459613216553E-2"/>
          <c:y val="9.0917844463795305E-2"/>
          <c:w val="0.95820708077356687"/>
          <c:h val="0.4845334583696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Popchips makes you want to start something good</c:v>
                </c:pt>
                <c:pt idx="1">
                  <c:v>The Popchips brand stands for positivity</c:v>
                </c:pt>
                <c:pt idx="2">
                  <c:v>Popchips are perfect for moments that become great memories</c:v>
                </c:pt>
                <c:pt idx="3">
                  <c:v>Popchips make me feel free to snack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8-43E5-8ABC-CD198726C2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Popchips makes you want to start something good</c:v>
                </c:pt>
                <c:pt idx="1">
                  <c:v>The Popchips brand stands for positivity</c:v>
                </c:pt>
                <c:pt idx="2">
                  <c:v>Popchips are perfect for moments that become great memories</c:v>
                </c:pt>
                <c:pt idx="3">
                  <c:v>Popchips make me feel free to snack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0.41</c:v>
                </c:pt>
                <c:pt idx="1">
                  <c:v>0.41</c:v>
                </c:pt>
                <c:pt idx="2">
                  <c:v>0.38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8-43E5-8ABC-CD198726C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743151"/>
        <c:axId val="1949589983"/>
      </c:barChart>
      <c:catAx>
        <c:axId val="350743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589983"/>
        <c:crosses val="autoZero"/>
        <c:auto val="1"/>
        <c:lblAlgn val="ctr"/>
        <c:lblOffset val="100"/>
        <c:noMultiLvlLbl val="0"/>
      </c:catAx>
      <c:valAx>
        <c:axId val="1949589983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5074315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2382912888687989"/>
          <c:y val="8.1659438006564333E-2"/>
          <c:w val="0.24090671189197027"/>
          <c:h val="4.5124647737866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3/4/2024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59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492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8400FBF-8086-E048-85DB-109EB0D771E3}"/>
              </a:ext>
            </a:extLst>
          </p:cNvPr>
          <p:cNvSpPr txBox="1">
            <a:spLocks/>
          </p:cNvSpPr>
          <p:nvPr/>
        </p:nvSpPr>
        <p:spPr bwMode="gray">
          <a:xfrm>
            <a:off x="270000" y="1036570"/>
            <a:ext cx="5322589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dirty="0">
                <a:solidFill>
                  <a:schemeClr val="accent2"/>
                </a:solidFill>
                <a:cs typeface="Arial"/>
              </a:rPr>
              <a:t>Background &amp; Plan</a:t>
            </a:r>
          </a:p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endParaRPr lang="en-GB" dirty="0">
              <a:solidFill>
                <a:schemeClr val="bg2"/>
              </a:solidFill>
              <a:cs typeface="Arial"/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GB" sz="1100" b="0" dirty="0"/>
              <a:t>Being new to cinema, Popchips wanted to launch their brand and message across an attentive space to showcase their existing 20” TVC across a wide range of films in Q4 of 2023.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Popchips saw cinema as the perfect medium for boosting salience in a shared environment, to </a:t>
            </a:r>
            <a:r>
              <a:rPr lang="en-GB" sz="1100" b="0" dirty="0"/>
              <a:t>drive</a:t>
            </a:r>
            <a:r>
              <a:rPr lang="en-GB" sz="1100" b="0" dirty="0">
                <a:solidFill>
                  <a:schemeClr val="bg1"/>
                </a:solidFill>
              </a:rPr>
              <a:t> impact and recommendation vs their already established competitors.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endParaRPr lang="en-GB" sz="1100" b="0" dirty="0"/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GB" sz="1100" b="0" dirty="0"/>
              <a:t>Their key objective for this campaign involved driving purchase intent across their target audience of adults who buy crisps, testing cinema's ability in driving conversion metrics. </a:t>
            </a:r>
          </a:p>
          <a:p>
            <a:pPr marL="171450" indent="-171450">
              <a:lnSpc>
                <a:spcPct val="100000"/>
              </a:lnSpc>
              <a:buFont typeface="Symbol" panose="05050102010706020507" pitchFamily="18" charset="2"/>
              <a:buChar char="-"/>
            </a:pPr>
            <a:endParaRPr lang="en-GB" sz="11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GB" sz="1100" b="0" dirty="0">
                <a:solidFill>
                  <a:schemeClr val="bg1"/>
                </a:solidFill>
              </a:rPr>
              <a:t>Using their ‘Start Something New’ copy, Popchips started with cinema, accessing several popular films running across the end of the year, including </a:t>
            </a:r>
            <a:r>
              <a:rPr lang="en-GB" sz="1100" b="0" i="1" dirty="0">
                <a:solidFill>
                  <a:schemeClr val="bg1"/>
                </a:solidFill>
              </a:rPr>
              <a:t>The Hunger Games: Ballad of Songbirds and Snakes</a:t>
            </a:r>
            <a:r>
              <a:rPr lang="en-GB" sz="1100" b="0" i="1" dirty="0"/>
              <a:t>, Killers of the Flower Moon, The</a:t>
            </a:r>
            <a:r>
              <a:rPr lang="en-GB" sz="1100" b="0" i="1" dirty="0">
                <a:solidFill>
                  <a:schemeClr val="bg1"/>
                </a:solidFill>
              </a:rPr>
              <a:t> Marvels and </a:t>
            </a:r>
            <a:r>
              <a:rPr lang="en-GB" sz="1100" b="0" i="1" dirty="0"/>
              <a:t>Aquaman and the Lost Kingdom.</a:t>
            </a:r>
            <a:endParaRPr lang="en-GB" sz="1100" b="0" i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popchips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459C-7879-48F2-85C6-B112AC9359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000" y="653694"/>
            <a:ext cx="5961600" cy="436608"/>
          </a:xfrm>
        </p:spPr>
        <p:txBody>
          <a:bodyPr/>
          <a:lstStyle/>
          <a:p>
            <a:r>
              <a:rPr lang="en-GB" dirty="0"/>
              <a:t>‘Start Something Good’</a:t>
            </a:r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014442-68F8-06EF-4A16-D9AD65C38FFE}"/>
              </a:ext>
            </a:extLst>
          </p:cNvPr>
          <p:cNvSpPr/>
          <p:nvPr/>
        </p:nvSpPr>
        <p:spPr>
          <a:xfrm>
            <a:off x="-31530" y="7143006"/>
            <a:ext cx="1344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54246">
              <a:defRPr/>
            </a:pPr>
            <a:r>
              <a:rPr lang="en-US" sz="800" b="1" dirty="0">
                <a:solidFill>
                  <a:srgbClr val="000000"/>
                </a:solidFill>
                <a:latin typeface="Arial"/>
              </a:rPr>
              <a:t>Source: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DCM / Popchips. Conducted by; Differentology, Oct - Nov 2023. </a:t>
            </a:r>
          </a:p>
          <a:p>
            <a:pPr algn="r" defTabSz="654246">
              <a:defRPr/>
            </a:pPr>
            <a:r>
              <a:rPr lang="en-GB" sz="800" dirty="0">
                <a:solidFill>
                  <a:srgbClr val="000000"/>
                </a:solidFill>
                <a:latin typeface="Arial"/>
              </a:rPr>
              <a:t>Results b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ase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: 18+ Uplifts are test (exposed to ad) vs control (unexposed to ad)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522A36EB-D6C9-5A1D-30B3-65599EE2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54219"/>
              </p:ext>
            </p:extLst>
          </p:nvPr>
        </p:nvGraphicFramePr>
        <p:xfrm>
          <a:off x="6358073" y="474014"/>
          <a:ext cx="6437698" cy="61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870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446988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232050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161665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307275"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307275"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FMCG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Film Packs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Starcom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70A88-9DB0-CD3D-2975-8092421AF523}"/>
              </a:ext>
            </a:extLst>
          </p:cNvPr>
          <p:cNvCxnSpPr>
            <a:cxnSpLocks/>
          </p:cNvCxnSpPr>
          <p:nvPr/>
        </p:nvCxnSpPr>
        <p:spPr>
          <a:xfrm>
            <a:off x="6151418" y="399581"/>
            <a:ext cx="0" cy="6210446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6BE082-3CFC-7F1E-C70F-04E2F25420B1}"/>
              </a:ext>
            </a:extLst>
          </p:cNvPr>
          <p:cNvSpPr txBox="1">
            <a:spLocks/>
          </p:cNvSpPr>
          <p:nvPr/>
        </p:nvSpPr>
        <p:spPr bwMode="gray">
          <a:xfrm>
            <a:off x="6358073" y="1274728"/>
            <a:ext cx="6689404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GB" dirty="0">
                <a:solidFill>
                  <a:schemeClr val="accent2"/>
                </a:solidFill>
                <a:cs typeface="Arial"/>
              </a:rPr>
              <a:t>Results</a:t>
            </a: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defRPr/>
            </a:pPr>
            <a:r>
              <a:rPr lang="en-GB" sz="1050" b="0" kern="1000" dirty="0">
                <a:latin typeface="Arial"/>
                <a:cs typeface="Arial"/>
              </a:rPr>
              <a:t>Cinema exposure significantly improved upper- and middle-funnel metrics including awareness, key perceptions, consideration and intention to purchase: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BC11D2-B2C3-01F8-8025-4B024AF03CDB}"/>
              </a:ext>
            </a:extLst>
          </p:cNvPr>
          <p:cNvSpPr/>
          <p:nvPr/>
        </p:nvSpPr>
        <p:spPr>
          <a:xfrm>
            <a:off x="8402351" y="6145452"/>
            <a:ext cx="4479342" cy="44177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accent2"/>
                </a:solidFill>
                <a:latin typeface="Arial"/>
              </a:rPr>
              <a:t>c.60% </a:t>
            </a:r>
            <a:r>
              <a:rPr lang="en-GB" sz="1100" dirty="0">
                <a:solidFill>
                  <a:schemeClr val="bg1"/>
                </a:solidFill>
                <a:latin typeface="Arial"/>
              </a:rPr>
              <a:t>of Test cinemagoers </a:t>
            </a:r>
            <a:r>
              <a:rPr lang="en-GB" sz="1100" b="1" dirty="0">
                <a:solidFill>
                  <a:schemeClr val="accent2"/>
                </a:solidFill>
                <a:latin typeface="Arial"/>
              </a:rPr>
              <a:t>intend to buy Popchips 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chemeClr val="bg1"/>
                </a:solidFill>
                <a:latin typeface="Arial"/>
              </a:rPr>
              <a:t>as result of this campaign 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36E46-F3E8-53C5-109A-B959F5FCA021}"/>
              </a:ext>
            </a:extLst>
          </p:cNvPr>
          <p:cNvSpPr/>
          <p:nvPr/>
        </p:nvSpPr>
        <p:spPr>
          <a:xfrm>
            <a:off x="6358072" y="6127248"/>
            <a:ext cx="1850791" cy="4564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D6A2C6-CF35-449D-64BF-850F31E8CE64}"/>
              </a:ext>
            </a:extLst>
          </p:cNvPr>
          <p:cNvSpPr/>
          <p:nvPr/>
        </p:nvSpPr>
        <p:spPr>
          <a:xfrm>
            <a:off x="6344912" y="4314022"/>
            <a:ext cx="1850792" cy="4564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Impressions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68A527D-E337-AAFC-76E3-FC9684FFCF70}"/>
              </a:ext>
            </a:extLst>
          </p:cNvPr>
          <p:cNvSpPr/>
          <p:nvPr/>
        </p:nvSpPr>
        <p:spPr>
          <a:xfrm>
            <a:off x="8389191" y="4310831"/>
            <a:ext cx="4479340" cy="44728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Cinema delivered a +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32% uplift in positive impressions 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</a:t>
            </a:r>
            <a:r>
              <a:rPr kumimoji="0" lang="en-GB" sz="11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Popchips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brand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AAD50C9-0B56-43B2-98CC-DD657B446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093924"/>
              </p:ext>
            </p:extLst>
          </p:nvPr>
        </p:nvGraphicFramePr>
        <p:xfrm>
          <a:off x="6358072" y="2120298"/>
          <a:ext cx="6685343" cy="238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ED64C0D-EC8A-29F5-2F62-4C15227C0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419" y="4352321"/>
            <a:ext cx="4935958" cy="252359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CB9344-27E2-047A-35FB-F17E6DCDE43D}"/>
              </a:ext>
            </a:extLst>
          </p:cNvPr>
          <p:cNvSpPr/>
          <p:nvPr/>
        </p:nvSpPr>
        <p:spPr>
          <a:xfrm>
            <a:off x="6344909" y="5521386"/>
            <a:ext cx="1850792" cy="4564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3570DB-1C61-CCF7-FD63-8560E80936B2}"/>
              </a:ext>
            </a:extLst>
          </p:cNvPr>
          <p:cNvSpPr/>
          <p:nvPr/>
        </p:nvSpPr>
        <p:spPr>
          <a:xfrm>
            <a:off x="8389191" y="5517401"/>
            <a:ext cx="4479340" cy="44728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chemeClr val="bg1">
                    <a:lumMod val="95000"/>
                    <a:lumOff val="5000"/>
                  </a:schemeClr>
                </a:solidFill>
                <a:latin typeface="Arial"/>
              </a:rPr>
              <a:t>Consideration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Popchips significantly increased by 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+27% 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exposed to the ad in cinema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0E69C-A0DA-9C45-05F1-4C3D954E3F1C}"/>
              </a:ext>
            </a:extLst>
          </p:cNvPr>
          <p:cNvSpPr txBox="1"/>
          <p:nvPr/>
        </p:nvSpPr>
        <p:spPr>
          <a:xfrm>
            <a:off x="6721475" y="2535115"/>
            <a:ext cx="100522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+52% uplift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9C119B-046E-AD38-A652-C0AD782A0BD7}"/>
              </a:ext>
            </a:extLst>
          </p:cNvPr>
          <p:cNvSpPr txBox="1"/>
          <p:nvPr/>
        </p:nvSpPr>
        <p:spPr>
          <a:xfrm>
            <a:off x="8389191" y="2530408"/>
            <a:ext cx="100522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+46% uplift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5C63A6-D17B-3DC8-A59E-8264E11EACE8}"/>
              </a:ext>
            </a:extLst>
          </p:cNvPr>
          <p:cNvSpPr txBox="1"/>
          <p:nvPr/>
        </p:nvSpPr>
        <p:spPr>
          <a:xfrm>
            <a:off x="9920282" y="2550052"/>
            <a:ext cx="100522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+52% uplift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ADCF6D-F531-B606-E5F2-21462CD4893A}"/>
              </a:ext>
            </a:extLst>
          </p:cNvPr>
          <p:cNvSpPr txBox="1"/>
          <p:nvPr/>
        </p:nvSpPr>
        <p:spPr>
          <a:xfrm>
            <a:off x="11417981" y="2548135"/>
            <a:ext cx="100522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lang="en-GB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63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uplift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75B3599-481C-C081-095A-0CE2F2DBA944}"/>
              </a:ext>
            </a:extLst>
          </p:cNvPr>
          <p:cNvSpPr/>
          <p:nvPr/>
        </p:nvSpPr>
        <p:spPr>
          <a:xfrm>
            <a:off x="6344907" y="4911538"/>
            <a:ext cx="1850792" cy="4564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Brand Awareness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016A60-B9F7-67A6-608D-C963BD5427F7}"/>
              </a:ext>
            </a:extLst>
          </p:cNvPr>
          <p:cNvSpPr/>
          <p:nvPr/>
        </p:nvSpPr>
        <p:spPr>
          <a:xfrm>
            <a:off x="8389189" y="4907553"/>
            <a:ext cx="4479340" cy="44728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61% of those exposed to the ad in the cinema were aware of Popchips, a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9% directional uplift 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the control group</a:t>
            </a: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4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318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Century Gothic</vt:lpstr>
      <vt:lpstr>Impact</vt:lpstr>
      <vt:lpstr>Symbol</vt:lpstr>
      <vt:lpstr>Wingdings</vt:lpstr>
      <vt:lpstr>1_Blank with title</vt:lpstr>
      <vt:lpstr>think-cell Slide</vt:lpstr>
      <vt:lpstr>popchips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2019-12-30T10:52:06Z</dcterms:created>
  <dcterms:modified xsi:type="dcterms:W3CDTF">2024-03-04T14:52:23Z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