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3442950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829"/>
    <a:srgbClr val="CC910E"/>
    <a:srgbClr val="FAA212"/>
    <a:srgbClr val="666263"/>
    <a:srgbClr val="0099A8"/>
    <a:srgbClr val="0094E7"/>
    <a:srgbClr val="FFFFFF"/>
    <a:srgbClr val="FB3449"/>
    <a:srgbClr val="000000"/>
    <a:srgbClr val="C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3970" autoAdjust="0"/>
  </p:normalViewPr>
  <p:slideViewPr>
    <p:cSldViewPr snapToGrid="0">
      <p:cViewPr varScale="1">
        <p:scale>
          <a:sx n="98" d="100"/>
          <a:sy n="98" d="100"/>
        </p:scale>
        <p:origin x="528" y="108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9/18/2023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90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350000" imgH="6350000" progId="">
                  <p:embed/>
                </p:oleObj>
              </mc:Choice>
              <mc:Fallback>
                <p:oleObj name="think-cell Slide" r:id="rId3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5492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7041-3EE2-4801-9E8E-F84DE357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PETS AT HOME</a:t>
            </a:r>
            <a:endParaRPr lang="en-US" sz="28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DABBF91-12FC-4598-85E9-071A93FDA9F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71899" y="2004819"/>
            <a:ext cx="6449576" cy="4899509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US" sz="1200" dirty="0">
                <a:solidFill>
                  <a:schemeClr val="bg2"/>
                </a:solidFill>
              </a:rPr>
              <a:t>Background</a:t>
            </a:r>
            <a:br>
              <a:rPr lang="en-US" sz="1100" dirty="0">
                <a:solidFill>
                  <a:srgbClr val="FF0000"/>
                </a:solidFill>
              </a:rPr>
            </a:br>
            <a:endParaRPr lang="en-US" sz="105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050" b="0" dirty="0">
                <a:solidFill>
                  <a:schemeClr val="bg1"/>
                </a:solidFill>
              </a:rPr>
              <a:t>Pets at Home is known as the nation’s largest pet retailer, operating various consumer-facing propositions including retail, veterinary and grooming services. However, it felt faced with the challenge of being perceived as a disconnected collection of brands rather than a unified and expert pet care company. With increased competition in the pet care industry due to the pandemic-driven surge of pet buying, the company wanted to enhance its position and drive consideration. 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endParaRPr lang="en-GB" sz="105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050" b="0" dirty="0">
                <a:solidFill>
                  <a:schemeClr val="bg1"/>
                </a:solidFill>
              </a:rPr>
              <a:t>To achieve this, Pets at Home underwent a brand refresh, adopting a cohesive and softer brand identity under the positioning "We’re All for Pets”. The goal was to become the top choice for pet care, emphasising their industry-leading expertise and authority, and the positive impact they have on pets’ lives.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200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r>
              <a:rPr lang="en-GB" sz="1200" dirty="0">
                <a:solidFill>
                  <a:schemeClr val="bg2"/>
                </a:solidFill>
              </a:rPr>
              <a:t>Plan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05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050" b="0" dirty="0">
                <a:solidFill>
                  <a:schemeClr val="bg1"/>
                </a:solidFill>
              </a:rPr>
              <a:t>To launch its new brand positioning, Pets at Home utilised cinema advertising as a high-attention, high-recall platform, in addition to its cost efficiency in being able to deliver incremental TVRs to the wider AV plan.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endParaRPr lang="en-GB" sz="105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050" b="0" dirty="0">
                <a:solidFill>
                  <a:schemeClr val="bg1"/>
                </a:solidFill>
              </a:rPr>
              <a:t>Recognising the potential of high attentive reach, it was clear that an engaging creative would showcase the many reasons to believe in Pets at Home. Creating a 60” creative to connect with pet owners emotionally, they used the iconic Meat Loaf song “I’d Do Anything For Love” as a nod to the bond between pets and their owners.</a:t>
            </a: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endParaRPr lang="en-GB" sz="1050" b="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en-GB" sz="1050" b="0" dirty="0">
                <a:solidFill>
                  <a:schemeClr val="bg1"/>
                </a:solidFill>
              </a:rPr>
              <a:t>Running for 6 weeks across the spring, Pets at Home accessed a number of highly efficient titles for its target audience of families including </a:t>
            </a:r>
            <a:r>
              <a:rPr lang="en-GB" sz="1050" b="0" i="1" dirty="0">
                <a:solidFill>
                  <a:schemeClr val="bg1"/>
                </a:solidFill>
              </a:rPr>
              <a:t>Spiderman: Across The Spider-Verse</a:t>
            </a:r>
            <a:r>
              <a:rPr lang="en-GB" sz="1050" b="0" dirty="0">
                <a:solidFill>
                  <a:schemeClr val="bg1"/>
                </a:solidFill>
              </a:rPr>
              <a:t> and </a:t>
            </a:r>
            <a:r>
              <a:rPr lang="en-GB" sz="1050" b="0" i="1" dirty="0">
                <a:solidFill>
                  <a:schemeClr val="bg1"/>
                </a:solidFill>
              </a:rPr>
              <a:t>The Little Mermaid </a:t>
            </a:r>
            <a:r>
              <a:rPr lang="en-GB" sz="1050" b="0" dirty="0">
                <a:solidFill>
                  <a:schemeClr val="bg1"/>
                </a:solidFill>
              </a:rPr>
              <a:t>to ensure maximum visibility and reach. </a:t>
            </a:r>
            <a:endParaRPr lang="en-GB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sz="1200" b="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>
                <a:schemeClr val="bg1"/>
              </a:buClr>
            </a:pPr>
            <a:endParaRPr lang="en-GB" b="0" dirty="0">
              <a:solidFill>
                <a:schemeClr val="bg2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7DCF2B-DFEF-21CB-78BD-C35D79C7D05F}"/>
              </a:ext>
            </a:extLst>
          </p:cNvPr>
          <p:cNvSpPr/>
          <p:nvPr/>
        </p:nvSpPr>
        <p:spPr>
          <a:xfrm>
            <a:off x="-19050" y="7195303"/>
            <a:ext cx="134429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Pets at Home</a:t>
            </a:r>
            <a:r>
              <a:rPr lang="en-US" sz="900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DCM Awards Entry 2023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B3B805F-0D89-ACCB-3889-F36BE4C48C8D}"/>
              </a:ext>
            </a:extLst>
          </p:cNvPr>
          <p:cNvSpPr txBox="1">
            <a:spLocks/>
          </p:cNvSpPr>
          <p:nvPr/>
        </p:nvSpPr>
        <p:spPr>
          <a:xfrm>
            <a:off x="197014" y="621521"/>
            <a:ext cx="12423740" cy="436608"/>
          </a:xfr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8A8A8D"/>
                </a:solidFill>
                <a:latin typeface="Arial"/>
              </a:rPr>
              <a:t>We’re All For Pets</a:t>
            </a:r>
            <a:endParaRPr lang="en-US" dirty="0"/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A97ACE42-1BE1-4BF4-A3FC-1107C2022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021683"/>
              </p:ext>
            </p:extLst>
          </p:nvPr>
        </p:nvGraphicFramePr>
        <p:xfrm>
          <a:off x="270948" y="1095073"/>
          <a:ext cx="6451478" cy="733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822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1423055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948958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1600257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  <a:gridCol w="1119386">
                  <a:extLst>
                    <a:ext uri="{9D8B030D-6E8A-4147-A177-3AD203B41FA5}">
                      <a16:colId xmlns:a16="http://schemas.microsoft.com/office/drawing/2014/main" val="1729032941"/>
                    </a:ext>
                  </a:extLst>
                </a:gridCol>
              </a:tblGrid>
              <a:tr h="351087"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Media Agency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Copy Length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82639"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Families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AGP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Carat UK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60”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5C40607-4731-4842-96D9-4C28DF7F873C}"/>
              </a:ext>
            </a:extLst>
          </p:cNvPr>
          <p:cNvSpPr txBox="1">
            <a:spLocks/>
          </p:cNvSpPr>
          <p:nvPr/>
        </p:nvSpPr>
        <p:spPr bwMode="gray">
          <a:xfrm>
            <a:off x="7214336" y="3832565"/>
            <a:ext cx="5855120" cy="2646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4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  <a:defRPr/>
            </a:pPr>
            <a:r>
              <a:rPr lang="en-GB" sz="1100" b="0" dirty="0"/>
              <a:t>Overall, the results were impressive and demonstrated the effectiveness of starting with cinema, with uplifts in Pets at Home’s key brand metrics including: </a:t>
            </a:r>
          </a:p>
          <a:p>
            <a:pPr marL="171450" indent="-1714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GB" sz="1100" b="0" dirty="0"/>
              <a:t>- </a:t>
            </a:r>
            <a:r>
              <a:rPr lang="en-GB" sz="1100" dirty="0">
                <a:solidFill>
                  <a:schemeClr val="bg2"/>
                </a:solidFill>
              </a:rPr>
              <a:t>70%</a:t>
            </a:r>
            <a:r>
              <a:rPr lang="en-GB" sz="1100" b="0" dirty="0"/>
              <a:t> increased recall of Pets at Home </a:t>
            </a:r>
          </a:p>
          <a:p>
            <a:pPr marL="171450" indent="-1714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GB" sz="1100" b="0" dirty="0"/>
              <a:t>- </a:t>
            </a:r>
            <a:r>
              <a:rPr lang="en-GB" sz="1100" dirty="0">
                <a:solidFill>
                  <a:schemeClr val="bg2"/>
                </a:solidFill>
              </a:rPr>
              <a:t>74%</a:t>
            </a:r>
            <a:r>
              <a:rPr lang="en-GB" sz="1100" b="0" dirty="0"/>
              <a:t> recognised the brands as part of one united group. </a:t>
            </a:r>
          </a:p>
          <a:p>
            <a:pPr marL="171450" indent="-1714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GB" sz="1100" b="0" dirty="0"/>
              <a:t>- The perception of the company as an authoritative and industry-leading pet care brand </a:t>
            </a:r>
            <a:r>
              <a:rPr lang="en-GB" sz="1100" dirty="0">
                <a:solidFill>
                  <a:schemeClr val="bg2"/>
                </a:solidFill>
              </a:rPr>
              <a:t>grew significantly</a:t>
            </a:r>
            <a:r>
              <a:rPr lang="en-GB" sz="1100" b="0" dirty="0"/>
              <a:t>. </a:t>
            </a:r>
          </a:p>
          <a:p>
            <a:pPr marL="171450" indent="-1714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GB" sz="1100" b="0" dirty="0"/>
              <a:t>- </a:t>
            </a:r>
            <a:r>
              <a:rPr lang="en-GB" sz="1100" dirty="0">
                <a:solidFill>
                  <a:schemeClr val="bg2"/>
                </a:solidFill>
              </a:rPr>
              <a:t>89%</a:t>
            </a:r>
            <a:r>
              <a:rPr lang="en-GB" sz="1100" b="0" dirty="0"/>
              <a:t> felt Pets at Home provided quality products and services, with 85% adding they felt Pets understood them and their pet’s needs </a:t>
            </a:r>
            <a:r>
              <a:rPr lang="en-GB" sz="1100" dirty="0">
                <a:solidFill>
                  <a:schemeClr val="bg2"/>
                </a:solidFill>
              </a:rPr>
              <a:t>(+9% uplift)</a:t>
            </a:r>
          </a:p>
          <a:p>
            <a:pPr marL="171450" indent="-17145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GB" sz="1100" b="0" dirty="0"/>
              <a:t>-  </a:t>
            </a:r>
            <a:r>
              <a:rPr lang="en-GB" sz="1100" dirty="0">
                <a:solidFill>
                  <a:schemeClr val="bg2"/>
                </a:solidFill>
              </a:rPr>
              <a:t>80%</a:t>
            </a:r>
            <a:r>
              <a:rPr lang="en-GB" sz="1100" b="0" dirty="0"/>
              <a:t> of surveyed individuals also claimed to have taken tangible actions since the campaign including shopping or utilising Pets at Home services. </a:t>
            </a:r>
          </a:p>
          <a:p>
            <a:pPr>
              <a:lnSpc>
                <a:spcPct val="100000"/>
              </a:lnSpc>
              <a:spcAft>
                <a:spcPts val="800"/>
              </a:spcAft>
              <a:defRPr/>
            </a:pPr>
            <a:r>
              <a:rPr lang="en-GB" sz="1100" b="0" dirty="0"/>
              <a:t>This success validates the effectiveness in cinema at the launch of a campaign, helping to create strong emotional connections with customers, and driving substantial business growth.</a:t>
            </a:r>
          </a:p>
        </p:txBody>
      </p:sp>
      <p:sp>
        <p:nvSpPr>
          <p:cNvPr id="13" name="Title 6">
            <a:extLst>
              <a:ext uri="{FF2B5EF4-FFF2-40B4-BE49-F238E27FC236}">
                <a16:creationId xmlns:a16="http://schemas.microsoft.com/office/drawing/2014/main" id="{51063793-D06C-44D5-9698-4875FA533070}"/>
              </a:ext>
            </a:extLst>
          </p:cNvPr>
          <p:cNvSpPr txBox="1">
            <a:spLocks/>
          </p:cNvSpPr>
          <p:nvPr/>
        </p:nvSpPr>
        <p:spPr bwMode="gray">
          <a:xfrm>
            <a:off x="7214335" y="3409132"/>
            <a:ext cx="1060017" cy="337356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defTabSz="721479">
              <a:spcBef>
                <a:spcPct val="0"/>
              </a:spcBef>
              <a:buNone/>
              <a:defRPr sz="1400" b="1" cap="none" spc="0" baseline="0">
                <a:ln w="22225">
                  <a:noFill/>
                  <a:prstDash val="solid"/>
                </a:ln>
                <a:solidFill>
                  <a:schemeClr val="accent2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7214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cs typeface="Arial" charset="0"/>
              </a:rPr>
              <a:t>Results</a:t>
            </a:r>
            <a:r>
              <a:rPr kumimoji="0" lang="en-GB" sz="16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chemeClr val="accent4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B2E0C2-5ABC-127D-8E89-03CC22C1F7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44" r="6699" b="3550"/>
          <a:stretch/>
        </p:blipFill>
        <p:spPr>
          <a:xfrm>
            <a:off x="7214335" y="279308"/>
            <a:ext cx="5786237" cy="30262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DB8314-742F-9DB8-B492-D1D884D82954}"/>
              </a:ext>
            </a:extLst>
          </p:cNvPr>
          <p:cNvSpPr txBox="1"/>
          <p:nvPr/>
        </p:nvSpPr>
        <p:spPr>
          <a:xfrm rot="2162226">
            <a:off x="10608499" y="632077"/>
            <a:ext cx="3511913" cy="415498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rgbClr val="FFFFFF"/>
                </a:solidFill>
              </a:rPr>
              <a:t>DCM Awards Nominee</a:t>
            </a:r>
          </a:p>
          <a:p>
            <a:pPr algn="ctr"/>
            <a:r>
              <a:rPr lang="en-GB" sz="1050" b="1" dirty="0">
                <a:solidFill>
                  <a:srgbClr val="FFFFFF"/>
                </a:solidFill>
              </a:rPr>
              <a:t>Best Use of Cinema (Large)</a:t>
            </a:r>
          </a:p>
        </p:txBody>
      </p:sp>
    </p:spTree>
    <p:extLst>
      <p:ext uri="{BB962C8B-B14F-4D97-AF65-F5344CB8AC3E}">
        <p14:creationId xmlns:p14="http://schemas.microsoft.com/office/powerpoint/2010/main" val="387508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478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Impact</vt:lpstr>
      <vt:lpstr>Symbol</vt:lpstr>
      <vt:lpstr>Wingdings</vt:lpstr>
      <vt:lpstr>1_Blank with title</vt:lpstr>
      <vt:lpstr>think-cell Slide</vt:lpstr>
      <vt:lpstr>PETS AT HOME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2019-12-30T10:52:06Z</dcterms:created>
  <dcterms:modified xsi:type="dcterms:W3CDTF">2023-09-18T09:53:39Z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