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547AD"/>
    <a:srgbClr val="FAA212"/>
    <a:srgbClr val="CC910E"/>
    <a:srgbClr val="666263"/>
    <a:srgbClr val="0099A8"/>
    <a:srgbClr val="0094E7"/>
    <a:srgbClr val="FB3449"/>
    <a:srgbClr val="000000"/>
    <a:srgbClr val="C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3970" autoAdjust="0"/>
  </p:normalViewPr>
  <p:slideViewPr>
    <p:cSldViewPr snapToGrid="0">
      <p:cViewPr varScale="1">
        <p:scale>
          <a:sx n="58" d="100"/>
          <a:sy n="58" d="100"/>
        </p:scale>
        <p:origin x="556" y="4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10/31/2022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90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492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7041-3EE2-4801-9E8E-F84DE357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OREO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DABBF91-12FC-4598-85E9-071A93FDA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70000" y="1738871"/>
            <a:ext cx="6840920" cy="2814572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dirty="0">
                <a:solidFill>
                  <a:schemeClr val="bg2"/>
                </a:solidFill>
              </a:rPr>
              <a:t>Background &amp; Plan</a:t>
            </a:r>
            <a:br>
              <a:rPr lang="en-US" sz="1000" dirty="0">
                <a:solidFill>
                  <a:srgbClr val="FF0000"/>
                </a:solidFill>
              </a:rPr>
            </a:br>
            <a:endParaRPr lang="en-US" sz="10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Oreo wanted to reach a young audience and elevate its campaign with an immersive experience that would delight the audience while also driving fame &amp; talkability.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Collaborating with DCM Studios &amp; ElevenFiftyFive, Oreo wanted to captivate cinemagoers with a Gotham-City inspired Oreo experience to coincide with the release of </a:t>
            </a:r>
            <a:r>
              <a:rPr lang="en-GB" sz="1100" b="0" i="1" dirty="0">
                <a:solidFill>
                  <a:schemeClr val="bg1"/>
                </a:solidFill>
              </a:rPr>
              <a:t>The Batman </a:t>
            </a:r>
            <a:r>
              <a:rPr lang="en-GB" sz="1100" b="0" dirty="0">
                <a:solidFill>
                  <a:schemeClr val="bg1"/>
                </a:solidFill>
              </a:rPr>
              <a:t>over its opening weekend. The three-day experience hosted by East London’s Rio Cinema formed part of a broader partnership that included a 30” ident running in HFSS AGP titles.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100" b="0" dirty="0">
              <a:solidFill>
                <a:schemeClr val="bg2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At the Rio Cinema the opening weekend takeover saw the venue taped off as a crime scene in which everyone in the audience was a suspect. Only by teaming up with other guests, Oreo delegates and the Gotham City Police Force could the trail of cookie crumbs be followed to unmask our OREO thief.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To complete the picture all signage was given an Oreo-themed makeover including the ticket kiosk, branded vinyl wall coverings and as many ‘Oreo x The Batman’ embossed cookies as you could eat.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200" b="0" dirty="0">
              <a:solidFill>
                <a:schemeClr val="bg2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B9B2EDB2-C1DA-4B6E-881D-EF51F8A0BB9D}"/>
              </a:ext>
            </a:extLst>
          </p:cNvPr>
          <p:cNvSpPr txBox="1">
            <a:spLocks/>
          </p:cNvSpPr>
          <p:nvPr/>
        </p:nvSpPr>
        <p:spPr>
          <a:xfrm>
            <a:off x="270000" y="662854"/>
            <a:ext cx="12423740" cy="436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indent="0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400" b="1" baseline="0">
                <a:solidFill>
                  <a:schemeClr val="accent6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>
                <a:solidFill>
                  <a:schemeClr val="bg1"/>
                </a:solidFill>
              </a:defRPr>
            </a:lvl2pPr>
            <a:lvl3pPr marL="0" indent="0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baseline="0">
                <a:solidFill>
                  <a:schemeClr val="tx2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>
                <a:solidFill>
                  <a:srgbClr val="000000"/>
                </a:solidFill>
              </a:defRPr>
            </a:lvl4pPr>
            <a:lvl5pPr marL="0" indent="0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>
                <a:solidFill>
                  <a:schemeClr val="accent6"/>
                </a:solidFill>
              </a:defRPr>
            </a:lvl5pPr>
            <a:lvl6pPr marL="2645074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6pPr>
            <a:lvl7pPr marL="3125997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7pPr>
            <a:lvl8pPr marL="3606920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8pPr>
            <a:lvl9pPr marL="4087842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9pPr>
          </a:lstStyle>
          <a:p>
            <a:pPr marL="0" marR="0" lvl="0" indent="0" algn="l" defTabSz="961844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8A8A8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OREO x The Batman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8A8A8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7DCF2B-DFEF-21CB-78BD-C35D79C7D05F}"/>
              </a:ext>
            </a:extLst>
          </p:cNvPr>
          <p:cNvSpPr/>
          <p:nvPr/>
        </p:nvSpPr>
        <p:spPr>
          <a:xfrm>
            <a:off x="-65230" y="7214759"/>
            <a:ext cx="134429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Oreo DCM Awards Entry</a:t>
            </a:r>
          </a:p>
        </p:txBody>
      </p:sp>
      <p:pic>
        <p:nvPicPr>
          <p:cNvPr id="3" name="Picture 13">
            <a:extLst>
              <a:ext uri="{FF2B5EF4-FFF2-40B4-BE49-F238E27FC236}">
                <a16:creationId xmlns:a16="http://schemas.microsoft.com/office/drawing/2014/main" id="{4AE64605-E010-0A97-6A83-C63C40AFE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3886" y="270000"/>
            <a:ext cx="5154001" cy="644250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5C69840C-9A58-446B-B743-6210E28F7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297209"/>
              </p:ext>
            </p:extLst>
          </p:nvPr>
        </p:nvGraphicFramePr>
        <p:xfrm>
          <a:off x="270000" y="966089"/>
          <a:ext cx="6977107" cy="662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421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460311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330533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395421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395421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190807"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FMCG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18-34s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DCM Studios x HFSS AGP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Carat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EDE4415-FC0B-40CB-A44A-399EFFEDFF6A}"/>
              </a:ext>
            </a:extLst>
          </p:cNvPr>
          <p:cNvSpPr txBox="1">
            <a:spLocks/>
          </p:cNvSpPr>
          <p:nvPr/>
        </p:nvSpPr>
        <p:spPr bwMode="gray">
          <a:xfrm>
            <a:off x="270000" y="4635000"/>
            <a:ext cx="7191115" cy="2210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4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99A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Symbol" panose="05050102010706020507" pitchFamily="18" charset="2"/>
              <a:buChar char=""/>
              <a:defRPr/>
            </a:pPr>
            <a:r>
              <a:rPr lang="en-GB" sz="1100" b="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Cinema delivered on Oreo’s key objectives of connecting meaningfully with its target audience while also driving fame and talkability. T</a:t>
            </a:r>
            <a:r>
              <a:rPr lang="en-GB" sz="1100" b="0" dirty="0">
                <a:solidFill>
                  <a:srgbClr val="000000"/>
                </a:solidFill>
              </a:rPr>
              <a:t>he opening weekend takeover drove over </a:t>
            </a:r>
            <a:r>
              <a:rPr lang="en-GB" sz="1100" dirty="0">
                <a:solidFill>
                  <a:schemeClr val="bg2"/>
                </a:solidFill>
              </a:rPr>
              <a:t>1,300</a:t>
            </a:r>
            <a:r>
              <a:rPr lang="en-GB" sz="1100" b="0" dirty="0">
                <a:solidFill>
                  <a:srgbClr val="000000"/>
                </a:solidFill>
              </a:rPr>
              <a:t> attendees to the RIO cinema with the average number of people per showing double that of the rest of DCM’s estate for the opening weekend.</a:t>
            </a:r>
          </a:p>
          <a:p>
            <a:pPr marL="0" marR="0" lvl="0" indent="0" algn="l" defTabSz="961844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Increase awareness &amp; fame</a:t>
            </a:r>
          </a:p>
          <a:p>
            <a:pPr marL="171450" lvl="2" indent="-171450">
              <a:lnSpc>
                <a:spcPct val="100000"/>
              </a:lnSpc>
              <a:buClr>
                <a:srgbClr val="000000"/>
              </a:buClr>
              <a:buFont typeface="Symbol" panose="05050102010706020507" pitchFamily="18" charset="2"/>
              <a:buChar char="-"/>
              <a:defRPr/>
            </a:pPr>
            <a:r>
              <a:rPr lang="en-GB" sz="1100" b="0" dirty="0">
                <a:solidFill>
                  <a:srgbClr val="000000"/>
                </a:solidFill>
                <a:latin typeface="Arial"/>
              </a:rPr>
              <a:t>Top-of-mind brand awareness increased by 16% for Oreo </a:t>
            </a:r>
          </a:p>
          <a:p>
            <a:pPr marL="171450" lvl="2" indent="-171450">
              <a:lnSpc>
                <a:spcPct val="100000"/>
              </a:lnSpc>
              <a:buClr>
                <a:srgbClr val="000000"/>
              </a:buClr>
              <a:buFont typeface="Symbol" panose="05050102010706020507" pitchFamily="18" charset="2"/>
              <a:buChar char="-"/>
              <a:defRPr/>
            </a:pPr>
            <a:r>
              <a:rPr lang="en-GB" sz="1100" b="0" dirty="0">
                <a:solidFill>
                  <a:srgbClr val="000000"/>
                </a:solidFill>
              </a:rPr>
              <a:t>Recall of the Oreo x Batman partnership was </a:t>
            </a:r>
            <a:r>
              <a:rPr lang="en-GB" sz="1100" dirty="0">
                <a:solidFill>
                  <a:schemeClr val="bg2"/>
                </a:solidFill>
              </a:rPr>
              <a:t>166%</a:t>
            </a:r>
            <a:r>
              <a:rPr lang="en-GB" sz="1100" b="0" dirty="0">
                <a:solidFill>
                  <a:srgbClr val="000000"/>
                </a:solidFill>
              </a:rPr>
              <a:t> higher for cinemagoers vs. control group</a:t>
            </a:r>
          </a:p>
          <a:p>
            <a:pPr>
              <a:lnSpc>
                <a:spcPct val="100000"/>
              </a:lnSpc>
              <a:buClr>
                <a:srgbClr val="000000"/>
              </a:buClr>
              <a:defRPr/>
            </a:pPr>
            <a:endParaRPr lang="en-GB" sz="1100" b="0" dirty="0">
              <a:solidFill>
                <a:srgbClr val="000000"/>
              </a:solidFill>
            </a:endParaRPr>
          </a:p>
          <a:p>
            <a:r>
              <a:rPr lang="en-GB" sz="1100" b="1" dirty="0">
                <a:solidFill>
                  <a:schemeClr val="bg1"/>
                </a:solidFill>
              </a:rPr>
              <a:t>Significant uplift in brand perceptions &amp; consideration:</a:t>
            </a:r>
          </a:p>
          <a:p>
            <a:pPr marL="171450" lvl="2" indent="-171450">
              <a:lnSpc>
                <a:spcPct val="100000"/>
              </a:lnSpc>
              <a:buClr>
                <a:srgbClr val="000000"/>
              </a:buClr>
              <a:buFont typeface="Symbol" panose="05050102010706020507" pitchFamily="18" charset="2"/>
              <a:buChar char="-"/>
              <a:defRPr/>
            </a:pPr>
            <a:r>
              <a:rPr lang="en-GB" sz="1100" b="0" dirty="0">
                <a:solidFill>
                  <a:srgbClr val="000000"/>
                </a:solidFill>
                <a:latin typeface="Arial"/>
              </a:rPr>
              <a:t>Increases in key perceptions including </a:t>
            </a:r>
            <a:r>
              <a:rPr lang="en-GB" sz="1100" b="0" dirty="0">
                <a:solidFill>
                  <a:schemeClr val="bg1"/>
                </a:solidFill>
              </a:rPr>
              <a:t>‘tastes great’ </a:t>
            </a:r>
            <a:r>
              <a:rPr lang="en-GB" sz="1100" dirty="0">
                <a:solidFill>
                  <a:schemeClr val="bg2"/>
                </a:solidFill>
              </a:rPr>
              <a:t>(+5%), </a:t>
            </a:r>
            <a:r>
              <a:rPr lang="en-GB" sz="1100" b="0" dirty="0">
                <a:solidFill>
                  <a:schemeClr val="bg1"/>
                </a:solidFill>
              </a:rPr>
              <a:t>‘is a brand for me’ </a:t>
            </a:r>
            <a:r>
              <a:rPr lang="en-GB" sz="1100" dirty="0">
                <a:solidFill>
                  <a:schemeClr val="bg2"/>
                </a:solidFill>
              </a:rPr>
              <a:t>(+6%), </a:t>
            </a:r>
            <a:r>
              <a:rPr lang="en-GB" sz="1100" b="0" dirty="0">
                <a:solidFill>
                  <a:schemeClr val="bg1"/>
                </a:solidFill>
              </a:rPr>
              <a:t>‘is high quality</a:t>
            </a:r>
            <a:r>
              <a:rPr lang="en-GB" sz="1100" b="0" dirty="0"/>
              <a:t>’</a:t>
            </a:r>
            <a:r>
              <a:rPr lang="en-GB" sz="1100" b="0" dirty="0">
                <a:solidFill>
                  <a:schemeClr val="bg2"/>
                </a:solidFill>
              </a:rPr>
              <a:t> </a:t>
            </a:r>
            <a:r>
              <a:rPr lang="en-GB" sz="1100" dirty="0">
                <a:solidFill>
                  <a:schemeClr val="bg2"/>
                </a:solidFill>
              </a:rPr>
              <a:t>(+9%)</a:t>
            </a:r>
          </a:p>
          <a:p>
            <a:pPr marL="171450" lvl="2" indent="-171450">
              <a:lnSpc>
                <a:spcPct val="100000"/>
              </a:lnSpc>
              <a:buClr>
                <a:srgbClr val="000000"/>
              </a:buClr>
              <a:buFont typeface="Symbol" panose="05050102010706020507" pitchFamily="18" charset="2"/>
              <a:buChar char="-"/>
              <a:defRPr/>
            </a:pPr>
            <a:r>
              <a:rPr lang="en-GB" sz="1100" b="1" dirty="0">
                <a:solidFill>
                  <a:schemeClr val="bg2"/>
                </a:solidFill>
              </a:rPr>
              <a:t>6 in 10 </a:t>
            </a:r>
            <a:r>
              <a:rPr lang="en-GB" sz="1100" b="0" dirty="0">
                <a:solidFill>
                  <a:schemeClr val="bg1"/>
                </a:solidFill>
              </a:rPr>
              <a:t>agreed it made them more likely to consider buying Oreo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F208FD-A28A-420A-BF6C-DB5B95F243E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4710" b="36169"/>
          <a:stretch/>
        </p:blipFill>
        <p:spPr>
          <a:xfrm>
            <a:off x="1235316" y="7092386"/>
            <a:ext cx="1365861" cy="39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347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Century Gothic</vt:lpstr>
      <vt:lpstr>Impact</vt:lpstr>
      <vt:lpstr>Lucida Grande</vt:lpstr>
      <vt:lpstr>Symbol</vt:lpstr>
      <vt:lpstr>Wingdings</vt:lpstr>
      <vt:lpstr>1_Blank with title</vt:lpstr>
      <vt:lpstr>think-cell Slide</vt:lpstr>
      <vt:lpstr>OREO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2022-10-31T14:39:23Z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