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55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13442950" cy="7561263"/>
  <p:notesSz cx="6858000" cy="9144000"/>
  <p:custDataLst>
    <p:tags r:id="rId6"/>
  </p:custDataLst>
  <p:defaultTextStyle>
    <a:defPPr>
      <a:defRPr lang="en-US"/>
    </a:defPPr>
    <a:lvl1pPr marL="0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0923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1844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2769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23691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04613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85535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66458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47378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8" userDrawn="1">
          <p15:clr>
            <a:srgbClr val="A4A3A4"/>
          </p15:clr>
        </p15:guide>
        <p15:guide id="2" orient="horz" pos="4624" userDrawn="1">
          <p15:clr>
            <a:srgbClr val="A4A3A4"/>
          </p15:clr>
        </p15:guide>
        <p15:guide id="3" orient="horz" pos="1513" userDrawn="1">
          <p15:clr>
            <a:srgbClr val="A4A3A4"/>
          </p15:clr>
        </p15:guide>
        <p15:guide id="4" orient="horz" pos="1220" userDrawn="1">
          <p15:clr>
            <a:srgbClr val="A4A3A4"/>
          </p15:clr>
        </p15:guide>
        <p15:guide id="5" orient="horz" pos="879" userDrawn="1">
          <p15:clr>
            <a:srgbClr val="A4A3A4"/>
          </p15:clr>
        </p15:guide>
        <p15:guide id="6" orient="horz" pos="1154" userDrawn="1">
          <p15:clr>
            <a:srgbClr val="A4A3A4"/>
          </p15:clr>
        </p15:guide>
        <p15:guide id="7" orient="horz" pos="1860" userDrawn="1">
          <p15:clr>
            <a:srgbClr val="A4A3A4"/>
          </p15:clr>
        </p15:guide>
        <p15:guide id="8" orient="horz" pos="1919" userDrawn="1">
          <p15:clr>
            <a:srgbClr val="A4A3A4"/>
          </p15:clr>
        </p15:guide>
        <p15:guide id="9" orient="horz" pos="2613" userDrawn="1">
          <p15:clr>
            <a:srgbClr val="A4A3A4"/>
          </p15:clr>
        </p15:guide>
        <p15:guide id="10" orient="horz" pos="2899" userDrawn="1">
          <p15:clr>
            <a:srgbClr val="A4A3A4"/>
          </p15:clr>
        </p15:guide>
        <p15:guide id="11" orient="horz" pos="3243" userDrawn="1">
          <p15:clr>
            <a:srgbClr val="A4A3A4"/>
          </p15:clr>
        </p15:guide>
        <p15:guide id="12" orient="horz" pos="3675" userDrawn="1">
          <p15:clr>
            <a:srgbClr val="A4A3A4"/>
          </p15:clr>
        </p15:guide>
        <p15:guide id="13" orient="horz" pos="4285" userDrawn="1">
          <p15:clr>
            <a:srgbClr val="A4A3A4"/>
          </p15:clr>
        </p15:guide>
        <p15:guide id="14" orient="horz" pos="3316" userDrawn="1">
          <p15:clr>
            <a:srgbClr val="A4A3A4"/>
          </p15:clr>
        </p15:guide>
        <p15:guide id="15" orient="horz" pos="3597" userDrawn="1">
          <p15:clr>
            <a:srgbClr val="A4A3A4"/>
          </p15:clr>
        </p15:guide>
        <p15:guide id="16" orient="horz" pos="4008" userDrawn="1">
          <p15:clr>
            <a:srgbClr val="A4A3A4"/>
          </p15:clr>
        </p15:guide>
        <p15:guide id="17" orient="horz" pos="4357" userDrawn="1">
          <p15:clr>
            <a:srgbClr val="A4A3A4"/>
          </p15:clr>
        </p15:guide>
        <p15:guide id="18" orient="horz" pos="3937" userDrawn="1">
          <p15:clr>
            <a:srgbClr val="A4A3A4"/>
          </p15:clr>
        </p15:guide>
        <p15:guide id="19" orient="horz" pos="2962" userDrawn="1">
          <p15:clr>
            <a:srgbClr val="A4A3A4"/>
          </p15:clr>
        </p15:guide>
        <p15:guide id="20" orient="horz" pos="2547" userDrawn="1">
          <p15:clr>
            <a:srgbClr val="A4A3A4"/>
          </p15:clr>
        </p15:guide>
        <p15:guide id="21" orient="horz" pos="2265" userDrawn="1">
          <p15:clr>
            <a:srgbClr val="A4A3A4"/>
          </p15:clr>
        </p15:guide>
        <p15:guide id="22" orient="horz" pos="2201" userDrawn="1">
          <p15:clr>
            <a:srgbClr val="A4A3A4"/>
          </p15:clr>
        </p15:guide>
        <p15:guide id="23" orient="horz" pos="183" userDrawn="1">
          <p15:clr>
            <a:srgbClr val="A4A3A4"/>
          </p15:clr>
        </p15:guide>
        <p15:guide id="24" orient="horz" pos="467" userDrawn="1">
          <p15:clr>
            <a:srgbClr val="A4A3A4"/>
          </p15:clr>
        </p15:guide>
        <p15:guide id="25" orient="horz" pos="525" userDrawn="1">
          <p15:clr>
            <a:srgbClr val="A4A3A4"/>
          </p15:clr>
        </p15:guide>
        <p15:guide id="26" orient="horz" pos="807" userDrawn="1">
          <p15:clr>
            <a:srgbClr val="A4A3A4"/>
          </p15:clr>
        </p15:guide>
        <p15:guide id="27" pos="240" userDrawn="1">
          <p15:clr>
            <a:srgbClr val="A4A3A4"/>
          </p15:clr>
        </p15:guide>
        <p15:guide id="28" pos="4290" userDrawn="1">
          <p15:clr>
            <a:srgbClr val="A4A3A4"/>
          </p15:clr>
        </p15:guide>
        <p15:guide id="29" pos="833" userDrawn="1">
          <p15:clr>
            <a:srgbClr val="A4A3A4"/>
          </p15:clr>
        </p15:guide>
        <p15:guide id="30" pos="919" userDrawn="1">
          <p15:clr>
            <a:srgbClr val="A4A3A4"/>
          </p15:clr>
        </p15:guide>
        <p15:guide id="31" pos="1495" userDrawn="1">
          <p15:clr>
            <a:srgbClr val="A4A3A4"/>
          </p15:clr>
        </p15:guide>
        <p15:guide id="32" pos="1595" userDrawn="1">
          <p15:clr>
            <a:srgbClr val="A4A3A4"/>
          </p15:clr>
        </p15:guide>
        <p15:guide id="33" pos="2172" userDrawn="1">
          <p15:clr>
            <a:srgbClr val="A4A3A4"/>
          </p15:clr>
        </p15:guide>
        <p15:guide id="34" pos="2274" userDrawn="1">
          <p15:clr>
            <a:srgbClr val="A4A3A4"/>
          </p15:clr>
        </p15:guide>
        <p15:guide id="35" pos="2851" userDrawn="1">
          <p15:clr>
            <a:srgbClr val="A4A3A4"/>
          </p15:clr>
        </p15:guide>
        <p15:guide id="36" pos="2942" userDrawn="1">
          <p15:clr>
            <a:srgbClr val="A4A3A4"/>
          </p15:clr>
        </p15:guide>
        <p15:guide id="37" pos="3550" userDrawn="1">
          <p15:clr>
            <a:srgbClr val="A4A3A4"/>
          </p15:clr>
        </p15:guide>
        <p15:guide id="38" pos="3646" userDrawn="1">
          <p15:clr>
            <a:srgbClr val="A4A3A4"/>
          </p15:clr>
        </p15:guide>
        <p15:guide id="39" pos="4195" userDrawn="1">
          <p15:clr>
            <a:srgbClr val="A4A3A4"/>
          </p15:clr>
        </p15:guide>
        <p15:guide id="40" pos="4847" userDrawn="1">
          <p15:clr>
            <a:srgbClr val="A4A3A4"/>
          </p15:clr>
        </p15:guide>
        <p15:guide id="41" pos="4949" userDrawn="1">
          <p15:clr>
            <a:srgbClr val="A4A3A4"/>
          </p15:clr>
        </p15:guide>
        <p15:guide id="42" pos="5534" userDrawn="1">
          <p15:clr>
            <a:srgbClr val="A4A3A4"/>
          </p15:clr>
        </p15:guide>
        <p15:guide id="43" pos="5636" userDrawn="1">
          <p15:clr>
            <a:srgbClr val="A4A3A4"/>
          </p15:clr>
        </p15:guide>
        <p15:guide id="44" pos="6205" userDrawn="1">
          <p15:clr>
            <a:srgbClr val="A4A3A4"/>
          </p15:clr>
        </p15:guide>
        <p15:guide id="45" pos="6314" userDrawn="1">
          <p15:clr>
            <a:srgbClr val="A4A3A4"/>
          </p15:clr>
        </p15:guide>
        <p15:guide id="46" pos="6886" userDrawn="1">
          <p15:clr>
            <a:srgbClr val="A4A3A4"/>
          </p15:clr>
        </p15:guide>
        <p15:guide id="47" pos="6990" userDrawn="1">
          <p15:clr>
            <a:srgbClr val="A4A3A4"/>
          </p15:clr>
        </p15:guide>
        <p15:guide id="48" pos="7568" userDrawn="1">
          <p15:clr>
            <a:srgbClr val="A4A3A4"/>
          </p15:clr>
        </p15:guide>
        <p15:guide id="49" pos="7659" userDrawn="1">
          <p15:clr>
            <a:srgbClr val="A4A3A4"/>
          </p15:clr>
        </p15:guide>
        <p15:guide id="50" pos="82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547AD"/>
    <a:srgbClr val="FAA212"/>
    <a:srgbClr val="CC910E"/>
    <a:srgbClr val="666263"/>
    <a:srgbClr val="0099A8"/>
    <a:srgbClr val="0094E7"/>
    <a:srgbClr val="FB3449"/>
    <a:srgbClr val="000000"/>
    <a:srgbClr val="CAC8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01" autoAdjust="0"/>
    <p:restoredTop sz="93970" autoAdjust="0"/>
  </p:normalViewPr>
  <p:slideViewPr>
    <p:cSldViewPr snapToGrid="0">
      <p:cViewPr varScale="1">
        <p:scale>
          <a:sx n="58" d="100"/>
          <a:sy n="58" d="100"/>
        </p:scale>
        <p:origin x="556" y="40"/>
      </p:cViewPr>
      <p:guideLst>
        <p:guide orient="horz" pos="1578"/>
        <p:guide orient="horz" pos="4624"/>
        <p:guide orient="horz" pos="1513"/>
        <p:guide orient="horz" pos="1220"/>
        <p:guide orient="horz" pos="879"/>
        <p:guide orient="horz" pos="1154"/>
        <p:guide orient="horz" pos="1860"/>
        <p:guide orient="horz" pos="1919"/>
        <p:guide orient="horz" pos="2613"/>
        <p:guide orient="horz" pos="2899"/>
        <p:guide orient="horz" pos="3243"/>
        <p:guide orient="horz" pos="3675"/>
        <p:guide orient="horz" pos="4285"/>
        <p:guide orient="horz" pos="3316"/>
        <p:guide orient="horz" pos="3597"/>
        <p:guide orient="horz" pos="4008"/>
        <p:guide orient="horz" pos="4357"/>
        <p:guide orient="horz" pos="3937"/>
        <p:guide orient="horz" pos="2962"/>
        <p:guide orient="horz" pos="2547"/>
        <p:guide orient="horz" pos="2265"/>
        <p:guide orient="horz" pos="2201"/>
        <p:guide orient="horz" pos="183"/>
        <p:guide orient="horz" pos="467"/>
        <p:guide orient="horz" pos="525"/>
        <p:guide orient="horz" pos="807"/>
        <p:guide pos="240"/>
        <p:guide pos="4290"/>
        <p:guide pos="833"/>
        <p:guide pos="919"/>
        <p:guide pos="1495"/>
        <p:guide pos="1595"/>
        <p:guide pos="2172"/>
        <p:guide pos="2274"/>
        <p:guide pos="2851"/>
        <p:guide pos="2942"/>
        <p:guide pos="3550"/>
        <p:guide pos="3646"/>
        <p:guide pos="4195"/>
        <p:guide pos="4847"/>
        <p:guide pos="4949"/>
        <p:guide pos="5534"/>
        <p:guide pos="5636"/>
        <p:guide pos="6205"/>
        <p:guide pos="6314"/>
        <p:guide pos="6886"/>
        <p:guide pos="6990"/>
        <p:guide pos="7568"/>
        <p:guide pos="7659"/>
        <p:guide pos="823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1096"/>
    </p:cViewPr>
  </p:sorterViewPr>
  <p:notesViewPr>
    <p:cSldViewPr snapToGrid="0" showGuides="1">
      <p:cViewPr varScale="1">
        <p:scale>
          <a:sx n="133" d="100"/>
          <a:sy n="133" d="100"/>
        </p:scale>
        <p:origin x="379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handoutMaster" Target="handoutMasters/handoutMaster1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10782-FDC2-4F7C-A018-7A502E5089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18645-DB65-E848-9EE2-8548BEAEB573}" type="datetimeFigureOut">
              <a:rPr lang="en-US" smtClean="0"/>
              <a:t>10/31/2022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3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0E036-A0EF-40EA-AC2B-818A5F8CFC1C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36D52-512B-47DE-BC94-6C88A56CE9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96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80923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61844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42769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23691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04613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85535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66458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47378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936D52-512B-47DE-BC94-6C88A56CE9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5906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Aq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17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7" y="1589"/>
                        <a:ext cx="2116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85585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27" hasCustomPrompt="1"/>
          </p:nvPr>
        </p:nvSpPr>
        <p:spPr bwMode="gray">
          <a:xfrm>
            <a:off x="270624" y="651956"/>
            <a:ext cx="5961600" cy="436608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549281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85585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535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6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ts val="19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ts val="19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ts val="15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ts val="16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ts val="11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27041-3EE2-4801-9E8E-F84DE3573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OREO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9DABBF91-12FC-4598-85E9-071A93FDA9F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70000" y="1738871"/>
            <a:ext cx="6840920" cy="2814572"/>
          </a:xfrm>
        </p:spPr>
        <p:txBody>
          <a:bodyPr/>
          <a:lstStyle/>
          <a:p>
            <a:pPr>
              <a:lnSpc>
                <a:spcPct val="100000"/>
              </a:lnSpc>
              <a:buClr>
                <a:schemeClr val="bg1"/>
              </a:buClr>
            </a:pPr>
            <a:r>
              <a:rPr lang="en-US" dirty="0">
                <a:solidFill>
                  <a:schemeClr val="bg2"/>
                </a:solidFill>
              </a:rPr>
              <a:t>Background &amp; Plan</a:t>
            </a:r>
            <a:br>
              <a:rPr lang="en-US" sz="1000" dirty="0">
                <a:solidFill>
                  <a:srgbClr val="FF0000"/>
                </a:solidFill>
              </a:rPr>
            </a:br>
            <a:endParaRPr lang="en-US" sz="1000" dirty="0">
              <a:solidFill>
                <a:srgbClr val="FF0000"/>
              </a:solidFill>
            </a:endParaRPr>
          </a:p>
          <a:p>
            <a:pPr marL="171450" indent="-171450">
              <a:lnSpc>
                <a:spcPct val="100000"/>
              </a:lnSpc>
              <a:buClr>
                <a:schemeClr val="bg1"/>
              </a:buClr>
              <a:buFont typeface="Symbol" panose="05050102010706020507" pitchFamily="18" charset="2"/>
              <a:buChar char="-"/>
            </a:pPr>
            <a:r>
              <a:rPr lang="en-GB" sz="1100" b="0" dirty="0">
                <a:solidFill>
                  <a:schemeClr val="bg1"/>
                </a:solidFill>
              </a:rPr>
              <a:t>Oreo wanted to reach a young audience and elevate its campaign with an immersive experience that would delight the audience while also driving fame &amp; talkability. </a:t>
            </a:r>
          </a:p>
          <a:p>
            <a:pPr marL="171450" indent="-171450">
              <a:lnSpc>
                <a:spcPct val="100000"/>
              </a:lnSpc>
              <a:buClr>
                <a:schemeClr val="bg1"/>
              </a:buClr>
              <a:buFont typeface="Symbol" panose="05050102010706020507" pitchFamily="18" charset="2"/>
              <a:buChar char="-"/>
            </a:pPr>
            <a:endParaRPr lang="en-GB" sz="1100" b="0" dirty="0">
              <a:solidFill>
                <a:schemeClr val="bg1"/>
              </a:solidFill>
            </a:endParaRPr>
          </a:p>
          <a:p>
            <a:pPr marL="171450" indent="-171450">
              <a:lnSpc>
                <a:spcPct val="100000"/>
              </a:lnSpc>
              <a:buClr>
                <a:schemeClr val="bg1"/>
              </a:buClr>
              <a:buFont typeface="Symbol" panose="05050102010706020507" pitchFamily="18" charset="2"/>
              <a:buChar char="-"/>
            </a:pPr>
            <a:r>
              <a:rPr lang="en-GB" sz="1100" b="0" dirty="0">
                <a:solidFill>
                  <a:schemeClr val="bg1"/>
                </a:solidFill>
              </a:rPr>
              <a:t>Collaborating with DCM Studios &amp; ElevenFiftyFive, Oreo wanted to captivate cinemagoers with a Gotham-City inspired Oreo experience to coincide with the release of </a:t>
            </a:r>
            <a:r>
              <a:rPr lang="en-GB" sz="1100" b="0" i="1" dirty="0">
                <a:solidFill>
                  <a:schemeClr val="bg1"/>
                </a:solidFill>
              </a:rPr>
              <a:t>The Batman </a:t>
            </a:r>
            <a:r>
              <a:rPr lang="en-GB" sz="1100" b="0" dirty="0">
                <a:solidFill>
                  <a:schemeClr val="bg1"/>
                </a:solidFill>
              </a:rPr>
              <a:t>over its opening weekend. The three-day experience hosted by East London’s Rio Cinema formed part of a broader partnership that included a 30” ident running in HFSS AGP titles. </a:t>
            </a:r>
          </a:p>
          <a:p>
            <a:pPr marL="171450" indent="-171450">
              <a:lnSpc>
                <a:spcPct val="100000"/>
              </a:lnSpc>
              <a:buClr>
                <a:schemeClr val="bg1"/>
              </a:buClr>
              <a:buFont typeface="Symbol" panose="05050102010706020507" pitchFamily="18" charset="2"/>
              <a:buChar char="-"/>
            </a:pPr>
            <a:endParaRPr lang="en-GB" sz="1100" b="0" dirty="0">
              <a:solidFill>
                <a:schemeClr val="bg2"/>
              </a:solidFill>
            </a:endParaRPr>
          </a:p>
          <a:p>
            <a:pPr marL="171450" indent="-171450">
              <a:lnSpc>
                <a:spcPct val="100000"/>
              </a:lnSpc>
              <a:buClr>
                <a:schemeClr val="bg1"/>
              </a:buClr>
              <a:buFont typeface="Symbol" panose="05050102010706020507" pitchFamily="18" charset="2"/>
              <a:buChar char="-"/>
            </a:pPr>
            <a:r>
              <a:rPr lang="en-GB" sz="1100" b="0" dirty="0">
                <a:solidFill>
                  <a:schemeClr val="bg1"/>
                </a:solidFill>
              </a:rPr>
              <a:t>At the Rio Cinema the opening weekend takeover saw the venue taped off as a crime scene in which everyone in the audience was a suspect. Only by teaming up with other guests, Oreo delegates and the Gotham City Police Force could the trail of cookie crumbs be followed to unmask our OREO thief.</a:t>
            </a:r>
          </a:p>
          <a:p>
            <a:pPr marL="171450" indent="-171450">
              <a:lnSpc>
                <a:spcPct val="100000"/>
              </a:lnSpc>
              <a:buClr>
                <a:schemeClr val="bg1"/>
              </a:buClr>
              <a:buFont typeface="Symbol" panose="05050102010706020507" pitchFamily="18" charset="2"/>
              <a:buChar char="-"/>
            </a:pPr>
            <a:endParaRPr lang="en-GB" sz="1100" b="0" dirty="0">
              <a:solidFill>
                <a:schemeClr val="bg1"/>
              </a:solidFill>
            </a:endParaRPr>
          </a:p>
          <a:p>
            <a:pPr marL="171450" indent="-171450">
              <a:lnSpc>
                <a:spcPct val="100000"/>
              </a:lnSpc>
              <a:buClr>
                <a:schemeClr val="bg1"/>
              </a:buClr>
              <a:buFont typeface="Symbol" panose="05050102010706020507" pitchFamily="18" charset="2"/>
              <a:buChar char="-"/>
            </a:pPr>
            <a:r>
              <a:rPr lang="en-GB" sz="1100" b="0" dirty="0">
                <a:solidFill>
                  <a:schemeClr val="bg1"/>
                </a:solidFill>
              </a:rPr>
              <a:t>To complete the picture all signage was given an Oreo-themed makeover including the ticket kiosk, branded vinyl wall coverings and as many ‘Oreo x The Batman’ embossed cookies as you could eat.</a:t>
            </a:r>
          </a:p>
          <a:p>
            <a:pPr marL="171450" indent="-171450">
              <a:lnSpc>
                <a:spcPct val="100000"/>
              </a:lnSpc>
              <a:buClr>
                <a:schemeClr val="bg1"/>
              </a:buClr>
              <a:buFont typeface="Lucida Grande"/>
              <a:buChar char="-"/>
            </a:pPr>
            <a:endParaRPr lang="en-GB" sz="1200" b="0" dirty="0">
              <a:solidFill>
                <a:schemeClr val="bg2"/>
              </a:solidFill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B9B2EDB2-C1DA-4B6E-881D-EF51F8A0BB9D}"/>
              </a:ext>
            </a:extLst>
          </p:cNvPr>
          <p:cNvSpPr txBox="1">
            <a:spLocks/>
          </p:cNvSpPr>
          <p:nvPr/>
        </p:nvSpPr>
        <p:spPr>
          <a:xfrm>
            <a:off x="270000" y="662854"/>
            <a:ext cx="12423740" cy="4366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indent="0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400" b="1" baseline="0">
                <a:solidFill>
                  <a:schemeClr val="accent6"/>
                </a:solidFill>
              </a:defRPr>
            </a:lvl1pPr>
            <a:lvl2pPr marL="0" indent="0">
              <a:lnSpc>
                <a:spcPts val="19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0">
                <a:solidFill>
                  <a:schemeClr val="bg1"/>
                </a:solidFill>
              </a:defRPr>
            </a:lvl2pPr>
            <a:lvl3pPr marL="0" indent="0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400" b="1" baseline="0">
                <a:solidFill>
                  <a:schemeClr val="tx2"/>
                </a:solidFill>
              </a:defRPr>
            </a:lvl3pPr>
            <a:lvl4pPr marL="0" indent="0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400" b="0">
                <a:solidFill>
                  <a:srgbClr val="000000"/>
                </a:solidFill>
              </a:defRPr>
            </a:lvl4pPr>
            <a:lvl5pPr marL="0" indent="0">
              <a:lnSpc>
                <a:spcPts val="11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000" b="0">
                <a:solidFill>
                  <a:schemeClr val="accent6"/>
                </a:solidFill>
              </a:defRPr>
            </a:lvl5pPr>
            <a:lvl6pPr marL="2645074" indent="-240462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</a:lvl6pPr>
            <a:lvl7pPr marL="3125997" indent="-240462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</a:lvl7pPr>
            <a:lvl8pPr marL="3606920" indent="-240462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</a:lvl8pPr>
            <a:lvl9pPr marL="4087842" indent="-240462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</a:lvl9pPr>
          </a:lstStyle>
          <a:p>
            <a:pPr marL="0" marR="0" lvl="0" indent="0" algn="l" defTabSz="961844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8A8A8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OREO x The Batman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8A8A8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7DCF2B-DFEF-21CB-78BD-C35D79C7D05F}"/>
              </a:ext>
            </a:extLst>
          </p:cNvPr>
          <p:cNvSpPr/>
          <p:nvPr/>
        </p:nvSpPr>
        <p:spPr>
          <a:xfrm>
            <a:off x="-65230" y="7214759"/>
            <a:ext cx="1344294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Source: Oreo DCM Awards Entry</a:t>
            </a:r>
          </a:p>
        </p:txBody>
      </p:sp>
      <p:pic>
        <p:nvPicPr>
          <p:cNvPr id="3" name="Picture 13">
            <a:extLst>
              <a:ext uri="{FF2B5EF4-FFF2-40B4-BE49-F238E27FC236}">
                <a16:creationId xmlns:a16="http://schemas.microsoft.com/office/drawing/2014/main" id="{4AE64605-E010-0A97-6A83-C63C40AFEB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3886" y="270000"/>
            <a:ext cx="5154001" cy="6442502"/>
          </a:xfrm>
          <a:prstGeom prst="rect">
            <a:avLst/>
          </a:prstGeom>
          <a:noFill/>
          <a:ln cap="flat">
            <a:noFill/>
          </a:ln>
        </p:spPr>
      </p:pic>
      <p:graphicFrame>
        <p:nvGraphicFramePr>
          <p:cNvPr id="10" name="Table 5">
            <a:extLst>
              <a:ext uri="{FF2B5EF4-FFF2-40B4-BE49-F238E27FC236}">
                <a16:creationId xmlns:a16="http://schemas.microsoft.com/office/drawing/2014/main" id="{5C69840C-9A58-446B-B743-6210E28F7E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297209"/>
              </p:ext>
            </p:extLst>
          </p:nvPr>
        </p:nvGraphicFramePr>
        <p:xfrm>
          <a:off x="270000" y="966089"/>
          <a:ext cx="6977107" cy="662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5421">
                  <a:extLst>
                    <a:ext uri="{9D8B030D-6E8A-4147-A177-3AD203B41FA5}">
                      <a16:colId xmlns:a16="http://schemas.microsoft.com/office/drawing/2014/main" val="1043653864"/>
                    </a:ext>
                  </a:extLst>
                </a:gridCol>
                <a:gridCol w="1460311">
                  <a:extLst>
                    <a:ext uri="{9D8B030D-6E8A-4147-A177-3AD203B41FA5}">
                      <a16:colId xmlns:a16="http://schemas.microsoft.com/office/drawing/2014/main" val="1969532920"/>
                    </a:ext>
                  </a:extLst>
                </a:gridCol>
                <a:gridCol w="1330533">
                  <a:extLst>
                    <a:ext uri="{9D8B030D-6E8A-4147-A177-3AD203B41FA5}">
                      <a16:colId xmlns:a16="http://schemas.microsoft.com/office/drawing/2014/main" val="696929619"/>
                    </a:ext>
                  </a:extLst>
                </a:gridCol>
                <a:gridCol w="1395421">
                  <a:extLst>
                    <a:ext uri="{9D8B030D-6E8A-4147-A177-3AD203B41FA5}">
                      <a16:colId xmlns:a16="http://schemas.microsoft.com/office/drawing/2014/main" val="214587584"/>
                    </a:ext>
                  </a:extLst>
                </a:gridCol>
                <a:gridCol w="1395421">
                  <a:extLst>
                    <a:ext uri="{9D8B030D-6E8A-4147-A177-3AD203B41FA5}">
                      <a16:colId xmlns:a16="http://schemas.microsoft.com/office/drawing/2014/main" val="1729032941"/>
                    </a:ext>
                  </a:extLst>
                </a:gridCol>
              </a:tblGrid>
              <a:tr h="190807">
                <a:tc>
                  <a:txBody>
                    <a:bodyPr/>
                    <a:lstStyle/>
                    <a:p>
                      <a:pPr marL="0" algn="l" defTabSz="961844" rtl="0" eaLnBrk="1" latinLnBrk="0" hangingPunct="1">
                        <a:lnSpc>
                          <a:spcPct val="100000"/>
                        </a:lnSpc>
                      </a:pPr>
                      <a:r>
                        <a:rPr lang="en-GB" sz="105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Sector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61844" rtl="0" eaLnBrk="1" latinLnBrk="0" hangingPunct="1">
                        <a:lnSpc>
                          <a:spcPct val="100000"/>
                        </a:lnSpc>
                      </a:pPr>
                      <a:r>
                        <a:rPr lang="en-GB" sz="105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Target Audience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61844" rtl="0" eaLnBrk="1" latinLnBrk="0" hangingPunct="1">
                        <a:lnSpc>
                          <a:spcPct val="100000"/>
                        </a:lnSpc>
                      </a:pPr>
                      <a:r>
                        <a:rPr lang="en-GB" sz="105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Package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61844" rtl="0" eaLnBrk="1" latinLnBrk="0" hangingPunct="1">
                        <a:lnSpc>
                          <a:spcPct val="100000"/>
                        </a:lnSpc>
                      </a:pPr>
                      <a:r>
                        <a:rPr lang="en-GB" sz="105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Media Agency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61844" rtl="0" eaLnBrk="1" latinLnBrk="0" hangingPunct="1">
                        <a:lnSpc>
                          <a:spcPct val="100000"/>
                        </a:lnSpc>
                      </a:pPr>
                      <a:r>
                        <a:rPr lang="en-GB" sz="105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Copy Length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0483068"/>
                  </a:ext>
                </a:extLst>
              </a:tr>
              <a:tr h="312230">
                <a:tc>
                  <a:txBody>
                    <a:bodyPr/>
                    <a:lstStyle/>
                    <a:p>
                      <a:pPr algn="l"/>
                      <a:r>
                        <a:rPr lang="en-GB" sz="105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FMCG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5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18-34s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5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DCM Studios x HFSS AGP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5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Carat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5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30”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0671331"/>
                  </a:ext>
                </a:extLst>
              </a:tr>
            </a:tbl>
          </a:graphicData>
        </a:graphic>
      </p:graphicFrame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9EDE4415-FC0B-40CB-A44A-399EFFEDFF6A}"/>
              </a:ext>
            </a:extLst>
          </p:cNvPr>
          <p:cNvSpPr txBox="1">
            <a:spLocks/>
          </p:cNvSpPr>
          <p:nvPr/>
        </p:nvSpPr>
        <p:spPr bwMode="gray">
          <a:xfrm>
            <a:off x="270000" y="4635000"/>
            <a:ext cx="7191115" cy="2210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4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61844" rtl="0" eaLnBrk="1" latinLnBrk="0" hangingPunct="1">
              <a:lnSpc>
                <a:spcPts val="19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4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4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indent="0" algn="l" defTabSz="961844" rtl="0" eaLnBrk="1" latinLnBrk="0" hangingPunct="1">
              <a:lnSpc>
                <a:spcPts val="11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000" b="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645074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5997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6920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7842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99A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Results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Clr>
                <a:schemeClr val="bg1"/>
              </a:buClr>
              <a:buFont typeface="Symbol" panose="05050102010706020507" pitchFamily="18" charset="2"/>
              <a:buChar char=""/>
              <a:defRPr/>
            </a:pPr>
            <a:r>
              <a:rPr lang="en-GB" sz="1100" b="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Cinema delivered on Oreo’s key objectives of connecting meaningfully with its target audience while also driving fame and talkability. T</a:t>
            </a:r>
            <a:r>
              <a:rPr lang="en-GB" sz="1100" b="0" dirty="0">
                <a:solidFill>
                  <a:srgbClr val="000000"/>
                </a:solidFill>
              </a:rPr>
              <a:t>he opening weekend takeover drove over </a:t>
            </a:r>
            <a:r>
              <a:rPr lang="en-GB" sz="1100" dirty="0">
                <a:solidFill>
                  <a:schemeClr val="bg2"/>
                </a:solidFill>
              </a:rPr>
              <a:t>1,300</a:t>
            </a:r>
            <a:r>
              <a:rPr lang="en-GB" sz="1100" b="0" dirty="0">
                <a:solidFill>
                  <a:srgbClr val="000000"/>
                </a:solidFill>
              </a:rPr>
              <a:t> attendees to the RIO cinema with the average number of people per showing double that of the rest of DCM’s estate for the opening weekend.</a:t>
            </a:r>
          </a:p>
          <a:p>
            <a:pPr marL="0" marR="0" lvl="0" indent="0" algn="l" defTabSz="961844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Increase awareness &amp; fame</a:t>
            </a:r>
          </a:p>
          <a:p>
            <a:pPr marL="171450" lvl="2" indent="-171450">
              <a:lnSpc>
                <a:spcPct val="100000"/>
              </a:lnSpc>
              <a:buClr>
                <a:srgbClr val="000000"/>
              </a:buClr>
              <a:buFont typeface="Symbol" panose="05050102010706020507" pitchFamily="18" charset="2"/>
              <a:buChar char="-"/>
              <a:defRPr/>
            </a:pPr>
            <a:r>
              <a:rPr lang="en-GB" sz="1100" b="0" dirty="0">
                <a:solidFill>
                  <a:srgbClr val="000000"/>
                </a:solidFill>
                <a:latin typeface="Arial"/>
              </a:rPr>
              <a:t>Top-of-mind brand awareness increased by 16% for Oreo </a:t>
            </a:r>
          </a:p>
          <a:p>
            <a:pPr marL="171450" lvl="2" indent="-171450">
              <a:lnSpc>
                <a:spcPct val="100000"/>
              </a:lnSpc>
              <a:buClr>
                <a:srgbClr val="000000"/>
              </a:buClr>
              <a:buFont typeface="Symbol" panose="05050102010706020507" pitchFamily="18" charset="2"/>
              <a:buChar char="-"/>
              <a:defRPr/>
            </a:pPr>
            <a:r>
              <a:rPr lang="en-GB" sz="1100" b="0" dirty="0">
                <a:solidFill>
                  <a:srgbClr val="000000"/>
                </a:solidFill>
              </a:rPr>
              <a:t>Recall of the Oreo x Batman partnership was </a:t>
            </a:r>
            <a:r>
              <a:rPr lang="en-GB" sz="1100" dirty="0">
                <a:solidFill>
                  <a:schemeClr val="bg2"/>
                </a:solidFill>
              </a:rPr>
              <a:t>166%</a:t>
            </a:r>
            <a:r>
              <a:rPr lang="en-GB" sz="1100" b="0" dirty="0">
                <a:solidFill>
                  <a:srgbClr val="000000"/>
                </a:solidFill>
              </a:rPr>
              <a:t> higher for cinemagoers vs. control group</a:t>
            </a:r>
          </a:p>
          <a:p>
            <a:pPr>
              <a:lnSpc>
                <a:spcPct val="100000"/>
              </a:lnSpc>
              <a:buClr>
                <a:srgbClr val="000000"/>
              </a:buClr>
              <a:defRPr/>
            </a:pPr>
            <a:endParaRPr lang="en-GB" sz="1100" b="0" dirty="0">
              <a:solidFill>
                <a:srgbClr val="000000"/>
              </a:solidFill>
            </a:endParaRPr>
          </a:p>
          <a:p>
            <a:r>
              <a:rPr lang="en-GB" sz="1100" b="1" dirty="0">
                <a:solidFill>
                  <a:schemeClr val="bg1"/>
                </a:solidFill>
              </a:rPr>
              <a:t>Significant uplift in brand perceptions &amp; consideration:</a:t>
            </a:r>
          </a:p>
          <a:p>
            <a:pPr marL="171450" lvl="2" indent="-171450">
              <a:lnSpc>
                <a:spcPct val="100000"/>
              </a:lnSpc>
              <a:buClr>
                <a:srgbClr val="000000"/>
              </a:buClr>
              <a:buFont typeface="Symbol" panose="05050102010706020507" pitchFamily="18" charset="2"/>
              <a:buChar char="-"/>
              <a:defRPr/>
            </a:pPr>
            <a:r>
              <a:rPr lang="en-GB" sz="1100" b="0" dirty="0">
                <a:solidFill>
                  <a:srgbClr val="000000"/>
                </a:solidFill>
                <a:latin typeface="Arial"/>
              </a:rPr>
              <a:t>Increases in key perceptions including </a:t>
            </a:r>
            <a:r>
              <a:rPr lang="en-GB" sz="1100" b="0" dirty="0">
                <a:solidFill>
                  <a:schemeClr val="bg1"/>
                </a:solidFill>
              </a:rPr>
              <a:t>‘tastes great’ </a:t>
            </a:r>
            <a:r>
              <a:rPr lang="en-GB" sz="1100" dirty="0">
                <a:solidFill>
                  <a:schemeClr val="bg2"/>
                </a:solidFill>
              </a:rPr>
              <a:t>(+5%), </a:t>
            </a:r>
            <a:r>
              <a:rPr lang="en-GB" sz="1100" b="0" dirty="0">
                <a:solidFill>
                  <a:schemeClr val="bg1"/>
                </a:solidFill>
              </a:rPr>
              <a:t>‘is a brand for me’ </a:t>
            </a:r>
            <a:r>
              <a:rPr lang="en-GB" sz="1100" dirty="0">
                <a:solidFill>
                  <a:schemeClr val="bg2"/>
                </a:solidFill>
              </a:rPr>
              <a:t>(+6%), </a:t>
            </a:r>
            <a:r>
              <a:rPr lang="en-GB" sz="1100" b="0" dirty="0">
                <a:solidFill>
                  <a:schemeClr val="bg1"/>
                </a:solidFill>
              </a:rPr>
              <a:t>‘is high quality</a:t>
            </a:r>
            <a:r>
              <a:rPr lang="en-GB" sz="1100" b="0" dirty="0"/>
              <a:t>’</a:t>
            </a:r>
            <a:r>
              <a:rPr lang="en-GB" sz="1100" b="0" dirty="0">
                <a:solidFill>
                  <a:schemeClr val="bg2"/>
                </a:solidFill>
              </a:rPr>
              <a:t> </a:t>
            </a:r>
            <a:r>
              <a:rPr lang="en-GB" sz="1100" dirty="0">
                <a:solidFill>
                  <a:schemeClr val="bg2"/>
                </a:solidFill>
              </a:rPr>
              <a:t>(+9%)</a:t>
            </a:r>
          </a:p>
          <a:p>
            <a:pPr marL="171450" lvl="2" indent="-171450">
              <a:lnSpc>
                <a:spcPct val="100000"/>
              </a:lnSpc>
              <a:buClr>
                <a:srgbClr val="000000"/>
              </a:buClr>
              <a:buFont typeface="Symbol" panose="05050102010706020507" pitchFamily="18" charset="2"/>
              <a:buChar char="-"/>
              <a:defRPr/>
            </a:pPr>
            <a:r>
              <a:rPr lang="en-GB" sz="1100" b="1" dirty="0">
                <a:solidFill>
                  <a:schemeClr val="bg2"/>
                </a:solidFill>
              </a:rPr>
              <a:t>6 in 10 </a:t>
            </a:r>
            <a:r>
              <a:rPr lang="en-GB" sz="1100" b="0" dirty="0">
                <a:solidFill>
                  <a:schemeClr val="bg1"/>
                </a:solidFill>
              </a:rPr>
              <a:t>agreed it made them more likely to consider buying Oreo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AF208FD-A28A-420A-BF6C-DB5B95F243E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4710" b="36169"/>
          <a:stretch/>
        </p:blipFill>
        <p:spPr>
          <a:xfrm>
            <a:off x="1235316" y="7092386"/>
            <a:ext cx="1365861" cy="397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080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Blank with title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DCM Default Presentation_widescreen" id="{8BEE6B09-292A-A146-8F9D-1B76002E7790}" vid="{0B0B607F-089B-6844-A8D9-24E3A5F3413A}"/>
    </a:ext>
  </a:extLst>
</a:theme>
</file>

<file path=ppt/theme/theme2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179E9E3-37F6-48A1-9F8E-150B0F8195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347</Words>
  <Application>Microsoft Office PowerPoint</Application>
  <PresentationFormat>Custom</PresentationFormat>
  <Paragraphs>31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Century Gothic</vt:lpstr>
      <vt:lpstr>Impact</vt:lpstr>
      <vt:lpstr>Lucida Grande</vt:lpstr>
      <vt:lpstr>Symbol</vt:lpstr>
      <vt:lpstr>Wingdings</vt:lpstr>
      <vt:lpstr>1_Blank with title</vt:lpstr>
      <vt:lpstr>think-cell Slide</vt:lpstr>
      <vt:lpstr>OREO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2019-12-30T10:52:06Z</dcterms:created>
  <dcterms:modified xsi:type="dcterms:W3CDTF">2022-10-31T14:39:23Z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</Properties>
</file>