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5"/>
  </p:notesMasterIdLst>
  <p:handoutMasterIdLst>
    <p:handoutMasterId r:id="rId6"/>
  </p:handoutMasterIdLst>
  <p:sldIdLst>
    <p:sldId id="1251" r:id="rId3"/>
    <p:sldId id="1253" r:id="rId4"/>
  </p:sldIdLst>
  <p:sldSz cx="13442950" cy="7561263"/>
  <p:notesSz cx="6858000" cy="9144000"/>
  <p:custDataLst>
    <p:tags r:id="rId7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967"/>
    <a:srgbClr val="FFFFFF"/>
    <a:srgbClr val="CC910E"/>
    <a:srgbClr val="13203A"/>
    <a:srgbClr val="000092"/>
    <a:srgbClr val="FAA212"/>
    <a:srgbClr val="666263"/>
    <a:srgbClr val="0099A8"/>
    <a:srgbClr val="0094E7"/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3970" autoAdjust="0"/>
  </p:normalViewPr>
  <p:slideViewPr>
    <p:cSldViewPr snapToGrid="0">
      <p:cViewPr varScale="1">
        <p:scale>
          <a:sx n="60" d="100"/>
          <a:sy n="60" d="100"/>
        </p:scale>
        <p:origin x="784" y="6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412480410231079E-2"/>
          <c:w val="1"/>
          <c:h val="0.8825504127991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D8D9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>
                    <a:solidFill>
                      <a:srgbClr val="D8D9D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NatWest uses banking expertise to deliver benefits to customers</c:v>
                </c:pt>
                <c:pt idx="1">
                  <c:v>NatWest makes me feel more in control of my money</c:v>
                </c:pt>
                <c:pt idx="2">
                  <c:v>NatWest helps me achieve my goals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0.19900000000000001</c:v>
                </c:pt>
                <c:pt idx="1">
                  <c:v>0.20100000000000001</c:v>
                </c:pt>
                <c:pt idx="2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A-4C30-9D88-672C28768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 </c:v>
                </c:pt>
              </c:strCache>
            </c:strRef>
          </c:tx>
          <c:spPr>
            <a:solidFill>
              <a:srgbClr val="3719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NatWest uses banking expertise to deliver benefits to customers</c:v>
                </c:pt>
                <c:pt idx="1">
                  <c:v>NatWest makes me feel more in control of my money</c:v>
                </c:pt>
                <c:pt idx="2">
                  <c:v>NatWest helps me achieve my goals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0.36099999999999999</c:v>
                </c:pt>
                <c:pt idx="1">
                  <c:v>0.35799999999999998</c:v>
                </c:pt>
                <c:pt idx="2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A-4C30-9D88-672C287689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5"/>
        <c:axId val="-2135180696"/>
        <c:axId val="1858758024"/>
      </c:barChart>
      <c:catAx>
        <c:axId val="-213518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  <a:lumOff val="50000"/>
              </a:schemeClr>
            </a:solidFill>
          </a:ln>
        </c:spPr>
        <c:txPr>
          <a:bodyPr rot="-60000000" vert="horz"/>
          <a:lstStyle/>
          <a:p>
            <a:pPr>
              <a:defRPr sz="900" baseline="0">
                <a:solidFill>
                  <a:schemeClr val="bg1"/>
                </a:solidFill>
                <a:latin typeface="Arial" panose="020B0604020202020204" pitchFamily="34" charset="0"/>
                <a:cs typeface="Garamond"/>
              </a:defRPr>
            </a:pPr>
            <a:endParaRPr lang="en-US"/>
          </a:p>
        </c:txPr>
        <c:crossAx val="1858758024"/>
        <c:crosses val="autoZero"/>
        <c:auto val="1"/>
        <c:lblAlgn val="ctr"/>
        <c:lblOffset val="100"/>
        <c:noMultiLvlLbl val="0"/>
      </c:catAx>
      <c:valAx>
        <c:axId val="1858758024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135180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409738166526548"/>
          <c:y val="0"/>
          <c:w val="0.15902614349967514"/>
          <c:h val="6.7467445297214823E-2"/>
        </c:manualLayout>
      </c:layout>
      <c:overlay val="0"/>
      <c:txPr>
        <a:bodyPr/>
        <a:lstStyle/>
        <a:p>
          <a:pPr>
            <a:defRPr sz="8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3/4/2024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6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Relationship Id="rId9" Type="http://schemas.openxmlformats.org/officeDocument/2006/relationships/hyperlink" Target="https://vimeo.com/867085029?share=cop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400FBF-8086-E048-85DB-109EB0D771E3}"/>
              </a:ext>
            </a:extLst>
          </p:cNvPr>
          <p:cNvSpPr txBox="1">
            <a:spLocks/>
          </p:cNvSpPr>
          <p:nvPr/>
        </p:nvSpPr>
        <p:spPr bwMode="gray">
          <a:xfrm>
            <a:off x="270001" y="1147560"/>
            <a:ext cx="5548908" cy="459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sz="1200" dirty="0">
                <a:solidFill>
                  <a:schemeClr val="accent4"/>
                </a:solidFill>
                <a:cs typeface="Arial"/>
              </a:rPr>
              <a:t>Background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NatWest wanted to raise awareness of NatWest Thrive, a money-confidence program designed to help young people develop the self-belief, confidence and money skills to achieve their aspirations.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Knowing that contextualisation of the ads will help boost engagement and cut-through, the bank collaborated with DCM Studios and Sony Pictures to create a film partnership with </a:t>
            </a:r>
            <a:r>
              <a:rPr lang="en-GB" sz="1050" b="0" i="1" dirty="0">
                <a:latin typeface="Arial" panose="020B0604020202020204" pitchFamily="34" charset="0"/>
                <a:cs typeface="Arial" panose="020B0604020202020204" pitchFamily="34" charset="0"/>
              </a:rPr>
              <a:t>Gran Turismo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The film was based on a true story of a computer game player whose dreams of racing professionally come true after being scouted by Nissan. The film’s themes of dedication and commitment leading to a dream becoming reality, made it (and cinema) the perfect for NatWest to showcase the Thrive program to a teenage/young adult audience. </a:t>
            </a: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The DCM Studios produced 60” copy showcases 9 aspiring film makers on site recreating a shot from the film, with Sony providing the car that was used in the filming of </a:t>
            </a:r>
            <a:r>
              <a:rPr lang="en-GB" sz="1050" b="0" i="1" dirty="0">
                <a:latin typeface="Arial" panose="020B0604020202020204" pitchFamily="34" charset="0"/>
                <a:cs typeface="Arial" panose="020B0604020202020204" pitchFamily="34" charset="0"/>
              </a:rPr>
              <a:t>Gran Turismo.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The teenagers got hands-on experience working with a professional team including a lighting technician, camera operator, boom operator in a once in a lifetime experience to help their dreams of becoming film makers reality. ​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Before running in a Silver Spot in </a:t>
            </a:r>
            <a:r>
              <a:rPr lang="en-GB" sz="1050" b="0" i="1" dirty="0">
                <a:latin typeface="Arial" panose="020B0604020202020204" pitchFamily="34" charset="0"/>
                <a:cs typeface="Arial" panose="020B0604020202020204" pitchFamily="34" charset="0"/>
              </a:rPr>
              <a:t>Gran Turismo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NatWest also ran the ad across 16-34 Adults AGP titles across July – August to build up awareness of the campaign.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653694"/>
            <a:ext cx="5961600" cy="436608"/>
          </a:xfrm>
        </p:spPr>
        <p:txBody>
          <a:bodyPr/>
          <a:lstStyle/>
          <a:p>
            <a:r>
              <a:rPr lang="en-GB" dirty="0"/>
              <a:t>Thrive &amp; Gran Turismo Partnership</a:t>
            </a:r>
          </a:p>
          <a:p>
            <a:endParaRPr lang="en-GB" dirty="0"/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Natwest Conducted by; Differentology, September 2023. </a:t>
            </a:r>
          </a:p>
          <a:p>
            <a:pPr algn="r" defTabSz="654246"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Results b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16+. Uplifts are test (exposed to ad) vs control (unexposed to ad)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33309-DFDA-9416-4572-1DCEF06B36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29" y="1203248"/>
            <a:ext cx="6313364" cy="2660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23EFB-6C10-DDE2-B079-2A254D966E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5" t="5579" r="10330" b="8248"/>
          <a:stretch/>
        </p:blipFill>
        <p:spPr>
          <a:xfrm>
            <a:off x="6483928" y="4100735"/>
            <a:ext cx="6313365" cy="2509292"/>
          </a:xfrm>
          <a:prstGeom prst="rect">
            <a:avLst/>
          </a:prstGeom>
        </p:spPr>
      </p:pic>
      <p:sp>
        <p:nvSpPr>
          <p:cNvPr id="11" name="Rectangle: Rounded Corners 10">
            <a:hlinkClick r:id="rId9"/>
            <a:extLst>
              <a:ext uri="{FF2B5EF4-FFF2-40B4-BE49-F238E27FC236}">
                <a16:creationId xmlns:a16="http://schemas.microsoft.com/office/drawing/2014/main" id="{D112927E-0D38-362F-BE90-9982A64A47B0}"/>
              </a:ext>
            </a:extLst>
          </p:cNvPr>
          <p:cNvSpPr>
            <a:spLocks noChangeAspect="1"/>
          </p:cNvSpPr>
          <p:nvPr/>
        </p:nvSpPr>
        <p:spPr>
          <a:xfrm>
            <a:off x="398975" y="6144561"/>
            <a:ext cx="5049633" cy="371947"/>
          </a:xfrm>
          <a:prstGeom prst="roundRect">
            <a:avLst/>
          </a:prstGeom>
          <a:solidFill>
            <a:srgbClr val="371967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807"/>
            <a:r>
              <a:rPr lang="en-GB" sz="1050" b="1" u="sng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r>
              <a:rPr lang="en-GB" sz="1050" b="1" u="sng" dirty="0">
                <a:solidFill>
                  <a:srgbClr val="FFFFFF"/>
                </a:solidFill>
              </a:rPr>
              <a:t> the ad</a:t>
            </a:r>
            <a:endParaRPr lang="en-US" sz="1050" b="1" u="sng" dirty="0">
              <a:solidFill>
                <a:srgbClr val="FFFFFF"/>
              </a:solidFill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22A36EB-D6C9-5A1D-30B3-65599EE2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8864"/>
              </p:ext>
            </p:extLst>
          </p:nvPr>
        </p:nvGraphicFramePr>
        <p:xfrm>
          <a:off x="6483928" y="365845"/>
          <a:ext cx="643769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70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446988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161665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187388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49220"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16-24s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Film Partnership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0A88-9DB0-CD3D-2975-8092421AF523}"/>
              </a:ext>
            </a:extLst>
          </p:cNvPr>
          <p:cNvCxnSpPr>
            <a:cxnSpLocks/>
          </p:cNvCxnSpPr>
          <p:nvPr/>
        </p:nvCxnSpPr>
        <p:spPr>
          <a:xfrm>
            <a:off x="6151418" y="399581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Thrive &amp; Gran Turismo Partnership</a:t>
            </a:r>
          </a:p>
          <a:p>
            <a:endParaRPr lang="en-GB" dirty="0"/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Natwest Conducted by; Differentology, September 2023. </a:t>
            </a:r>
          </a:p>
          <a:p>
            <a:pPr algn="r" defTabSz="654246"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Results b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16+. Uplifts are test (exposed to ad) vs control (unexposed to ad)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8254D65-02DA-33E5-CDF8-1CD32982E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299709"/>
              </p:ext>
            </p:extLst>
          </p:nvPr>
        </p:nvGraphicFramePr>
        <p:xfrm>
          <a:off x="6232223" y="1670539"/>
          <a:ext cx="6451109" cy="207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2CE8303-D400-67FC-BF19-C3E44F88B7B5}"/>
              </a:ext>
            </a:extLst>
          </p:cNvPr>
          <p:cNvSpPr txBox="1"/>
          <p:nvPr/>
        </p:nvSpPr>
        <p:spPr>
          <a:xfrm>
            <a:off x="6934354" y="1718530"/>
            <a:ext cx="609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+80% uplift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88421-6F5D-9C42-9506-F88991E26031}"/>
              </a:ext>
            </a:extLst>
          </p:cNvPr>
          <p:cNvSpPr txBox="1"/>
          <p:nvPr/>
        </p:nvSpPr>
        <p:spPr>
          <a:xfrm>
            <a:off x="9054380" y="1718530"/>
            <a:ext cx="609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+80% uplift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0FEAA-159B-7FD0-3A18-00B091654820}"/>
              </a:ext>
            </a:extLst>
          </p:cNvPr>
          <p:cNvSpPr txBox="1"/>
          <p:nvPr/>
        </p:nvSpPr>
        <p:spPr>
          <a:xfrm>
            <a:off x="11133357" y="1723352"/>
            <a:ext cx="609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+52% uplift</a:t>
            </a: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5F22293-ACD3-4D47-859A-29D711002FF2}"/>
              </a:ext>
            </a:extLst>
          </p:cNvPr>
          <p:cNvSpPr txBox="1">
            <a:spLocks/>
          </p:cNvSpPr>
          <p:nvPr/>
        </p:nvSpPr>
        <p:spPr bwMode="gray">
          <a:xfrm>
            <a:off x="6170713" y="799426"/>
            <a:ext cx="6689404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sz="1200" dirty="0">
                <a:solidFill>
                  <a:schemeClr val="accent4"/>
                </a:solidFill>
                <a:cs typeface="Arial"/>
              </a:rPr>
              <a:t>Results</a:t>
            </a: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r>
              <a:rPr lang="en-GB" sz="1050" b="0" kern="1000" dirty="0">
                <a:latin typeface="Arial"/>
                <a:cs typeface="Arial"/>
              </a:rPr>
              <a:t>Exposure to the contextual Natwest Thrive ad in cinema helped improved NatWest’s key campaign objectives of driving awareness and consideration of the Thrive program: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BD3979-D9F2-5AD0-18B4-22B55B76BB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9" y="1064161"/>
            <a:ext cx="4934723" cy="2633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28846-D657-2CAD-D971-53E8B8C830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29" y="3988395"/>
            <a:ext cx="4934723" cy="2621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5E38B1-3986-FE90-AEFB-ECBAB1DB50F0}"/>
              </a:ext>
            </a:extLst>
          </p:cNvPr>
          <p:cNvCxnSpPr>
            <a:cxnSpLocks/>
          </p:cNvCxnSpPr>
          <p:nvPr/>
        </p:nvCxnSpPr>
        <p:spPr>
          <a:xfrm>
            <a:off x="5837382" y="399581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B66E1C-9650-484A-9E80-0E4843161FDC}"/>
              </a:ext>
            </a:extLst>
          </p:cNvPr>
          <p:cNvSpPr txBox="1"/>
          <p:nvPr/>
        </p:nvSpPr>
        <p:spPr>
          <a:xfrm>
            <a:off x="6170713" y="3988395"/>
            <a:ext cx="674126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>
              <a:spcBef>
                <a:spcPts val="1100"/>
              </a:spcBef>
              <a:buClr>
                <a:schemeClr val="bg1"/>
              </a:buClr>
              <a:defRPr/>
            </a:pPr>
            <a:r>
              <a:rPr lang="en-GB" sz="1050" b="1" kern="1000" dirty="0">
                <a:solidFill>
                  <a:schemeClr val="accent4"/>
                </a:solidFill>
                <a:cs typeface="Arial"/>
              </a:rPr>
              <a:t>Awareness and Associations Improved </a:t>
            </a:r>
          </a:p>
          <a:p>
            <a:pPr marL="171450" lvl="2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kern="1000" dirty="0">
                <a:solidFill>
                  <a:schemeClr val="bg1"/>
                </a:solidFill>
                <a:latin typeface="Arial"/>
                <a:cs typeface="Arial"/>
              </a:rPr>
              <a:t>Prompted awareness of NatWest Thrive has increased by </a:t>
            </a:r>
            <a:r>
              <a:rPr lang="en-GB" sz="1050" kern="1000" dirty="0">
                <a:solidFill>
                  <a:schemeClr val="bg1"/>
                </a:solidFill>
                <a:latin typeface="Arial"/>
                <a:cs typeface="Arial"/>
              </a:rPr>
              <a:t>+233%</a:t>
            </a:r>
          </a:p>
          <a:p>
            <a:pPr marL="171450" lvl="2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kern="1000" dirty="0">
                <a:solidFill>
                  <a:schemeClr val="bg1"/>
                </a:solidFill>
                <a:cs typeface="Arial"/>
              </a:rPr>
              <a:t>+29% </a:t>
            </a:r>
            <a:r>
              <a:rPr lang="en-GB" sz="1050" b="0" kern="1000" dirty="0">
                <a:solidFill>
                  <a:schemeClr val="bg1"/>
                </a:solidFill>
                <a:cs typeface="Arial"/>
              </a:rPr>
              <a:t>uplift for key ‘NatWest gives people the confidence to kickstart their future’ statement</a:t>
            </a:r>
          </a:p>
          <a:p>
            <a:pPr marL="0" lvl="2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br>
              <a:rPr lang="en-GB" sz="1050" b="1" kern="1000" dirty="0">
                <a:solidFill>
                  <a:schemeClr val="accent4"/>
                </a:solidFill>
                <a:cs typeface="Arial"/>
              </a:rPr>
            </a:br>
            <a:r>
              <a:rPr lang="en-GB" sz="1050" b="1" kern="1000" dirty="0">
                <a:solidFill>
                  <a:schemeClr val="accent4"/>
                </a:solidFill>
                <a:cs typeface="Arial"/>
              </a:rPr>
              <a:t>Improved Consideration &amp; Recommendation of Thrive </a:t>
            </a:r>
          </a:p>
          <a:p>
            <a:pPr marL="171450" lvl="2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kern="1000" dirty="0">
                <a:solidFill>
                  <a:schemeClr val="bg1"/>
                </a:solidFill>
                <a:cs typeface="Arial"/>
              </a:rPr>
              <a:t>Two thirds of those exposed to the cinema ad are likely to consider NatWest, </a:t>
            </a:r>
            <a:r>
              <a:rPr lang="en-GB" sz="1050" kern="1000" dirty="0">
                <a:solidFill>
                  <a:schemeClr val="bg1"/>
                </a:solidFill>
                <a:cs typeface="Arial"/>
              </a:rPr>
              <a:t>+46% </a:t>
            </a:r>
            <a:r>
              <a:rPr lang="en-GB" sz="1050" b="0" kern="1000" dirty="0">
                <a:solidFill>
                  <a:schemeClr val="bg1"/>
                </a:solidFill>
                <a:cs typeface="Arial"/>
              </a:rPr>
              <a:t>uplift vs. control.</a:t>
            </a:r>
          </a:p>
          <a:p>
            <a:pPr marL="171450" lvl="2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/>
            </a:pPr>
            <a:r>
              <a:rPr lang="en-GB" sz="1050" b="0" kern="1000" dirty="0">
                <a:solidFill>
                  <a:schemeClr val="bg1"/>
                </a:solidFill>
                <a:latin typeface="Arial"/>
                <a:cs typeface="Arial"/>
              </a:rPr>
              <a:t>Likelihood of recommending the NatWest Thrive program to family or friends increased by </a:t>
            </a:r>
            <a:r>
              <a:rPr lang="en-GB" sz="1050" kern="1000" dirty="0">
                <a:solidFill>
                  <a:schemeClr val="bg1"/>
                </a:solidFill>
                <a:latin typeface="Arial"/>
                <a:cs typeface="Arial"/>
              </a:rPr>
              <a:t>+89%</a:t>
            </a:r>
          </a:p>
          <a:p>
            <a:pPr marL="0" lvl="2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br>
              <a:rPr lang="en-GB" sz="1050" b="0" kern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050" b="0" kern="1000" dirty="0">
                <a:solidFill>
                  <a:schemeClr val="bg1"/>
                </a:solidFill>
                <a:latin typeface="Arial"/>
                <a:cs typeface="Arial"/>
              </a:rPr>
              <a:t>As well as contributing to awareness and engagement for NatWest's Thrive program, the campaign had a real-life impact on the aspiring film makers and has led to paid work on other projects since.</a:t>
            </a:r>
            <a:endParaRPr lang="en-GB" sz="1050" b="0" kern="1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4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489</Words>
  <Application>Microsoft Office PowerPoint</Application>
  <PresentationFormat>Custom</PresentationFormat>
  <Paragraphs>42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Impact</vt:lpstr>
      <vt:lpstr>Symbol</vt:lpstr>
      <vt:lpstr>Wingdings</vt:lpstr>
      <vt:lpstr>1_Blank with title</vt:lpstr>
      <vt:lpstr>think-cell Slide</vt:lpstr>
      <vt:lpstr>NATWEST</vt:lpstr>
      <vt:lpstr>NATWEST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2024-03-04T14:48:51Z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