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5704479" r:id="rId2"/>
    <p:sldId id="21457044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314DA-7092-431F-8181-E6865D475951}" v="15" dt="2025-03-28T10:34:08.341"/>
    <p1510:client id="{BB6577B5-B756-4A95-C7EE-7CD5C3CB9594}" v="13" dt="2025-03-28T09:05:26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347182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6899" y="4087968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6899" y="4600774"/>
            <a:ext cx="11258204" cy="1425857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6503876" y="212237"/>
            <a:ext cx="545053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503876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503876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503875" y="4270272"/>
            <a:ext cx="2639005" cy="175085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Click here to add a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315405" y="4270272"/>
            <a:ext cx="2639005" cy="175085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Click here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988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13436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6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9" y="3426308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036395" y="1142516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36395" y="1758655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36395" y="2106946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 bwMode="gray">
          <a:xfrm>
            <a:off x="7132146" y="4568823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28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39"/>
              <a:t>ENTER HEADER TEXT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32146" y="5184962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132146" y="5533254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7230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7132146" y="1142516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7132146" y="1758655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32146" y="2106946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 bwMode="gray">
          <a:xfrm>
            <a:off x="1044303" y="4568823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28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39"/>
              <a:t>ENTER HEADER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03" y="5184962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03" y="5533254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-7410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88341" y="3426308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17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-7410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88341" y="0"/>
            <a:ext cx="6095751" cy="3426308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088341" y="3426308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374857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4356621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4885153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1648" y="347182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4087968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4600774"/>
            <a:ext cx="11258204" cy="1425857"/>
          </a:xfrm>
          <a:prstGeom prst="rect">
            <a:avLst/>
          </a:prstGeom>
        </p:spPr>
        <p:txBody>
          <a:bodyPr lIns="0" tIns="0" rIns="0" bIns="0" numCol="2" spcCol="18000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088341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3431693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088341" y="3426308"/>
            <a:ext cx="6095751" cy="3426308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91231" y="338971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90653" y="947013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90653" y="1475544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972313" y="1478731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copy (Arial, 12pt, Bold)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74821" y="1868996"/>
            <a:ext cx="3264998" cy="3265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3501" y="1868996"/>
            <a:ext cx="3264998" cy="3265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952181" y="1868996"/>
            <a:ext cx="3264998" cy="3265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63501" y="1478731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copy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952180" y="1478731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copy (Arial, 12pt, Bold)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72313" y="5297424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63501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7952180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7733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74821" y="1337016"/>
            <a:ext cx="3264998" cy="3797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3501" y="1337016"/>
            <a:ext cx="3264998" cy="3797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952181" y="1337016"/>
            <a:ext cx="3264998" cy="3797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72313" y="5297424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63501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7952180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1083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79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79979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3528172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256548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98492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28171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6256548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898492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6223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7541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541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2295495" y="2276958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263449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6231403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8199356" y="1750686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10167311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263448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8199355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2295495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6231402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10167311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6203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79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79979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3528172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256548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98492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28171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6256548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898492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</p:spTree>
    <p:extLst>
      <p:ext uri="{BB962C8B-B14F-4D97-AF65-F5344CB8AC3E}">
        <p14:creationId xmlns:p14="http://schemas.microsoft.com/office/powerpoint/2010/main" val="27098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7541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541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2295495" y="2276958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263449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6231403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8199356" y="1750686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10167311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263448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8199355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2295495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6231402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10167311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</p:spTree>
    <p:extLst>
      <p:ext uri="{BB962C8B-B14F-4D97-AF65-F5344CB8AC3E}">
        <p14:creationId xmlns:p14="http://schemas.microsoft.com/office/powerpoint/2010/main" val="28688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50376" y="1184300"/>
            <a:ext cx="3232421" cy="4793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209203" y="1184300"/>
            <a:ext cx="3232421" cy="4793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0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9619889" y="564661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857936" y="564661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6764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032626" y="3426309"/>
            <a:ext cx="5097219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097219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0" y="3426309"/>
            <a:ext cx="3032626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097220" y="0"/>
            <a:ext cx="3032625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8465025" y="212237"/>
            <a:ext cx="3642893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8465024" y="826015"/>
            <a:ext cx="3443341" cy="1856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094781" y="3426309"/>
            <a:ext cx="5097219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062155" y="0"/>
            <a:ext cx="5097219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062155" y="3426309"/>
            <a:ext cx="3032626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159375" y="0"/>
            <a:ext cx="3032625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546295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54687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39650" cy="37284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9057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32651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6899" y="942656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6899" y="1455462"/>
            <a:ext cx="11258204" cy="1425857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700583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401198" y="3426309"/>
            <a:ext cx="369128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9790802" y="3426309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9790802" y="-5384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3426309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69128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691288" y="-5384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endParaRPr lang="en-US" sz="1088" i="1"/>
          </a:p>
          <a:p>
            <a:r>
              <a:rPr lang="en-US" sz="1088" i="1"/>
              <a:t>Click here to add picture</a:t>
            </a:r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6583653" y="212237"/>
            <a:ext cx="2715981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368944" y="820279"/>
            <a:ext cx="3145399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368945" y="1357992"/>
            <a:ext cx="3145398" cy="37284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2259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48933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4344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519379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519957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520245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946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9659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97175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9746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9112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487485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88063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88349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15676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78372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78949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79235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42266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44616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46787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47070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a picture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9355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9824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8450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41156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1648" y="32651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942656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455462"/>
            <a:ext cx="11258204" cy="1425857"/>
          </a:xfrm>
          <a:prstGeom prst="rect">
            <a:avLst/>
          </a:prstGeom>
        </p:spPr>
        <p:txBody>
          <a:bodyPr lIns="0" tIns="0" rIns="0" bIns="0" numCol="2" spcCol="18000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700583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5032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3477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1648" y="347182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4087968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4600774"/>
            <a:ext cx="11258204" cy="1425857"/>
          </a:xfrm>
          <a:prstGeom prst="rect">
            <a:avLst/>
          </a:prstGeom>
        </p:spPr>
        <p:txBody>
          <a:bodyPr lIns="0" tIns="0" rIns="0" bIns="0" numCol="2" spcCol="18000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5751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249" y="1"/>
            <a:ext cx="6095751" cy="3157417"/>
          </a:xfrm>
          <a:prstGeom prst="rect">
            <a:avLst/>
          </a:prstGeom>
          <a:solidFill>
            <a:schemeClr val="accent6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5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231" y="-1"/>
            <a:ext cx="4063539" cy="3428427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064922" y="3428426"/>
            <a:ext cx="4063539" cy="3428427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51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91485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35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01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235517" y="1348809"/>
            <a:ext cx="3264998" cy="46202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0826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91485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01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235517" y="1348809"/>
            <a:ext cx="3264998" cy="46202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91485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01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235517" y="1348809"/>
            <a:ext cx="3264998" cy="46202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</p:spTree>
    <p:extLst>
      <p:ext uri="{BB962C8B-B14F-4D97-AF65-F5344CB8AC3E}">
        <p14:creationId xmlns:p14="http://schemas.microsoft.com/office/powerpoint/2010/main" val="11261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71" y="6317075"/>
            <a:ext cx="1516258" cy="32868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4933" y="2258718"/>
            <a:ext cx="7522135" cy="1249026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ctr">
              <a:lnSpc>
                <a:spcPct val="100000"/>
              </a:lnSpc>
              <a:defRPr sz="9069" b="0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063040" y="4159099"/>
            <a:ext cx="4065920" cy="15519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1632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063040" y="1974132"/>
            <a:ext cx="4065920" cy="18785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1632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81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656894" y="974355"/>
            <a:ext cx="5091238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56894" y="1502886"/>
            <a:ext cx="5091656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11647" y="974354"/>
            <a:ext cx="6118748" cy="588364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66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656894" y="974355"/>
            <a:ext cx="5091238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56894" y="1502886"/>
            <a:ext cx="5091656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" y="974355"/>
            <a:ext cx="6330394" cy="501673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974355"/>
            <a:ext cx="5091238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502886"/>
            <a:ext cx="5091656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852074" y="974355"/>
            <a:ext cx="6330394" cy="501673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here to add picture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6503876" y="212237"/>
            <a:ext cx="545053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503876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503876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emf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9"/>
            </p:custDataLst>
          </p:nvPr>
        </p:nvGraphicFramePr>
        <p:xfrm>
          <a:off x="1952" y="1588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0" imgW="6350000" imgH="6350000" progId="">
                  <p:embed/>
                </p:oleObj>
              </mc:Choice>
              <mc:Fallback>
                <p:oleObj name="think-cell Slide" r:id="rId6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" y="1588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55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72296" rtl="0" eaLnBrk="1" latinLnBrk="0" hangingPunct="1">
        <a:spcBef>
          <a:spcPct val="0"/>
        </a:spcBef>
        <a:buNone/>
        <a:defRPr sz="3446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632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632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27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27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07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398818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6pPr>
      <a:lvl7pPr marL="2834967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7pPr>
      <a:lvl8pPr marL="3271116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8pPr>
      <a:lvl9pPr marL="3707264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1pPr>
      <a:lvl2pPr marL="436149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2pPr>
      <a:lvl3pPr marL="872296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3pPr>
      <a:lvl4pPr marL="1308447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744595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180744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6pPr>
      <a:lvl7pPr marL="2616892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7pPr>
      <a:lvl8pPr marL="3053041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8pPr>
      <a:lvl9pPr marL="3489187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hyperlink" Target="https://www.dcm.co.uk/cinemapp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BE20B-F96D-98C6-CDCB-A8F848C20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eadpool - NHS Blood Donation">
            <a:extLst>
              <a:ext uri="{FF2B5EF4-FFF2-40B4-BE49-F238E27FC236}">
                <a16:creationId xmlns:a16="http://schemas.microsoft.com/office/drawing/2014/main" id="{ABC5497A-FB9A-DBEB-AEF4-DAADF791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0" b="98400" l="1300" r="96600">
                        <a14:foregroundMark x1="9800" y1="74600" x2="10300" y2="79800"/>
                        <a14:foregroundMark x1="14900" y1="93400" x2="23100" y2="94600"/>
                        <a14:foregroundMark x1="84800" y1="11400" x2="85300" y2="7400"/>
                        <a14:foregroundMark x1="92400" y1="95800" x2="96600" y2="98400"/>
                        <a14:foregroundMark x1="4400" y1="93000" x2="7000" y2="93400"/>
                        <a14:foregroundMark x1="5100" y1="94800" x2="1300" y2="9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279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7A1E8F-230C-497F-13D5-6024E604D0B2}"/>
              </a:ext>
            </a:extLst>
          </p:cNvPr>
          <p:cNvSpPr/>
          <p:nvPr/>
        </p:nvSpPr>
        <p:spPr>
          <a:xfrm>
            <a:off x="0" y="58279"/>
            <a:ext cx="12192000" cy="6858000"/>
          </a:xfrm>
          <a:prstGeom prst="rect">
            <a:avLst/>
          </a:prstGeom>
          <a:solidFill>
            <a:srgbClr val="00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C8DC2-D609-BEA6-CBB1-F8F171EBA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4932" y="3035471"/>
            <a:ext cx="7522135" cy="853113"/>
          </a:xfrm>
        </p:spPr>
        <p:txBody>
          <a:bodyPr/>
          <a:lstStyle/>
          <a:p>
            <a:r>
              <a:rPr lang="en-GB" sz="6000" dirty="0">
                <a:latin typeface="Impact"/>
              </a:rPr>
              <a:t>NHSBT X DEADPOOL &amp; WOLVERINE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85B95-445F-54C9-4E15-CAA17220C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FILM PARTNERSHIP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BC02D5-ABF7-01FA-A874-80B12ACB7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71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eadpool - NHS Blood Donation">
            <a:extLst>
              <a:ext uri="{FF2B5EF4-FFF2-40B4-BE49-F238E27FC236}">
                <a16:creationId xmlns:a16="http://schemas.microsoft.com/office/drawing/2014/main" id="{DC38C45B-AB82-FEB3-0CB7-2EC8EB16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00" b="98400" l="1300" r="96600">
                        <a14:foregroundMark x1="9800" y1="74600" x2="10300" y2="79800"/>
                        <a14:foregroundMark x1="14900" y1="93400" x2="23100" y2="94600"/>
                        <a14:foregroundMark x1="84800" y1="11400" x2="85300" y2="7400"/>
                        <a14:foregroundMark x1="92400" y1="95800" x2="96600" y2="98400"/>
                        <a14:foregroundMark x1="4400" y1="93000" x2="7000" y2="93400"/>
                        <a14:foregroundMark x1="5100" y1="94800" x2="1300" y2="9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279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5BBE36-3C6D-AA21-1F10-140F22D7B4AC}"/>
              </a:ext>
            </a:extLst>
          </p:cNvPr>
          <p:cNvSpPr/>
          <p:nvPr/>
        </p:nvSpPr>
        <p:spPr>
          <a:xfrm>
            <a:off x="0" y="58279"/>
            <a:ext cx="12192000" cy="6858000"/>
          </a:xfrm>
          <a:prstGeom prst="rect">
            <a:avLst/>
          </a:prstGeom>
          <a:solidFill>
            <a:srgbClr val="000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7E3E3-C164-0683-41A9-6803C166D54F}"/>
              </a:ext>
            </a:extLst>
          </p:cNvPr>
          <p:cNvSpPr/>
          <p:nvPr/>
        </p:nvSpPr>
        <p:spPr>
          <a:xfrm flipH="1">
            <a:off x="5590988" y="0"/>
            <a:ext cx="6601011" cy="6916279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54000">
                <a:schemeClr val="bg1">
                  <a:alpha val="68000"/>
                </a:schemeClr>
              </a:gs>
              <a:gs pos="77000">
                <a:schemeClr val="bg1">
                  <a:alpha val="39720"/>
                </a:schemeClr>
              </a:gs>
              <a:gs pos="100000">
                <a:schemeClr val="bg1">
                  <a:lumMod val="75000"/>
                  <a:lumOff val="2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E7041-251A-5497-9AA8-95E47B50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NHSBT X DEADPOOL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D0EA-A7F0-363A-D235-1CE7FA9D8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Film Partnership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9BFBE39-3DB2-2039-FC48-3BEAB0FEE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198" y="1063107"/>
            <a:ext cx="6272785" cy="4688666"/>
          </a:xfrm>
        </p:spPr>
        <p:txBody>
          <a:bodyPr lIns="0" tIns="0" rIns="0" bIns="0" anchor="t"/>
          <a:lstStyle/>
          <a:p>
            <a:r>
              <a:rPr lang="en-US" sz="1050" b="1" dirty="0">
                <a:solidFill>
                  <a:schemeClr val="accent2"/>
                </a:solidFill>
              </a:rPr>
              <a:t>Background</a:t>
            </a:r>
          </a:p>
          <a:p>
            <a:endParaRPr lang="en-US" sz="1050" dirty="0"/>
          </a:p>
          <a:p>
            <a:r>
              <a:rPr lang="en-GB" sz="1050" b="0" i="0" dirty="0">
                <a:effectLst/>
              </a:rPr>
              <a:t>NHS Blood and Transplant have teamed up with two of Marvel’s most-loved superheroes in the new </a:t>
            </a:r>
            <a:r>
              <a:rPr lang="en-GB" sz="1050" b="0" i="1" dirty="0">
                <a:effectLst/>
              </a:rPr>
              <a:t>Deadpool &amp; Wolverine</a:t>
            </a:r>
            <a:r>
              <a:rPr lang="en-GB" sz="1050" b="0" i="0" dirty="0">
                <a:effectLst/>
              </a:rPr>
              <a:t> blockbuster hit, to encourage and inspire potential blood donors to sign up to give blood and save lives.</a:t>
            </a:r>
            <a:br>
              <a:rPr lang="en-GB" sz="1050" b="0" i="0" dirty="0">
                <a:effectLst/>
              </a:rPr>
            </a:br>
            <a:endParaRPr lang="en-US" sz="1050" dirty="0"/>
          </a:p>
          <a:p>
            <a:r>
              <a:rPr lang="en-US" sz="1050" dirty="0">
                <a:solidFill>
                  <a:srgbClr val="C00000"/>
                </a:solidFill>
              </a:rPr>
              <a:t>Idea </a:t>
            </a:r>
          </a:p>
          <a:p>
            <a:endParaRPr lang="en-US" sz="1050" dirty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GB" sz="1050" b="0" i="0" dirty="0">
                <a:effectLst/>
              </a:rPr>
              <a:t>At the centre of this partnership is a 30” cobranded advert, in which </a:t>
            </a:r>
            <a:r>
              <a:rPr lang="en-GB" sz="1050" b="0" i="1" dirty="0">
                <a:effectLst/>
              </a:rPr>
              <a:t>Deadpool &amp; Wolverine</a:t>
            </a:r>
            <a:r>
              <a:rPr lang="en-GB" sz="1050" b="0" i="0" dirty="0">
                <a:effectLst/>
              </a:rPr>
              <a:t> stars Ryan Reynolds and Hugh Jackman encourage potential donors to sign up to donate blood, in their own cheeky and charming manner.</a:t>
            </a:r>
            <a:br>
              <a:rPr lang="en-GB" sz="1050" b="0" i="0" dirty="0">
                <a:effectLst/>
              </a:rPr>
            </a:br>
            <a:endParaRPr lang="en-GB" sz="1050" b="0" i="0" dirty="0">
              <a:effectLst/>
            </a:endParaRPr>
          </a:p>
          <a:p>
            <a:pPr algn="l">
              <a:buNone/>
            </a:pPr>
            <a:r>
              <a:rPr lang="en-GB" sz="1050" b="0" i="0" dirty="0">
                <a:effectLst/>
              </a:rPr>
              <a:t>This 30” cobranded advert ran ahead of all 12A+ titles at Cineworld and Vue cinemas located within a 25-minute drive from a blood donor centre. DCM’s proximity planning </a:t>
            </a:r>
            <a:r>
              <a:rPr lang="en-GB" sz="1050" b="1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Cinemapper</a:t>
            </a:r>
            <a:r>
              <a:rPr lang="en-GB" sz="1050" b="0" i="0" dirty="0">
                <a:effectLst/>
              </a:rPr>
              <a:t> tool was used to identify these locations, in order for NHS Blood and Transplant’s campaign to target ideal customers and maximise impact.</a:t>
            </a:r>
            <a:br>
              <a:rPr lang="en-GB" sz="1050" b="0" i="0" dirty="0">
                <a:effectLst/>
              </a:rPr>
            </a:br>
            <a:endParaRPr lang="en-GB" sz="1050" b="0" i="0" dirty="0">
              <a:effectLst/>
            </a:endParaRPr>
          </a:p>
          <a:p>
            <a:pPr algn="l">
              <a:buNone/>
            </a:pPr>
            <a:r>
              <a:rPr lang="en-GB" sz="1050" b="0" i="0" dirty="0">
                <a:effectLst/>
              </a:rPr>
              <a:t>In addition to the 30” cobranded advert, the cinema partnership included in-foyer digital 6-sheets across targeted cinemas. Online elements also played a key part in this partnership, with a media-first booking confirmation page takeover, and organic and paid activity across social media.</a:t>
            </a:r>
          </a:p>
          <a:p>
            <a:pPr algn="l">
              <a:buNone/>
            </a:pPr>
            <a:br>
              <a:rPr lang="en-GB" sz="1050" b="0" i="0" dirty="0">
                <a:effectLst/>
              </a:rPr>
            </a:br>
            <a:r>
              <a:rPr lang="en-GB" sz="1050" b="0" i="0" dirty="0">
                <a:effectLst/>
              </a:rPr>
              <a:t>The booking confirmation page was a highly valuable touchpoint, capturing cinemagoers' attention at a moment when they’re already emotionally invested in their upcoming </a:t>
            </a:r>
            <a:r>
              <a:rPr lang="en-GB" sz="1050" b="0" i="0">
                <a:effectLst/>
              </a:rPr>
              <a:t>cinema trip</a:t>
            </a:r>
            <a:r>
              <a:rPr lang="en-GB" sz="1100"/>
              <a:t>. </a:t>
            </a:r>
            <a:endParaRPr lang="en-GB" sz="1100" dirty="0"/>
          </a:p>
          <a:p>
            <a:pPr algn="l">
              <a:buNone/>
            </a:pPr>
            <a:endParaRPr lang="en-GB" sz="1050" b="0" i="0" dirty="0">
              <a:effectLst/>
            </a:endParaRPr>
          </a:p>
          <a:p>
            <a:endParaRPr lang="en-US" sz="105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0" name="Picture 6" descr="NHS Logo and symbol, meaning, history, PNG, brand">
            <a:extLst>
              <a:ext uri="{FF2B5EF4-FFF2-40B4-BE49-F238E27FC236}">
                <a16:creationId xmlns:a16="http://schemas.microsoft.com/office/drawing/2014/main" id="{F2106F48-6955-5CEF-31DE-27B85313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61" y="6249822"/>
            <a:ext cx="1330335" cy="60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EA5A30-3F2C-9308-62F8-D4A152F2E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80416"/>
              </p:ext>
            </p:extLst>
          </p:nvPr>
        </p:nvGraphicFramePr>
        <p:xfrm>
          <a:off x="211199" y="4915236"/>
          <a:ext cx="6096249" cy="1223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628">
                <a:tc gridSpan="2"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2"/>
                          </a:solidFill>
                        </a:rPr>
                        <a:t>Campaign Details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>
                        <a:solidFill>
                          <a:schemeClr val="accent2"/>
                        </a:solidFill>
                      </a:endParaRPr>
                    </a:p>
                  </a:txBody>
                  <a:tcPr marL="82931" marR="82931" marT="41465" marB="41465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>
                        <a:solidFill>
                          <a:schemeClr val="accent2"/>
                        </a:solidFill>
                      </a:endParaRPr>
                    </a:p>
                  </a:txBody>
                  <a:tcPr marL="82931" marR="82931" marT="41465" marB="41465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Sector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rgbClr val="FFFFFF"/>
                          </a:solidFill>
                        </a:rPr>
                        <a:t>Public Sector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Media Agency</a:t>
                      </a:r>
                    </a:p>
                  </a:txBody>
                  <a:tcPr marL="82931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</a:rPr>
                        <a:t>MGOMD/Omnicom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Target Audience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rgbClr val="FFFFFF"/>
                          </a:solidFill>
                        </a:rPr>
                        <a:t>17-24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Creative Agency</a:t>
                      </a:r>
                    </a:p>
                  </a:txBody>
                  <a:tcPr marL="82931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>
                          <a:solidFill>
                            <a:srgbClr val="FFFFFF"/>
                          </a:solidFill>
                        </a:rPr>
                        <a:t>DCM Studios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Package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baseline="0">
                          <a:solidFill>
                            <a:srgbClr val="FFFFFF"/>
                          </a:solidFill>
                        </a:rPr>
                        <a:t>Digi Screens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Duration</a:t>
                      </a:r>
                    </a:p>
                  </a:txBody>
                  <a:tcPr marL="82931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8 weeks 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792186-F9F4-74B3-5845-9F83DE380B88}"/>
              </a:ext>
            </a:extLst>
          </p:cNvPr>
          <p:cNvCxnSpPr>
            <a:cxnSpLocks/>
          </p:cNvCxnSpPr>
          <p:nvPr/>
        </p:nvCxnSpPr>
        <p:spPr>
          <a:xfrm>
            <a:off x="0" y="647984"/>
            <a:ext cx="3189249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CFB615-DAA0-55A9-E88D-D6C058EA71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9" y="6317074"/>
            <a:ext cx="1516258" cy="328689"/>
          </a:xfrm>
          <a:prstGeom prst="rect">
            <a:avLst/>
          </a:prstGeom>
        </p:spPr>
      </p:pic>
      <p:pic>
        <p:nvPicPr>
          <p:cNvPr id="10" name="Picture Placeholder 24" descr="A screenshot of a web page&#10;&#10;Description automatically generated">
            <a:extLst>
              <a:ext uri="{FF2B5EF4-FFF2-40B4-BE49-F238E27FC236}">
                <a16:creationId xmlns:a16="http://schemas.microsoft.com/office/drawing/2014/main" id="{22F24E68-9EB5-2987-6E87-97432E2D9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2312"/>
          <a:stretch>
            <a:fillRect/>
          </a:stretch>
        </p:blipFill>
        <p:spPr>
          <a:xfrm>
            <a:off x="7933395" y="473890"/>
            <a:ext cx="3752021" cy="55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254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Impact</vt:lpstr>
      <vt:lpstr>Wingdings</vt:lpstr>
      <vt:lpstr>COPY SLIDES</vt:lpstr>
      <vt:lpstr>think-cell Slide</vt:lpstr>
      <vt:lpstr>PowerPoint Presentation</vt:lpstr>
      <vt:lpstr>NHSBT X DEADPOOL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Radford</dc:creator>
  <cp:lastModifiedBy>Mia Blakeney</cp:lastModifiedBy>
  <cp:revision>9</cp:revision>
  <dcterms:created xsi:type="dcterms:W3CDTF">2025-03-11T11:16:12Z</dcterms:created>
  <dcterms:modified xsi:type="dcterms:W3CDTF">2025-04-03T10:03:45Z</dcterms:modified>
</cp:coreProperties>
</file>