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439"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212"/>
    <a:srgbClr val="CC910E"/>
    <a:srgbClr val="666263"/>
    <a:srgbClr val="0099A8"/>
    <a:srgbClr val="0094E7"/>
    <a:srgbClr val="FFFFFF"/>
    <a:srgbClr val="FB3449"/>
    <a:srgbClr val="000000"/>
    <a:srgbClr val="CAC8C8"/>
    <a:srgbClr val="854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1" autoAdjust="0"/>
    <p:restoredTop sz="93970" autoAdjust="0"/>
  </p:normalViewPr>
  <p:slideViewPr>
    <p:cSldViewPr snapToGrid="0">
      <p:cViewPr varScale="1">
        <p:scale>
          <a:sx n="58" d="100"/>
          <a:sy n="58" d="100"/>
        </p:scale>
        <p:origin x="472" y="5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10/31/2022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10/31/2022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35405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61"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ase_study_1">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5059399" y="1771743"/>
            <a:ext cx="7943744" cy="3652807"/>
          </a:xfrm>
          <a:prstGeom prst="rect">
            <a:avLst/>
          </a:prstGeom>
          <a:solidFill>
            <a:srgbClr val="CAC8C8"/>
          </a:solidFill>
          <a:ln>
            <a:noFill/>
          </a:ln>
          <a:effectLst/>
        </p:spPr>
        <p:txBody>
          <a:bodyPr vert="horz"/>
          <a:lstStyle>
            <a:lvl1pPr>
              <a:defRPr>
                <a:solidFill>
                  <a:schemeClr val="bg1"/>
                </a:solidFill>
              </a:defRPr>
            </a:lvl1pPr>
          </a:lstStyle>
          <a:p>
            <a:endParaRPr lang="en-US" dirty="0"/>
          </a:p>
          <a:p>
            <a:endParaRPr lang="en-US" dirty="0"/>
          </a:p>
          <a:p>
            <a:endParaRPr lang="en-US" dirty="0"/>
          </a:p>
          <a:p>
            <a:endParaRPr lang="en-US" dirty="0"/>
          </a:p>
          <a:p>
            <a:r>
              <a:rPr lang="en-US" dirty="0"/>
              <a:t>		Insert picture here</a:t>
            </a:r>
          </a:p>
        </p:txBody>
      </p:sp>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3085"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itle 3"/>
          <p:cNvSpPr>
            <a:spLocks noGrp="1"/>
          </p:cNvSpPr>
          <p:nvPr>
            <p:ph type="title" hasCustomPrompt="1"/>
          </p:nvPr>
        </p:nvSpPr>
        <p:spPr>
          <a:xfrm>
            <a:off x="351316" y="344821"/>
            <a:ext cx="12413343" cy="409568"/>
          </a:xfrm>
        </p:spPr>
        <p:txBody>
          <a:bodyPr/>
          <a:lstStyle>
            <a:lvl1pPr>
              <a:defRPr baseline="0"/>
            </a:lvl1pPr>
          </a:lstStyle>
          <a:p>
            <a:r>
              <a:rPr lang="en-GB" dirty="0"/>
              <a:t>Insert brand name here</a:t>
            </a:r>
            <a:endParaRPr lang="en-US" dirty="0"/>
          </a:p>
        </p:txBody>
      </p:sp>
      <p:sp>
        <p:nvSpPr>
          <p:cNvPr id="13" name="Text Placeholder 12"/>
          <p:cNvSpPr>
            <a:spLocks noGrp="1"/>
          </p:cNvSpPr>
          <p:nvPr>
            <p:ph type="body" sz="quarter" idx="11" hasCustomPrompt="1"/>
          </p:nvPr>
        </p:nvSpPr>
        <p:spPr>
          <a:xfrm>
            <a:off x="334486" y="771890"/>
            <a:ext cx="12439452" cy="237225"/>
          </a:xfrm>
          <a:prstGeom prst="rect">
            <a:avLst/>
          </a:prstGeom>
        </p:spPr>
        <p:txBody>
          <a:bodyPr vert="horz" lIns="36000" tIns="0"/>
          <a:lstStyle>
            <a:lvl1pPr>
              <a:defRPr sz="1400" baseline="0">
                <a:solidFill>
                  <a:schemeClr val="accent6"/>
                </a:solidFill>
              </a:defRPr>
            </a:lvl1pPr>
          </a:lstStyle>
          <a:p>
            <a:pPr lvl="0"/>
            <a:r>
              <a:rPr lang="en-GB" dirty="0"/>
              <a:t>Insert campaign title here</a:t>
            </a:r>
          </a:p>
        </p:txBody>
      </p:sp>
      <p:sp>
        <p:nvSpPr>
          <p:cNvPr id="15" name="Picture Placeholder 14"/>
          <p:cNvSpPr>
            <a:spLocks noGrp="1"/>
          </p:cNvSpPr>
          <p:nvPr>
            <p:ph type="pic" sz="quarter" idx="12" hasCustomPrompt="1"/>
          </p:nvPr>
        </p:nvSpPr>
        <p:spPr>
          <a:xfrm>
            <a:off x="2237670" y="6915151"/>
            <a:ext cx="2006916" cy="517525"/>
          </a:xfrm>
          <a:prstGeom prst="rect">
            <a:avLst/>
          </a:prstGeom>
        </p:spPr>
        <p:txBody>
          <a:bodyPr vert="horz"/>
          <a:lstStyle>
            <a:lvl1pPr>
              <a:defRPr>
                <a:solidFill>
                  <a:srgbClr val="8A8A8D"/>
                </a:solidFill>
              </a:defRPr>
            </a:lvl1pPr>
          </a:lstStyle>
          <a:p>
            <a:r>
              <a:rPr lang="en-US" dirty="0"/>
              <a:t>Logo here</a:t>
            </a:r>
          </a:p>
        </p:txBody>
      </p:sp>
      <p:sp>
        <p:nvSpPr>
          <p:cNvPr id="27" name="Text Placeholder 26"/>
          <p:cNvSpPr>
            <a:spLocks noGrp="1"/>
          </p:cNvSpPr>
          <p:nvPr>
            <p:ph type="body" sz="quarter" idx="16" hasCustomPrompt="1"/>
          </p:nvPr>
        </p:nvSpPr>
        <p:spPr>
          <a:xfrm>
            <a:off x="355657" y="2096146"/>
            <a:ext cx="4077342" cy="1817688"/>
          </a:xfrm>
          <a:prstGeom prst="rect">
            <a:avLst/>
          </a:prstGeom>
        </p:spPr>
        <p:txBody>
          <a:bodyPr vert="horz" lIns="36000" tIns="0"/>
          <a:lstStyle>
            <a:lvl1pPr>
              <a:defRPr sz="1000" b="0" baseline="0">
                <a:solidFill>
                  <a:srgbClr val="000000"/>
                </a:solidFill>
                <a:latin typeface="Arial"/>
                <a:cs typeface="Arial"/>
              </a:defRPr>
            </a:lvl1pPr>
            <a:lvl2pPr>
              <a:defRPr sz="1100">
                <a:solidFill>
                  <a:srgbClr val="000000"/>
                </a:solidFill>
                <a:latin typeface="Arial"/>
                <a:cs typeface="Arial"/>
              </a:defRPr>
            </a:lvl2pPr>
            <a:lvl3pPr>
              <a:defRPr sz="1100">
                <a:solidFill>
                  <a:srgbClr val="000000"/>
                </a:solidFill>
                <a:latin typeface="Arial"/>
                <a:cs typeface="Arial"/>
              </a:defRPr>
            </a:lvl3pPr>
            <a:lvl4pPr>
              <a:defRPr sz="1100">
                <a:solidFill>
                  <a:srgbClr val="000000"/>
                </a:solidFill>
                <a:latin typeface="Arial"/>
                <a:cs typeface="Arial"/>
              </a:defRPr>
            </a:lvl4pPr>
            <a:lvl5pPr>
              <a:defRPr sz="1100">
                <a:solidFill>
                  <a:srgbClr val="000000"/>
                </a:solidFill>
                <a:latin typeface="Arial"/>
                <a:cs typeface="Arial"/>
              </a:defRPr>
            </a:lvl5pPr>
          </a:lstStyle>
          <a:p>
            <a:pPr lvl="0"/>
            <a:r>
              <a:rPr lang="en-US" b="0" dirty="0"/>
              <a:t>Insert text here</a:t>
            </a:r>
            <a:endParaRPr lang="en-US" dirty="0"/>
          </a:p>
        </p:txBody>
      </p:sp>
      <p:sp>
        <p:nvSpPr>
          <p:cNvPr id="28" name="Text Placeholder 26"/>
          <p:cNvSpPr>
            <a:spLocks noGrp="1"/>
          </p:cNvSpPr>
          <p:nvPr>
            <p:ph type="body" sz="quarter" idx="17" hasCustomPrompt="1"/>
          </p:nvPr>
        </p:nvSpPr>
        <p:spPr>
          <a:xfrm>
            <a:off x="355657" y="4385300"/>
            <a:ext cx="4077342" cy="1817688"/>
          </a:xfrm>
          <a:prstGeom prst="rect">
            <a:avLst/>
          </a:prstGeom>
        </p:spPr>
        <p:txBody>
          <a:bodyPr vert="horz" lIns="36000" tIns="0"/>
          <a:lstStyle>
            <a:lvl1pPr>
              <a:defRPr sz="1000" b="0" baseline="0">
                <a:solidFill>
                  <a:srgbClr val="000000"/>
                </a:solidFill>
                <a:latin typeface="Arial"/>
                <a:cs typeface="Arial"/>
              </a:defRPr>
            </a:lvl1pPr>
            <a:lvl2pPr>
              <a:defRPr sz="1100">
                <a:solidFill>
                  <a:srgbClr val="000000"/>
                </a:solidFill>
                <a:latin typeface="Arial"/>
                <a:cs typeface="Arial"/>
              </a:defRPr>
            </a:lvl2pPr>
            <a:lvl3pPr>
              <a:defRPr sz="1100">
                <a:solidFill>
                  <a:srgbClr val="000000"/>
                </a:solidFill>
                <a:latin typeface="Arial"/>
                <a:cs typeface="Arial"/>
              </a:defRPr>
            </a:lvl3pPr>
            <a:lvl4pPr>
              <a:defRPr sz="1100">
                <a:solidFill>
                  <a:srgbClr val="000000"/>
                </a:solidFill>
                <a:latin typeface="Arial"/>
                <a:cs typeface="Arial"/>
              </a:defRPr>
            </a:lvl4pPr>
            <a:lvl5pPr>
              <a:defRPr sz="1100">
                <a:solidFill>
                  <a:srgbClr val="000000"/>
                </a:solidFill>
                <a:latin typeface="Arial"/>
                <a:cs typeface="Arial"/>
              </a:defRPr>
            </a:lvl5pPr>
          </a:lstStyle>
          <a:p>
            <a:pPr lvl="0"/>
            <a:r>
              <a:rPr lang="en-US" b="0" dirty="0"/>
              <a:t>Insert text here</a:t>
            </a:r>
            <a:endParaRPr lang="en-US" dirty="0"/>
          </a:p>
        </p:txBody>
      </p:sp>
      <p:sp>
        <p:nvSpPr>
          <p:cNvPr id="30" name="Text Placeholder 29"/>
          <p:cNvSpPr>
            <a:spLocks noGrp="1"/>
          </p:cNvSpPr>
          <p:nvPr>
            <p:ph type="body" sz="quarter" idx="18" hasCustomPrompt="1"/>
          </p:nvPr>
        </p:nvSpPr>
        <p:spPr>
          <a:xfrm>
            <a:off x="355921" y="1803813"/>
            <a:ext cx="4096396" cy="256620"/>
          </a:xfrm>
          <a:prstGeom prst="rect">
            <a:avLst/>
          </a:prstGeom>
        </p:spPr>
        <p:txBody>
          <a:bodyPr vert="horz" lIns="36000"/>
          <a:lstStyle>
            <a:lvl1pPr>
              <a:defRPr sz="1400" baseline="0">
                <a:solidFill>
                  <a:srgbClr val="000000"/>
                </a:solidFill>
              </a:defRPr>
            </a:lvl1pPr>
          </a:lstStyle>
          <a:p>
            <a:pPr lvl="0"/>
            <a:r>
              <a:rPr lang="en-US" dirty="0"/>
              <a:t>Write ‘Background’ here</a:t>
            </a:r>
          </a:p>
        </p:txBody>
      </p:sp>
      <p:sp>
        <p:nvSpPr>
          <p:cNvPr id="31" name="Text Placeholder 29"/>
          <p:cNvSpPr>
            <a:spLocks noGrp="1"/>
          </p:cNvSpPr>
          <p:nvPr>
            <p:ph type="body" sz="quarter" idx="19" hasCustomPrompt="1"/>
          </p:nvPr>
        </p:nvSpPr>
        <p:spPr>
          <a:xfrm>
            <a:off x="355921" y="4108646"/>
            <a:ext cx="4096396" cy="256620"/>
          </a:xfrm>
          <a:prstGeom prst="rect">
            <a:avLst/>
          </a:prstGeom>
        </p:spPr>
        <p:txBody>
          <a:bodyPr vert="horz" lIns="36000"/>
          <a:lstStyle>
            <a:lvl1pPr>
              <a:defRPr sz="1400">
                <a:solidFill>
                  <a:srgbClr val="000000"/>
                </a:solidFill>
              </a:defRPr>
            </a:lvl1pPr>
          </a:lstStyle>
          <a:p>
            <a:pPr lvl="0"/>
            <a:r>
              <a:rPr lang="en-US" dirty="0"/>
              <a:t>Write ‘Idea’ here</a:t>
            </a:r>
          </a:p>
        </p:txBody>
      </p:sp>
      <p:sp>
        <p:nvSpPr>
          <p:cNvPr id="35" name="Text Placeholder 34"/>
          <p:cNvSpPr>
            <a:spLocks noGrp="1"/>
          </p:cNvSpPr>
          <p:nvPr>
            <p:ph type="body" sz="quarter" idx="20" hasCustomPrompt="1"/>
          </p:nvPr>
        </p:nvSpPr>
        <p:spPr>
          <a:xfrm>
            <a:off x="6986100" y="5635626"/>
            <a:ext cx="5927600" cy="747713"/>
          </a:xfrm>
          <a:prstGeom prst="rect">
            <a:avLst/>
          </a:prstGeom>
        </p:spPr>
        <p:txBody>
          <a:bodyPr vert="horz"/>
          <a:lstStyle>
            <a:lvl1pPr algn="r">
              <a:defRPr baseline="0">
                <a:solidFill>
                  <a:srgbClr val="FFFFFF"/>
                </a:solidFill>
              </a:defRPr>
            </a:lvl1pPr>
          </a:lstStyle>
          <a:p>
            <a:pPr lvl="0"/>
            <a:r>
              <a:rPr lang="en-US" dirty="0"/>
              <a:t>Insert quote here – can run to two lines</a:t>
            </a:r>
          </a:p>
        </p:txBody>
      </p:sp>
    </p:spTree>
    <p:extLst>
      <p:ext uri="{BB962C8B-B14F-4D97-AF65-F5344CB8AC3E}">
        <p14:creationId xmlns:p14="http://schemas.microsoft.com/office/powerpoint/2010/main" val="3512891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37" name="think-cell Slide" r:id="rId6" imgW="6350000" imgH="6350000" progId="">
                  <p:embed/>
                </p:oleObj>
              </mc:Choice>
              <mc:Fallback>
                <p:oleObj name="think-cell Slide" r:id="rId6" imgW="6350000" imgH="6350000" progId="">
                  <p:embed/>
                  <p:pic>
                    <p:nvPicPr>
                      <p:cNvPr id="8" name="Object 7" hidden="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 id="2147484057" r:id="rId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jpg"/><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5220" y="262676"/>
            <a:ext cx="9308541" cy="409568"/>
          </a:xfrm>
        </p:spPr>
        <p:txBody>
          <a:bodyPr/>
          <a:lstStyle/>
          <a:p>
            <a:r>
              <a:rPr lang="en-GB" dirty="0"/>
              <a:t>MIND</a:t>
            </a:r>
          </a:p>
        </p:txBody>
      </p:sp>
      <p:sp>
        <p:nvSpPr>
          <p:cNvPr id="8" name="Text Placeholder 7"/>
          <p:cNvSpPr>
            <a:spLocks noGrp="1"/>
          </p:cNvSpPr>
          <p:nvPr>
            <p:ph type="body" sz="quarter" idx="11"/>
          </p:nvPr>
        </p:nvSpPr>
        <p:spPr>
          <a:xfrm>
            <a:off x="235641" y="663923"/>
            <a:ext cx="9328120" cy="237225"/>
          </a:xfrm>
          <a:ln>
            <a:noFill/>
          </a:ln>
        </p:spPr>
        <p:txBody>
          <a:bodyPr/>
          <a:lstStyle/>
          <a:p>
            <a:r>
              <a:rPr lang="en-GB" dirty="0"/>
              <a:t>Connecting Mind and its services with those who need it most</a:t>
            </a:r>
          </a:p>
        </p:txBody>
      </p:sp>
      <p:sp>
        <p:nvSpPr>
          <p:cNvPr id="3" name="Text Placeholder 2"/>
          <p:cNvSpPr>
            <a:spLocks noGrp="1"/>
          </p:cNvSpPr>
          <p:nvPr>
            <p:ph type="body" sz="quarter" idx="16"/>
          </p:nvPr>
        </p:nvSpPr>
        <p:spPr>
          <a:xfrm>
            <a:off x="255220" y="2315298"/>
            <a:ext cx="6536104" cy="4547992"/>
          </a:xfrm>
        </p:spPr>
        <p:txBody>
          <a:bodyPr>
            <a:noAutofit/>
          </a:bodyPr>
          <a:lstStyle/>
          <a:p>
            <a:pPr>
              <a:spcBef>
                <a:spcPts val="1100"/>
              </a:spcBef>
            </a:pPr>
            <a:r>
              <a:rPr lang="en-GB" sz="1600" b="1" kern="1000" dirty="0">
                <a:solidFill>
                  <a:schemeClr val="accent2"/>
                </a:solidFill>
              </a:rPr>
              <a:t>Background</a:t>
            </a:r>
            <a:endParaRPr lang="en-GB" sz="1200" b="1" kern="1000" dirty="0">
              <a:solidFill>
                <a:schemeClr val="accent2"/>
              </a:solidFill>
            </a:endParaRPr>
          </a:p>
          <a:p>
            <a:pPr marL="171450" indent="-171450">
              <a:lnSpc>
                <a:spcPct val="100000"/>
              </a:lnSpc>
              <a:spcBef>
                <a:spcPts val="1100"/>
              </a:spcBef>
              <a:buClr>
                <a:schemeClr val="bg1"/>
              </a:buClr>
              <a:buFont typeface="LucidaGrande" charset="0"/>
              <a:buChar char="-"/>
            </a:pPr>
            <a:r>
              <a:rPr lang="en-GB" sz="1100" kern="1000" dirty="0">
                <a:solidFill>
                  <a:schemeClr val="bg1"/>
                </a:solidFill>
              </a:rPr>
              <a:t>Whilst Mind has been gaining visibility and relevancy in recent years, they found that a gap in association between the charity and mental health services in certain groups had emerged. </a:t>
            </a:r>
          </a:p>
          <a:p>
            <a:pPr marL="171450" indent="-171450">
              <a:lnSpc>
                <a:spcPct val="100000"/>
              </a:lnSpc>
              <a:spcBef>
                <a:spcPts val="1100"/>
              </a:spcBef>
              <a:buClr>
                <a:schemeClr val="bg1"/>
              </a:buClr>
              <a:buFont typeface="LucidaGrande" charset="0"/>
              <a:buChar char="-"/>
            </a:pPr>
            <a:r>
              <a:rPr lang="en-GB" sz="1100" kern="1000" dirty="0">
                <a:solidFill>
                  <a:schemeClr val="bg1"/>
                </a:solidFill>
              </a:rPr>
              <a:t>From their research, one of the groups that are most vulnerable and in direct need of Mind’s support are young men and so Mind set out to increase both ‘belief in cause’ and association with mental health resources among men aged 20-40 in London.</a:t>
            </a:r>
          </a:p>
          <a:p>
            <a:pPr>
              <a:lnSpc>
                <a:spcPct val="100000"/>
              </a:lnSpc>
              <a:spcBef>
                <a:spcPts val="1100"/>
              </a:spcBef>
              <a:buClr>
                <a:schemeClr val="bg1"/>
              </a:buClr>
            </a:pPr>
            <a:br>
              <a:rPr lang="en-GB" sz="1100" kern="1000" dirty="0">
                <a:solidFill>
                  <a:schemeClr val="bg1"/>
                </a:solidFill>
              </a:rPr>
            </a:br>
            <a:br>
              <a:rPr lang="en-GB" sz="1100" kern="1000" dirty="0">
                <a:solidFill>
                  <a:schemeClr val="bg1"/>
                </a:solidFill>
              </a:rPr>
            </a:br>
            <a:r>
              <a:rPr lang="en-GB" sz="1600" b="1" kern="1000" dirty="0">
                <a:solidFill>
                  <a:schemeClr val="accent2"/>
                </a:solidFill>
              </a:rPr>
              <a:t>Plan</a:t>
            </a:r>
            <a:endParaRPr lang="en-GB" sz="1200" kern="1000" dirty="0">
              <a:solidFill>
                <a:schemeClr val="accent2"/>
              </a:solidFill>
            </a:endParaRPr>
          </a:p>
          <a:p>
            <a:pPr marL="171450" indent="-171450">
              <a:lnSpc>
                <a:spcPct val="100000"/>
              </a:lnSpc>
              <a:spcBef>
                <a:spcPts val="1100"/>
              </a:spcBef>
              <a:buClr>
                <a:schemeClr val="bg1"/>
              </a:buClr>
              <a:buFont typeface="LucidaGrande" charset="0"/>
              <a:buChar char="-"/>
            </a:pPr>
            <a:r>
              <a:rPr lang="en-GB" sz="1100" kern="1000" dirty="0">
                <a:solidFill>
                  <a:schemeClr val="bg1"/>
                </a:solidFill>
              </a:rPr>
              <a:t>The release of </a:t>
            </a:r>
            <a:r>
              <a:rPr lang="en-GB" sz="1100" i="1" kern="1000" dirty="0">
                <a:solidFill>
                  <a:schemeClr val="bg1"/>
                </a:solidFill>
              </a:rPr>
              <a:t>Doctor Strange in the Multiverse of Madness </a:t>
            </a:r>
            <a:r>
              <a:rPr lang="en-GB" sz="1100" kern="1000" dirty="0">
                <a:solidFill>
                  <a:schemeClr val="bg1"/>
                </a:solidFill>
              </a:rPr>
              <a:t>coinciding with Mental Health Awareness Week, Mind knew that their audience would be exposed to more content pertaining to Mental Health than normal, so this was an ideal time to target them with a creative campaign.</a:t>
            </a:r>
          </a:p>
          <a:p>
            <a:pPr marL="171450" indent="-171450">
              <a:lnSpc>
                <a:spcPct val="100000"/>
              </a:lnSpc>
              <a:spcBef>
                <a:spcPts val="1100"/>
              </a:spcBef>
              <a:buClr>
                <a:schemeClr val="bg1"/>
              </a:buClr>
              <a:buFont typeface="LucidaGrande" charset="0"/>
              <a:buChar char="-"/>
            </a:pPr>
            <a:r>
              <a:rPr lang="en-GB" sz="1100" kern="1000" dirty="0">
                <a:solidFill>
                  <a:schemeClr val="bg1"/>
                </a:solidFill>
              </a:rPr>
              <a:t>Mind created two powerful films, featuring spoken word artists showing the different ways people talk about their mental health experiences, to show across films including </a:t>
            </a:r>
            <a:r>
              <a:rPr lang="en-GB" sz="1100" i="1" kern="1000" dirty="0">
                <a:solidFill>
                  <a:schemeClr val="bg1"/>
                </a:solidFill>
              </a:rPr>
              <a:t>Doctor Strange The Multiverse Of Madness</a:t>
            </a:r>
            <a:r>
              <a:rPr lang="en-GB" sz="1100" kern="1000" dirty="0">
                <a:solidFill>
                  <a:schemeClr val="bg1"/>
                </a:solidFill>
              </a:rPr>
              <a:t>, </a:t>
            </a:r>
            <a:r>
              <a:rPr lang="en-GB" sz="1100" i="1" kern="1000" dirty="0">
                <a:solidFill>
                  <a:schemeClr val="bg1"/>
                </a:solidFill>
              </a:rPr>
              <a:t>Morbius</a:t>
            </a:r>
            <a:r>
              <a:rPr lang="en-GB" sz="1100" kern="1000" dirty="0">
                <a:solidFill>
                  <a:schemeClr val="bg1"/>
                </a:solidFill>
              </a:rPr>
              <a:t>, </a:t>
            </a:r>
            <a:r>
              <a:rPr lang="en-GB" sz="1100" i="1" kern="1000" dirty="0">
                <a:solidFill>
                  <a:schemeClr val="bg1"/>
                </a:solidFill>
              </a:rPr>
              <a:t>Ambulance</a:t>
            </a:r>
            <a:r>
              <a:rPr lang="en-GB" sz="1100" kern="1000" dirty="0">
                <a:solidFill>
                  <a:schemeClr val="bg1"/>
                </a:solidFill>
              </a:rPr>
              <a:t>, </a:t>
            </a:r>
            <a:r>
              <a:rPr lang="en-GB" sz="1100" i="1" kern="1000" dirty="0">
                <a:solidFill>
                  <a:schemeClr val="bg1"/>
                </a:solidFill>
              </a:rPr>
              <a:t>The Unbearable Weight Of Massive Talent</a:t>
            </a:r>
            <a:r>
              <a:rPr lang="en-GB" sz="1100" kern="1000" dirty="0">
                <a:solidFill>
                  <a:schemeClr val="bg1"/>
                </a:solidFill>
              </a:rPr>
              <a:t> and </a:t>
            </a:r>
            <a:r>
              <a:rPr lang="en-GB" sz="1100" i="1" kern="1000" dirty="0">
                <a:solidFill>
                  <a:schemeClr val="bg1"/>
                </a:solidFill>
              </a:rPr>
              <a:t>The Northman</a:t>
            </a:r>
            <a:r>
              <a:rPr lang="en-GB" sz="1100" kern="1000" dirty="0">
                <a:solidFill>
                  <a:schemeClr val="bg1"/>
                </a:solidFill>
              </a:rPr>
              <a:t>.</a:t>
            </a:r>
          </a:p>
          <a:p>
            <a:pPr marL="171450" indent="-171450">
              <a:lnSpc>
                <a:spcPct val="100000"/>
              </a:lnSpc>
              <a:spcBef>
                <a:spcPts val="1100"/>
              </a:spcBef>
              <a:buClr>
                <a:schemeClr val="bg1"/>
              </a:buClr>
              <a:buFont typeface="LucidaGrande" charset="0"/>
              <a:buChar char="-"/>
            </a:pPr>
            <a:r>
              <a:rPr lang="en-GB" sz="1100" kern="1000" dirty="0">
                <a:solidFill>
                  <a:schemeClr val="bg1"/>
                </a:solidFill>
              </a:rPr>
              <a:t>Using regional targeting, the ad played out in all London cinemas in the DCM portfolio, with OOH support in and around local tube stations. </a:t>
            </a:r>
            <a:endParaRPr lang="en-GB" sz="800" kern="1000" dirty="0">
              <a:solidFill>
                <a:schemeClr val="bg1"/>
              </a:solidFill>
            </a:endParaRPr>
          </a:p>
        </p:txBody>
      </p:sp>
      <p:graphicFrame>
        <p:nvGraphicFramePr>
          <p:cNvPr id="16" name="Object 15" hidden="1"/>
          <p:cNvGraphicFramePr>
            <a:graphicFrameLocks noChangeAspect="1"/>
          </p:cNvGraphicFramePr>
          <p:nvPr>
            <p:custDataLst>
              <p:tags r:id="rId2"/>
            </p:custDataLst>
          </p:nvPr>
        </p:nvGraphicFramePr>
        <p:xfrm>
          <a:off x="1682751" y="1589"/>
          <a:ext cx="1587" cy="1587"/>
        </p:xfrm>
        <a:graphic>
          <a:graphicData uri="http://schemas.openxmlformats.org/presentationml/2006/ole">
            <mc:AlternateContent xmlns:mc="http://schemas.openxmlformats.org/markup-compatibility/2006">
              <mc:Choice xmlns:v="urn:schemas-microsoft-com:vml" Requires="v">
                <p:oleObj spid="_x0000_s4109" name="think-cell Slide" r:id="rId5" imgW="6350000" imgH="6350000" progId="">
                  <p:embed/>
                </p:oleObj>
              </mc:Choice>
              <mc:Fallback>
                <p:oleObj name="think-cell Slide" r:id="rId5" imgW="6350000" imgH="6350000" progId="">
                  <p:embed/>
                  <p:pic>
                    <p:nvPicPr>
                      <p:cNvPr id="16" name="Object 1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2751"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a:extLst>
              <a:ext uri="{FF2B5EF4-FFF2-40B4-BE49-F238E27FC236}">
                <a16:creationId xmlns:a16="http://schemas.microsoft.com/office/drawing/2014/main" id="{248EF34C-E573-0882-4FF5-11D1D6DEC28D}"/>
              </a:ext>
            </a:extLst>
          </p:cNvPr>
          <p:cNvSpPr/>
          <p:nvPr/>
        </p:nvSpPr>
        <p:spPr>
          <a:xfrm>
            <a:off x="-9728" y="7201316"/>
            <a:ext cx="13442949" cy="215444"/>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Arial"/>
                <a:ea typeface="+mn-ea"/>
                <a:cs typeface="+mn-cs"/>
              </a:rPr>
              <a:t>Source: </a:t>
            </a:r>
            <a:r>
              <a:rPr kumimoji="0" lang="en-US" sz="800" b="0" i="0" u="none" strike="noStrike" kern="1200" cap="none" spc="0" normalizeH="0" baseline="0" noProof="0" dirty="0">
                <a:ln>
                  <a:noFill/>
                </a:ln>
                <a:solidFill>
                  <a:srgbClr val="000000"/>
                </a:solidFill>
                <a:effectLst/>
                <a:uLnTx/>
                <a:uFillTx/>
                <a:latin typeface="Arial"/>
                <a:ea typeface="+mn-ea"/>
                <a:cs typeface="+mn-cs"/>
              </a:rPr>
              <a:t>MIND DCM Awards Entry</a:t>
            </a:r>
          </a:p>
        </p:txBody>
      </p:sp>
      <p:graphicFrame>
        <p:nvGraphicFramePr>
          <p:cNvPr id="10" name="Table 5">
            <a:extLst>
              <a:ext uri="{FF2B5EF4-FFF2-40B4-BE49-F238E27FC236}">
                <a16:creationId xmlns:a16="http://schemas.microsoft.com/office/drawing/2014/main" id="{9C92EC5F-CBB2-4447-97E9-F8F8B64ABACC}"/>
              </a:ext>
            </a:extLst>
          </p:cNvPr>
          <p:cNvGraphicFramePr>
            <a:graphicFrameLocks noGrp="1"/>
          </p:cNvGraphicFramePr>
          <p:nvPr>
            <p:extLst>
              <p:ext uri="{D42A27DB-BD31-4B8C-83A1-F6EECF244321}">
                <p14:modId xmlns:p14="http://schemas.microsoft.com/office/powerpoint/2010/main" val="2942252089"/>
              </p:ext>
            </p:extLst>
          </p:nvPr>
        </p:nvGraphicFramePr>
        <p:xfrm>
          <a:off x="244588" y="938138"/>
          <a:ext cx="6546736" cy="1091684"/>
        </p:xfrm>
        <a:graphic>
          <a:graphicData uri="http://schemas.openxmlformats.org/drawingml/2006/table">
            <a:tbl>
              <a:tblPr firstRow="1" bandRow="1">
                <a:tableStyleId>{5C22544A-7EE6-4342-B048-85BDC9FD1C3A}</a:tableStyleId>
              </a:tblPr>
              <a:tblGrid>
                <a:gridCol w="1309347">
                  <a:extLst>
                    <a:ext uri="{9D8B030D-6E8A-4147-A177-3AD203B41FA5}">
                      <a16:colId xmlns:a16="http://schemas.microsoft.com/office/drawing/2014/main" val="1043653864"/>
                    </a:ext>
                  </a:extLst>
                </a:gridCol>
                <a:gridCol w="1370234">
                  <a:extLst>
                    <a:ext uri="{9D8B030D-6E8A-4147-A177-3AD203B41FA5}">
                      <a16:colId xmlns:a16="http://schemas.microsoft.com/office/drawing/2014/main" val="1969532920"/>
                    </a:ext>
                  </a:extLst>
                </a:gridCol>
                <a:gridCol w="1248461">
                  <a:extLst>
                    <a:ext uri="{9D8B030D-6E8A-4147-A177-3AD203B41FA5}">
                      <a16:colId xmlns:a16="http://schemas.microsoft.com/office/drawing/2014/main" val="696929619"/>
                    </a:ext>
                  </a:extLst>
                </a:gridCol>
                <a:gridCol w="1309347">
                  <a:extLst>
                    <a:ext uri="{9D8B030D-6E8A-4147-A177-3AD203B41FA5}">
                      <a16:colId xmlns:a16="http://schemas.microsoft.com/office/drawing/2014/main" val="214587584"/>
                    </a:ext>
                  </a:extLst>
                </a:gridCol>
                <a:gridCol w="1309347">
                  <a:extLst>
                    <a:ext uri="{9D8B030D-6E8A-4147-A177-3AD203B41FA5}">
                      <a16:colId xmlns:a16="http://schemas.microsoft.com/office/drawing/2014/main" val="1729032941"/>
                    </a:ext>
                  </a:extLst>
                </a:gridCol>
              </a:tblGrid>
              <a:tr h="331165">
                <a:tc gridSpan="5">
                  <a: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lang="en-GB" sz="1800" b="1" dirty="0">
                        <a:solidFill>
                          <a:schemeClr val="accent2"/>
                        </a:solidFill>
                      </a:endParaRPr>
                    </a:p>
                  </a:txBody>
                  <a:tcPr>
                    <a:lnL w="12700" cmpd="sng">
                      <a:noFill/>
                    </a:lnL>
                    <a:lnR w="12700" cmpd="sng">
                      <a:noFill/>
                    </a:lnR>
                    <a:lnT w="127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09395326"/>
                  </a:ext>
                </a:extLst>
              </a:tr>
              <a:tr h="362962">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62962">
                <a:tc>
                  <a:txBody>
                    <a:bodyPr/>
                    <a:lstStyle/>
                    <a:p>
                      <a:pPr algn="l"/>
                      <a:r>
                        <a:rPr lang="en-GB" sz="1050" b="0" kern="1200" dirty="0">
                          <a:solidFill>
                            <a:schemeClr val="bg1"/>
                          </a:solidFill>
                          <a:latin typeface="+mn-lt"/>
                          <a:ea typeface="+mn-ea"/>
                          <a:cs typeface="+mn-cs"/>
                        </a:rPr>
                        <a:t>Charity</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16-34 Men</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Film Pack</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Medialab</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11" name="TextBox 10">
            <a:extLst>
              <a:ext uri="{FF2B5EF4-FFF2-40B4-BE49-F238E27FC236}">
                <a16:creationId xmlns:a16="http://schemas.microsoft.com/office/drawing/2014/main" id="{02BA09FC-1EC2-4183-90F5-A802020A3D84}"/>
              </a:ext>
            </a:extLst>
          </p:cNvPr>
          <p:cNvSpPr txBox="1"/>
          <p:nvPr/>
        </p:nvSpPr>
        <p:spPr>
          <a:xfrm>
            <a:off x="7032452" y="4046685"/>
            <a:ext cx="5686211" cy="2595582"/>
          </a:xfrm>
          <a:prstGeom prst="rect">
            <a:avLst/>
          </a:prstGeom>
          <a:noFill/>
          <a:ln>
            <a:noFill/>
          </a:ln>
        </p:spPr>
        <p:txBody>
          <a:bodyPr wrap="square">
            <a:spAutoFit/>
          </a:bodyPr>
          <a:lstStyle/>
          <a:p>
            <a:pPr>
              <a:spcBef>
                <a:spcPts val="1100"/>
              </a:spcBef>
              <a:buClr>
                <a:schemeClr val="bg1"/>
              </a:buClr>
              <a:buSzPct val="100000"/>
            </a:pPr>
            <a:r>
              <a:rPr lang="en-GB" sz="1600" b="1" kern="1000" dirty="0">
                <a:solidFill>
                  <a:schemeClr val="accent2"/>
                </a:solidFill>
                <a:latin typeface="Arial"/>
                <a:cs typeface="Arial"/>
              </a:rPr>
              <a:t>Results</a:t>
            </a:r>
            <a:endParaRPr lang="en-GB" sz="1400" b="1" kern="1000" dirty="0">
              <a:solidFill>
                <a:schemeClr val="accent2"/>
              </a:solidFill>
              <a:latin typeface="Arial"/>
              <a:cs typeface="Arial"/>
            </a:endParaRPr>
          </a:p>
          <a:p>
            <a:pPr>
              <a:spcBef>
                <a:spcPts val="1100"/>
              </a:spcBef>
              <a:buClr>
                <a:schemeClr val="bg1"/>
              </a:buClr>
              <a:buSzPct val="100000"/>
            </a:pPr>
            <a:r>
              <a:rPr lang="en-GB" sz="1100" dirty="0">
                <a:solidFill>
                  <a:schemeClr val="bg1"/>
                </a:solidFill>
              </a:rPr>
              <a:t>The cinema campaign was a resounding success with Mind seeing a marked increase in both key measures they set out to improve:</a:t>
            </a:r>
          </a:p>
          <a:p>
            <a:pPr marL="171450" indent="-171450">
              <a:spcBef>
                <a:spcPts val="1100"/>
              </a:spcBef>
              <a:buClr>
                <a:schemeClr val="bg1"/>
              </a:buClr>
              <a:buSzPct val="100000"/>
              <a:buFont typeface="LucidaGrande" charset="0"/>
              <a:buChar char="-"/>
            </a:pPr>
            <a:r>
              <a:rPr lang="en-GB" sz="1100" kern="1000" dirty="0">
                <a:solidFill>
                  <a:schemeClr val="bg1"/>
                </a:solidFill>
                <a:latin typeface="Arial"/>
                <a:cs typeface="Arial"/>
              </a:rPr>
              <a:t>Agreement that</a:t>
            </a:r>
            <a:r>
              <a:rPr lang="en-GB" sz="1100" kern="1000" dirty="0">
                <a:solidFill>
                  <a:schemeClr val="bg1"/>
                </a:solidFill>
                <a:cs typeface="Arial"/>
              </a:rPr>
              <a:t> ‘Mind are a charity that offer support for mental health’ increased by 7% among men aged 20-40 in London vs. pre-campaign levels, ahead of the 4% target increase. </a:t>
            </a:r>
            <a:endParaRPr lang="en-GB" sz="1100" kern="1000" dirty="0">
              <a:solidFill>
                <a:schemeClr val="bg1"/>
              </a:solidFill>
              <a:latin typeface="Arial"/>
              <a:cs typeface="Arial"/>
            </a:endParaRPr>
          </a:p>
          <a:p>
            <a:pPr marL="171450" indent="-171450">
              <a:spcBef>
                <a:spcPts val="1100"/>
              </a:spcBef>
              <a:buClr>
                <a:schemeClr val="bg1"/>
              </a:buClr>
              <a:buSzPct val="100000"/>
              <a:buFont typeface="LucidaGrande" charset="0"/>
              <a:buChar char="-"/>
            </a:pPr>
            <a:r>
              <a:rPr lang="en-GB" sz="1100" kern="1000" dirty="0">
                <a:solidFill>
                  <a:schemeClr val="bg1"/>
                </a:solidFill>
                <a:latin typeface="Arial"/>
                <a:cs typeface="Arial"/>
              </a:rPr>
              <a:t>Mind’s ‘belief in cause’ score for this key audience also increased by 13% as a result of the campaign.</a:t>
            </a:r>
          </a:p>
          <a:p>
            <a:pPr marL="171450" indent="-171450">
              <a:spcBef>
                <a:spcPts val="1100"/>
              </a:spcBef>
              <a:buClr>
                <a:schemeClr val="bg1"/>
              </a:buClr>
              <a:buSzPct val="100000"/>
              <a:buFont typeface="LucidaGrande" charset="0"/>
              <a:buChar char="-"/>
            </a:pPr>
            <a:r>
              <a:rPr lang="en-GB" sz="1100" kern="1000" dirty="0">
                <a:solidFill>
                  <a:schemeClr val="bg1"/>
                </a:solidFill>
                <a:latin typeface="Arial"/>
                <a:cs typeface="Arial"/>
              </a:rPr>
              <a:t>In London, Mind also experienced a significantly higher YOY increase (8x that of the rest of the UK) in monthly website traffic highlighting how successful the campaign was in driving interest. </a:t>
            </a:r>
            <a:endParaRPr lang="en-GB" sz="1100" dirty="0">
              <a:solidFill>
                <a:schemeClr val="bg1"/>
              </a:solidFill>
            </a:endParaRPr>
          </a:p>
        </p:txBody>
      </p:sp>
      <p:pic>
        <p:nvPicPr>
          <p:cNvPr id="14" name="Picture 13" descr="Graphical user interface, website&#10;&#10;Description automatically generated">
            <a:extLst>
              <a:ext uri="{FF2B5EF4-FFF2-40B4-BE49-F238E27FC236}">
                <a16:creationId xmlns:a16="http://schemas.microsoft.com/office/drawing/2014/main" id="{66DDC50A-7C75-415F-88F3-6AE7298F97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81090" y="609496"/>
            <a:ext cx="5637573" cy="3171135"/>
          </a:xfrm>
          <a:prstGeom prst="rect">
            <a:avLst/>
          </a:prstGeom>
        </p:spPr>
      </p:pic>
      <p:sp>
        <p:nvSpPr>
          <p:cNvPr id="12" name="TextBox 11">
            <a:extLst>
              <a:ext uri="{FF2B5EF4-FFF2-40B4-BE49-F238E27FC236}">
                <a16:creationId xmlns:a16="http://schemas.microsoft.com/office/drawing/2014/main" id="{5AA23ADF-74EB-4057-BD08-2F4A90600ABC}"/>
              </a:ext>
            </a:extLst>
          </p:cNvPr>
          <p:cNvSpPr txBox="1"/>
          <p:nvPr/>
        </p:nvSpPr>
        <p:spPr>
          <a:xfrm rot="2162226">
            <a:off x="10784298" y="464495"/>
            <a:ext cx="3511913" cy="415498"/>
          </a:xfrm>
          <a:prstGeom prst="rect">
            <a:avLst/>
          </a:prstGeom>
          <a:solidFill>
            <a:srgbClr val="990000"/>
          </a:solidFill>
          <a:ln>
            <a:noFill/>
          </a:ln>
        </p:spPr>
        <p:txBody>
          <a:bodyPr wrap="square" rtlCol="0">
            <a:spAutoFit/>
          </a:bodyPr>
          <a:lstStyle/>
          <a:p>
            <a:pPr algn="ctr"/>
            <a:r>
              <a:rPr lang="en-GB" sz="1050" b="1" dirty="0">
                <a:solidFill>
                  <a:srgbClr val="FFFFFF"/>
                </a:solidFill>
              </a:rPr>
              <a:t>DCM Awards Winner -</a:t>
            </a:r>
          </a:p>
          <a:p>
            <a:pPr algn="ctr"/>
            <a:r>
              <a:rPr lang="en-GB" sz="1050" b="1" dirty="0">
                <a:solidFill>
                  <a:srgbClr val="FFFFFF"/>
                </a:solidFill>
              </a:rPr>
              <a:t>Best ‘Marketing for Good’ Campaign</a:t>
            </a:r>
          </a:p>
        </p:txBody>
      </p:sp>
    </p:spTree>
    <p:extLst>
      <p:ext uri="{BB962C8B-B14F-4D97-AF65-F5344CB8AC3E}">
        <p14:creationId xmlns:p14="http://schemas.microsoft.com/office/powerpoint/2010/main" val="3042978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mp:transition xmlns:mp="http://schemas.microsoft.com/office/mac/powerpoint/2008/main" spd="med"/>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373</Words>
  <Application>Microsoft Office PowerPoint</Application>
  <PresentationFormat>Custom</PresentationFormat>
  <Paragraphs>28</Paragraphs>
  <Slides>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Century Gothic</vt:lpstr>
      <vt:lpstr>Impact</vt:lpstr>
      <vt:lpstr>LucidaGrande</vt:lpstr>
      <vt:lpstr>Wingdings</vt:lpstr>
      <vt:lpstr>1_Blank with title</vt:lpstr>
      <vt:lpstr>think-cell Slide</vt:lpstr>
      <vt:lpstr>MIND</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2022-10-31T14:33:39Z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