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2"/>
  </p:sldMasterIdLst>
  <p:notesMasterIdLst>
    <p:notesMasterId r:id="rId4"/>
  </p:notesMasterIdLst>
  <p:handoutMasterIdLst>
    <p:handoutMasterId r:id="rId5"/>
  </p:handoutMasterIdLst>
  <p:sldIdLst>
    <p:sldId id="256" r:id="rId3"/>
  </p:sldIdLst>
  <p:sldSz cx="13442950" cy="7561263"/>
  <p:notesSz cx="6858000" cy="9144000"/>
  <p:custDataLst>
    <p:tags r:id="rId6"/>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547AD"/>
    <a:srgbClr val="FAA212"/>
    <a:srgbClr val="CC910E"/>
    <a:srgbClr val="666263"/>
    <a:srgbClr val="0099A8"/>
    <a:srgbClr val="0094E7"/>
    <a:srgbClr val="FB3449"/>
    <a:srgbClr val="000000"/>
    <a:srgbClr val="CAC8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3970" autoAdjust="0"/>
  </p:normalViewPr>
  <p:slideViewPr>
    <p:cSldViewPr snapToGrid="0">
      <p:cViewPr varScale="1">
        <p:scale>
          <a:sx n="58" d="100"/>
          <a:sy n="58" d="100"/>
        </p:scale>
        <p:origin x="556" y="40"/>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10/31/2022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10/31/2022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835906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97"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73"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7041-3EE2-4801-9E8E-F84DE3573325}"/>
              </a:ext>
            </a:extLst>
          </p:cNvPr>
          <p:cNvSpPr>
            <a:spLocks noGrp="1"/>
          </p:cNvSpPr>
          <p:nvPr>
            <p:ph type="title"/>
          </p:nvPr>
        </p:nvSpPr>
        <p:spPr/>
        <p:txBody>
          <a:bodyPr/>
          <a:lstStyle/>
          <a:p>
            <a:r>
              <a:rPr lang="en-US" sz="2800" dirty="0"/>
              <a:t>MCDONALD’S</a:t>
            </a:r>
          </a:p>
        </p:txBody>
      </p:sp>
      <p:sp>
        <p:nvSpPr>
          <p:cNvPr id="8" name="Text Placeholder 3">
            <a:extLst>
              <a:ext uri="{FF2B5EF4-FFF2-40B4-BE49-F238E27FC236}">
                <a16:creationId xmlns:a16="http://schemas.microsoft.com/office/drawing/2014/main" id="{9DABBF91-12FC-4598-85E9-071A93FDA9FF}"/>
              </a:ext>
            </a:extLst>
          </p:cNvPr>
          <p:cNvSpPr>
            <a:spLocks noGrp="1"/>
          </p:cNvSpPr>
          <p:nvPr>
            <p:ph type="body" sz="quarter" idx="27"/>
          </p:nvPr>
        </p:nvSpPr>
        <p:spPr>
          <a:xfrm>
            <a:off x="252364" y="1923088"/>
            <a:ext cx="7043381" cy="4923568"/>
          </a:xfrm>
        </p:spPr>
        <p:txBody>
          <a:bodyPr/>
          <a:lstStyle/>
          <a:p>
            <a:pPr>
              <a:lnSpc>
                <a:spcPct val="100000"/>
              </a:lnSpc>
              <a:buClr>
                <a:schemeClr val="bg1"/>
              </a:buClr>
            </a:pPr>
            <a:r>
              <a:rPr lang="en-US" dirty="0">
                <a:solidFill>
                  <a:schemeClr val="accent2"/>
                </a:solidFill>
              </a:rPr>
              <a:t>Background &amp; Plan</a:t>
            </a:r>
            <a:br>
              <a:rPr lang="en-US" sz="1000" dirty="0">
                <a:solidFill>
                  <a:srgbClr val="FF0000"/>
                </a:solidFill>
              </a:rPr>
            </a:br>
            <a:endParaRPr lang="en-US" sz="1000" dirty="0">
              <a:solidFill>
                <a:srgbClr val="FF0000"/>
              </a:solidFill>
            </a:endParaRPr>
          </a:p>
          <a:p>
            <a:pPr marL="171450" indent="-171450">
              <a:lnSpc>
                <a:spcPct val="100000"/>
              </a:lnSpc>
              <a:buClr>
                <a:schemeClr val="bg1"/>
              </a:buClr>
              <a:buFont typeface="Lucida Grande"/>
              <a:buChar char="-"/>
            </a:pPr>
            <a:r>
              <a:rPr lang="en-GB" sz="1100" b="0" dirty="0">
                <a:solidFill>
                  <a:schemeClr val="bg1"/>
                </a:solidFill>
              </a:rPr>
              <a:t>Due to the changing media landscape with declining children’s TV consumption and increased restrictions around HFSS advertising, it was becoming more difficult to talk to Parents and Kids aged 4-7 about Happy Meal. </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McDonald’s needed to find a solution that provided them with an environment they could reach dual viewing more effectively, reconnecting with families to drive nostalgia and remind them all the reasons why they love Happy Meal – and ultimately improve ROI. </a:t>
            </a:r>
          </a:p>
          <a:p>
            <a:pPr>
              <a:lnSpc>
                <a:spcPct val="100000"/>
              </a:lnSpc>
              <a:buClr>
                <a:schemeClr val="bg1"/>
              </a:buCl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DCM and OMD collaborated to create a long-term Bronze spot partnership that gave McDonald’s access to every family film – this would help establish a long-term association in cinema’s premium environment as well as also driving cut through within the ad reel.</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McDonald’s ran various 30” creatives across the year to reflect the current in-store Happy Meal promotions and was featured in the reel ahead of titles including </a:t>
            </a:r>
            <a:r>
              <a:rPr lang="en-GB" sz="1100" b="0" i="1" dirty="0">
                <a:solidFill>
                  <a:schemeClr val="bg1"/>
                </a:solidFill>
              </a:rPr>
              <a:t>Space Jam: A New Legacy, Peter Rabbit 2 </a:t>
            </a:r>
            <a:r>
              <a:rPr lang="en-GB" sz="1100" b="0" dirty="0">
                <a:solidFill>
                  <a:schemeClr val="bg1"/>
                </a:solidFill>
              </a:rPr>
              <a:t>and </a:t>
            </a:r>
            <a:r>
              <a:rPr lang="en-GB" sz="1100" b="0" i="1" dirty="0">
                <a:solidFill>
                  <a:schemeClr val="bg1"/>
                </a:solidFill>
              </a:rPr>
              <a:t>The Croods 2</a:t>
            </a:r>
            <a:r>
              <a:rPr lang="en-GB" sz="1100" b="0" dirty="0">
                <a:solidFill>
                  <a:schemeClr val="bg1"/>
                </a:solidFill>
              </a:rPr>
              <a:t>. </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endParaRPr lang="en-GB" sz="1200" b="0" dirty="0">
              <a:solidFill>
                <a:schemeClr val="bg2"/>
              </a:solidFill>
            </a:endParaRPr>
          </a:p>
        </p:txBody>
      </p:sp>
      <p:sp>
        <p:nvSpPr>
          <p:cNvPr id="12" name="Text Placeholder 2">
            <a:extLst>
              <a:ext uri="{FF2B5EF4-FFF2-40B4-BE49-F238E27FC236}">
                <a16:creationId xmlns:a16="http://schemas.microsoft.com/office/drawing/2014/main" id="{B9B2EDB2-C1DA-4B6E-881D-EF51F8A0BB9D}"/>
              </a:ext>
            </a:extLst>
          </p:cNvPr>
          <p:cNvSpPr txBox="1">
            <a:spLocks/>
          </p:cNvSpPr>
          <p:nvPr/>
        </p:nvSpPr>
        <p:spPr>
          <a:xfrm>
            <a:off x="270000" y="662854"/>
            <a:ext cx="12423740" cy="436608"/>
          </a:xfrm>
          <a:prstGeom prst="rect">
            <a:avLst/>
          </a:prstGeom>
        </p:spPr>
        <p:txBody>
          <a:bodyPr vert="horz" lIns="0" tIns="0" rIns="0" bIns="0" rtlCol="0">
            <a:noAutofit/>
          </a:bodyPr>
          <a:lstStyle>
            <a:lvl1pPr indent="0">
              <a:lnSpc>
                <a:spcPts val="1500"/>
              </a:lnSpc>
              <a:spcBef>
                <a:spcPts val="0"/>
              </a:spcBef>
              <a:buClr>
                <a:srgbClr val="FFFFFF"/>
              </a:buClr>
              <a:buSzPct val="100000"/>
              <a:buFont typeface="Arial"/>
              <a:buNone/>
              <a:defRPr sz="1400" b="1" baseline="0">
                <a:solidFill>
                  <a:schemeClr val="accent6"/>
                </a:solidFill>
              </a:defRPr>
            </a:lvl1pPr>
            <a:lvl2pPr marL="0" indent="0">
              <a:lnSpc>
                <a:spcPts val="1900"/>
              </a:lnSpc>
              <a:spcBef>
                <a:spcPts val="0"/>
              </a:spcBef>
              <a:buClr>
                <a:srgbClr val="FFFFFF"/>
              </a:buClr>
              <a:buSzPct val="100000"/>
              <a:buFont typeface="Arial"/>
              <a:buNone/>
              <a:defRPr sz="1800" b="0">
                <a:solidFill>
                  <a:schemeClr val="bg1"/>
                </a:solidFill>
              </a:defRPr>
            </a:lvl2pPr>
            <a:lvl3pPr marL="0" indent="0">
              <a:lnSpc>
                <a:spcPts val="1500"/>
              </a:lnSpc>
              <a:spcBef>
                <a:spcPts val="0"/>
              </a:spcBef>
              <a:buClr>
                <a:srgbClr val="FFFFFF"/>
              </a:buClr>
              <a:buSzPct val="100000"/>
              <a:buFont typeface="Arial"/>
              <a:buNone/>
              <a:tabLst/>
              <a:defRPr sz="1400" b="1" baseline="0">
                <a:solidFill>
                  <a:schemeClr val="tx2"/>
                </a:solidFill>
              </a:defRPr>
            </a:lvl3pPr>
            <a:lvl4pPr marL="0" indent="0">
              <a:lnSpc>
                <a:spcPts val="1600"/>
              </a:lnSpc>
              <a:spcBef>
                <a:spcPts val="0"/>
              </a:spcBef>
              <a:buClr>
                <a:srgbClr val="FFFFFF"/>
              </a:buClr>
              <a:buSzPct val="100000"/>
              <a:buFont typeface="Arial"/>
              <a:buNone/>
              <a:tabLst/>
              <a:defRPr sz="1400" b="0">
                <a:solidFill>
                  <a:srgbClr val="000000"/>
                </a:solidFill>
              </a:defRPr>
            </a:lvl4pPr>
            <a:lvl5pPr marL="0" indent="0">
              <a:lnSpc>
                <a:spcPts val="1100"/>
              </a:lnSpc>
              <a:spcBef>
                <a:spcPts val="0"/>
              </a:spcBef>
              <a:buClr>
                <a:srgbClr val="FFFFFF"/>
              </a:buClr>
              <a:buSzPct val="100000"/>
              <a:buFont typeface="Arial"/>
              <a:buNone/>
              <a:tabLst/>
              <a:defRPr sz="1000" b="0">
                <a:solidFill>
                  <a:schemeClr val="accent6"/>
                </a:solidFill>
              </a:defRPr>
            </a:lvl5pPr>
            <a:lvl6pPr marL="2645074" indent="-240462">
              <a:lnSpc>
                <a:spcPct val="90000"/>
              </a:lnSpc>
              <a:spcBef>
                <a:spcPct val="30000"/>
              </a:spcBef>
              <a:buClr>
                <a:schemeClr val="accent6"/>
              </a:buClr>
              <a:buSzPct val="70000"/>
              <a:buFont typeface="Wingdings" panose="05000000000000000000" pitchFamily="2" charset="2"/>
              <a:buChar char="¤"/>
            </a:lvl6pPr>
            <a:lvl7pPr marL="3125997" indent="-240462">
              <a:lnSpc>
                <a:spcPct val="90000"/>
              </a:lnSpc>
              <a:spcBef>
                <a:spcPct val="30000"/>
              </a:spcBef>
              <a:buClr>
                <a:schemeClr val="accent6"/>
              </a:buClr>
              <a:buSzPct val="70000"/>
              <a:buFont typeface="Wingdings" panose="05000000000000000000" pitchFamily="2" charset="2"/>
              <a:buChar char="¤"/>
            </a:lvl7pPr>
            <a:lvl8pPr marL="3606920" indent="-240462">
              <a:lnSpc>
                <a:spcPct val="90000"/>
              </a:lnSpc>
              <a:spcBef>
                <a:spcPct val="30000"/>
              </a:spcBef>
              <a:buClr>
                <a:schemeClr val="accent6"/>
              </a:buClr>
              <a:buSzPct val="70000"/>
              <a:buFont typeface="Wingdings" panose="05000000000000000000" pitchFamily="2" charset="2"/>
              <a:buChar char="¤"/>
            </a:lvl8pPr>
            <a:lvl9pPr marL="4087842" indent="-240462">
              <a:lnSpc>
                <a:spcPct val="90000"/>
              </a:lnSpc>
              <a:spcBef>
                <a:spcPct val="30000"/>
              </a:spcBef>
              <a:buClr>
                <a:schemeClr val="accent6"/>
              </a:buClr>
              <a:buSzPct val="70000"/>
              <a:buFont typeface="Wingdings" panose="05000000000000000000" pitchFamily="2" charset="2"/>
              <a:buChar char="¤"/>
            </a:lvl9pPr>
          </a:lstStyle>
          <a:p>
            <a:pPr marL="0" marR="0" lvl="0" indent="0" algn="l" defTabSz="961844" rtl="0" eaLnBrk="1" fontAlgn="auto" latinLnBrk="0" hangingPunct="1">
              <a:lnSpc>
                <a:spcPts val="1500"/>
              </a:lnSpc>
              <a:spcBef>
                <a:spcPts val="0"/>
              </a:spcBef>
              <a:spcAft>
                <a:spcPts val="0"/>
              </a:spcAft>
              <a:buClr>
                <a:srgbClr val="FFFFFF"/>
              </a:buClr>
              <a:buSzPct val="100000"/>
              <a:buFont typeface="Arial"/>
              <a:buNone/>
              <a:tabLst/>
              <a:defRPr/>
            </a:pPr>
            <a:r>
              <a:rPr kumimoji="0" lang="en-GB" sz="1400" b="1" i="0" u="none" strike="noStrike" kern="1200" cap="none" spc="0" normalizeH="0" baseline="0" noProof="0" dirty="0">
                <a:ln>
                  <a:noFill/>
                </a:ln>
                <a:solidFill>
                  <a:srgbClr val="8A8A8D"/>
                </a:solidFill>
                <a:effectLst/>
                <a:uLnTx/>
                <a:uFillTx/>
                <a:latin typeface="Arial"/>
                <a:ea typeface="+mn-ea"/>
                <a:cs typeface="+mn-cs"/>
              </a:rPr>
              <a:t>Happy Meal</a:t>
            </a:r>
            <a:endParaRPr kumimoji="0" lang="en-US" sz="1400" b="1" i="0" u="none" strike="noStrike" kern="1200" cap="none" spc="0" normalizeH="0" baseline="0" noProof="0" dirty="0">
              <a:ln>
                <a:noFill/>
              </a:ln>
              <a:solidFill>
                <a:srgbClr val="8A8A8D"/>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437DCF2B-DFEF-21CB-78BD-C35D79C7D05F}"/>
              </a:ext>
            </a:extLst>
          </p:cNvPr>
          <p:cNvSpPr/>
          <p:nvPr/>
        </p:nvSpPr>
        <p:spPr>
          <a:xfrm>
            <a:off x="-44792" y="7195303"/>
            <a:ext cx="13442949" cy="230832"/>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a:ea typeface="+mn-ea"/>
                <a:cs typeface="+mn-cs"/>
              </a:rPr>
              <a:t>Source: </a:t>
            </a:r>
            <a:r>
              <a:rPr kumimoji="0" lang="en-GB" sz="900" b="0" i="0" u="none" strike="noStrike" kern="1200" cap="none" spc="0" normalizeH="0" baseline="0" noProof="0" dirty="0">
                <a:ln>
                  <a:noFill/>
                </a:ln>
                <a:solidFill>
                  <a:srgbClr val="000000"/>
                </a:solidFill>
                <a:effectLst/>
                <a:uLnTx/>
                <a:uFillTx/>
                <a:latin typeface="Arial"/>
                <a:ea typeface="+mn-ea"/>
                <a:cs typeface="+mn-cs"/>
              </a:rPr>
              <a:t>McDonald’s Happy Meal DCM Awards Entry</a:t>
            </a:r>
            <a:endParaRPr kumimoji="0" lang="en-US" sz="900" b="0" i="0" u="none" strike="noStrike" kern="1200" cap="none" spc="0" normalizeH="0" baseline="0" noProof="0" dirty="0">
              <a:ln>
                <a:noFill/>
              </a:ln>
              <a:solidFill>
                <a:srgbClr val="000000"/>
              </a:solidFill>
              <a:effectLst/>
              <a:uLnTx/>
              <a:uFillTx/>
              <a:latin typeface="Arial"/>
              <a:ea typeface="+mn-ea"/>
              <a:cs typeface="+mn-cs"/>
            </a:endParaRPr>
          </a:p>
        </p:txBody>
      </p:sp>
      <p:pic>
        <p:nvPicPr>
          <p:cNvPr id="4" name="Picture 3">
            <a:extLst>
              <a:ext uri="{FF2B5EF4-FFF2-40B4-BE49-F238E27FC236}">
                <a16:creationId xmlns:a16="http://schemas.microsoft.com/office/drawing/2014/main" id="{6ACC4071-1EC7-F051-D44A-1D86AD9D6699}"/>
              </a:ext>
            </a:extLst>
          </p:cNvPr>
          <p:cNvPicPr>
            <a:picLocks noChangeAspect="1"/>
          </p:cNvPicPr>
          <p:nvPr/>
        </p:nvPicPr>
        <p:blipFill>
          <a:blip r:embed="rId3"/>
          <a:stretch>
            <a:fillRect/>
          </a:stretch>
        </p:blipFill>
        <p:spPr>
          <a:xfrm>
            <a:off x="7631245" y="1036010"/>
            <a:ext cx="5345562" cy="2979493"/>
          </a:xfrm>
          <a:prstGeom prst="rect">
            <a:avLst/>
          </a:prstGeom>
        </p:spPr>
      </p:pic>
      <p:graphicFrame>
        <p:nvGraphicFramePr>
          <p:cNvPr id="10" name="Table 5">
            <a:extLst>
              <a:ext uri="{FF2B5EF4-FFF2-40B4-BE49-F238E27FC236}">
                <a16:creationId xmlns:a16="http://schemas.microsoft.com/office/drawing/2014/main" id="{BCF509F1-BA7C-49D0-8B73-F50670F2F308}"/>
              </a:ext>
            </a:extLst>
          </p:cNvPr>
          <p:cNvGraphicFramePr>
            <a:graphicFrameLocks noGrp="1"/>
          </p:cNvGraphicFramePr>
          <p:nvPr>
            <p:extLst>
              <p:ext uri="{D42A27DB-BD31-4B8C-83A1-F6EECF244321}">
                <p14:modId xmlns:p14="http://schemas.microsoft.com/office/powerpoint/2010/main" val="3832906797"/>
              </p:ext>
            </p:extLst>
          </p:nvPr>
        </p:nvGraphicFramePr>
        <p:xfrm>
          <a:off x="244588" y="1022774"/>
          <a:ext cx="6662050" cy="662940"/>
        </p:xfrm>
        <a:graphic>
          <a:graphicData uri="http://schemas.openxmlformats.org/drawingml/2006/table">
            <a:tbl>
              <a:tblPr firstRow="1" bandRow="1">
                <a:tableStyleId>{5C22544A-7EE6-4342-B048-85BDC9FD1C3A}</a:tableStyleId>
              </a:tblPr>
              <a:tblGrid>
                <a:gridCol w="1332410">
                  <a:extLst>
                    <a:ext uri="{9D8B030D-6E8A-4147-A177-3AD203B41FA5}">
                      <a16:colId xmlns:a16="http://schemas.microsoft.com/office/drawing/2014/main" val="1043653864"/>
                    </a:ext>
                  </a:extLst>
                </a:gridCol>
                <a:gridCol w="1394369">
                  <a:extLst>
                    <a:ext uri="{9D8B030D-6E8A-4147-A177-3AD203B41FA5}">
                      <a16:colId xmlns:a16="http://schemas.microsoft.com/office/drawing/2014/main" val="1969532920"/>
                    </a:ext>
                  </a:extLst>
                </a:gridCol>
                <a:gridCol w="1270451">
                  <a:extLst>
                    <a:ext uri="{9D8B030D-6E8A-4147-A177-3AD203B41FA5}">
                      <a16:colId xmlns:a16="http://schemas.microsoft.com/office/drawing/2014/main" val="696929619"/>
                    </a:ext>
                  </a:extLst>
                </a:gridCol>
                <a:gridCol w="1332410">
                  <a:extLst>
                    <a:ext uri="{9D8B030D-6E8A-4147-A177-3AD203B41FA5}">
                      <a16:colId xmlns:a16="http://schemas.microsoft.com/office/drawing/2014/main" val="214587584"/>
                    </a:ext>
                  </a:extLst>
                </a:gridCol>
                <a:gridCol w="1332410">
                  <a:extLst>
                    <a:ext uri="{9D8B030D-6E8A-4147-A177-3AD203B41FA5}">
                      <a16:colId xmlns:a16="http://schemas.microsoft.com/office/drawing/2014/main" val="1729032941"/>
                    </a:ext>
                  </a:extLst>
                </a:gridCol>
              </a:tblGrid>
              <a:tr h="187150">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Target Audience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293452">
                <a:tc>
                  <a:txBody>
                    <a:bodyPr/>
                    <a:lstStyle/>
                    <a:p>
                      <a:pPr algn="l"/>
                      <a:r>
                        <a:rPr lang="en-GB" sz="1050" b="0" kern="1200" dirty="0">
                          <a:solidFill>
                            <a:schemeClr val="bg1"/>
                          </a:solidFill>
                          <a:latin typeface="+mn-lt"/>
                          <a:ea typeface="+mn-ea"/>
                          <a:cs typeface="+mn-cs"/>
                        </a:rPr>
                        <a:t>Entertainment &amp; Leisure</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Families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Family AGP Bronze Spot</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OMD UK</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30”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11" name="TextBox 10">
            <a:extLst>
              <a:ext uri="{FF2B5EF4-FFF2-40B4-BE49-F238E27FC236}">
                <a16:creationId xmlns:a16="http://schemas.microsoft.com/office/drawing/2014/main" id="{543EE8AD-0CE0-44E5-865A-3EBED670578C}"/>
              </a:ext>
            </a:extLst>
          </p:cNvPr>
          <p:cNvSpPr txBox="1"/>
          <p:nvPr/>
        </p:nvSpPr>
        <p:spPr>
          <a:xfrm>
            <a:off x="244587" y="4765670"/>
            <a:ext cx="7128979" cy="2154436"/>
          </a:xfrm>
          <a:prstGeom prst="rect">
            <a:avLst/>
          </a:prstGeom>
          <a:noFill/>
          <a:ln>
            <a:noFill/>
          </a:ln>
        </p:spPr>
        <p:txBody>
          <a:bodyPr wrap="square">
            <a:spAutoFit/>
          </a:bodyPr>
          <a:lstStyle/>
          <a:p>
            <a:pPr marL="0" marR="0" lvl="0" indent="0" algn="l" defTabSz="961844" rtl="0" eaLnBrk="1" fontAlgn="auto" latinLnBrk="0" hangingPunct="1">
              <a:lnSpc>
                <a:spcPct val="100000"/>
              </a:lnSpc>
              <a:spcBef>
                <a:spcPts val="0"/>
              </a:spcBef>
              <a:spcAft>
                <a:spcPts val="0"/>
              </a:spcAft>
              <a:buClr>
                <a:srgbClr val="000000"/>
              </a:buClr>
              <a:buSzPct val="100000"/>
              <a:buFont typeface="Arial"/>
              <a:buNone/>
              <a:tabLst/>
              <a:defRPr/>
            </a:pPr>
            <a:r>
              <a:rPr kumimoji="0" lang="en-US" sz="1400" b="1" i="0" u="none" strike="noStrike" kern="1200" cap="none" spc="0" normalizeH="0" baseline="0" noProof="0" dirty="0">
                <a:ln>
                  <a:noFill/>
                </a:ln>
                <a:solidFill>
                  <a:srgbClr val="AC162C"/>
                </a:solidFill>
                <a:effectLst/>
                <a:uLnTx/>
                <a:uFillTx/>
                <a:latin typeface="Arial"/>
                <a:ea typeface="+mn-ea"/>
                <a:cs typeface="+mn-cs"/>
              </a:rPr>
              <a:t>Results</a:t>
            </a:r>
            <a:br>
              <a:rPr kumimoji="0" lang="en-US" sz="1000" b="1" i="0" u="none" strike="noStrike" kern="1200" cap="none" spc="0" normalizeH="0" baseline="0" noProof="0" dirty="0">
                <a:ln>
                  <a:noFill/>
                </a:ln>
                <a:solidFill>
                  <a:srgbClr val="FF0000"/>
                </a:solidFill>
                <a:effectLst/>
                <a:uLnTx/>
                <a:uFillTx/>
                <a:latin typeface="Arial"/>
                <a:ea typeface="+mn-ea"/>
                <a:cs typeface="+mn-cs"/>
              </a:rPr>
            </a:br>
            <a:endParaRPr kumimoji="0" lang="en-US" sz="1000" b="1" i="0" u="none" strike="noStrike" kern="1200" cap="none" spc="0" normalizeH="0" baseline="0" noProof="0" dirty="0">
              <a:ln>
                <a:noFill/>
              </a:ln>
              <a:solidFill>
                <a:srgbClr val="FF0000"/>
              </a:solidFill>
              <a:effectLst/>
              <a:uLnTx/>
              <a:uFillTx/>
              <a:latin typeface="Arial"/>
              <a:ea typeface="+mn-ea"/>
              <a:cs typeface="+mn-cs"/>
            </a:endParaRPr>
          </a:p>
          <a:p>
            <a:pPr marL="171450" marR="0" lvl="0" indent="-171450" algn="l" defTabSz="961844" rtl="0" eaLnBrk="1" fontAlgn="auto" latinLnBrk="0" hangingPunct="1">
              <a:lnSpc>
                <a:spcPct val="100000"/>
              </a:lnSpc>
              <a:spcBef>
                <a:spcPts val="0"/>
              </a:spcBef>
              <a:spcAft>
                <a:spcPts val="0"/>
              </a:spcAft>
              <a:buClr>
                <a:srgbClr val="000000"/>
              </a:buClr>
              <a:buSzPct val="100000"/>
              <a:buFont typeface="Lucida Grande"/>
              <a:buChar char="-"/>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The </a:t>
            </a:r>
            <a:r>
              <a:rPr kumimoji="0" lang="en-GB" sz="1100" b="0" i="0" u="none" strike="noStrike" kern="1200" cap="none" spc="0" normalizeH="0" baseline="0" noProof="0" dirty="0" err="1">
                <a:ln>
                  <a:noFill/>
                </a:ln>
                <a:solidFill>
                  <a:srgbClr val="000000"/>
                </a:solidFill>
                <a:effectLst/>
                <a:uLnTx/>
                <a:uFillTx/>
                <a:latin typeface="Arial"/>
                <a:ea typeface="+mn-ea"/>
                <a:cs typeface="+mn-cs"/>
              </a:rPr>
              <a:t>Bronz</a:t>
            </a:r>
            <a:r>
              <a:rPr lang="en-GB" sz="1100" dirty="0">
                <a:solidFill>
                  <a:srgbClr val="000000"/>
                </a:solidFill>
                <a:latin typeface="Arial"/>
              </a:rPr>
              <a:t>e Spot laydown worked incredibly well for McDonald’s delivering significant reach among its key parent + child audience as well as driving key brand metrics including awareness, perceptions and consideration. </a:t>
            </a:r>
          </a:p>
          <a:p>
            <a:pPr marL="171450" marR="0" lvl="0" indent="-171450" algn="l" defTabSz="961844" rtl="0" eaLnBrk="1" fontAlgn="auto" latinLnBrk="0" hangingPunct="1">
              <a:lnSpc>
                <a:spcPct val="100000"/>
              </a:lnSpc>
              <a:spcBef>
                <a:spcPts val="0"/>
              </a:spcBef>
              <a:spcAft>
                <a:spcPts val="0"/>
              </a:spcAft>
              <a:buClr>
                <a:srgbClr val="000000"/>
              </a:buClr>
              <a:buSzPct val="100000"/>
              <a:buFont typeface="Lucida Grande"/>
              <a:buChar char="-"/>
              <a:tabLst/>
              <a:defRPr/>
            </a:pPr>
            <a:endParaRPr kumimoji="0" lang="en-GB" sz="1100" b="0" i="0" u="none" strike="noStrike" kern="1200" cap="none" spc="0" normalizeH="0" baseline="0" noProof="0" dirty="0">
              <a:ln>
                <a:noFill/>
              </a:ln>
              <a:solidFill>
                <a:srgbClr val="000000"/>
              </a:solidFill>
              <a:effectLst/>
              <a:uLnTx/>
              <a:uFillTx/>
              <a:latin typeface="Arial"/>
              <a:ea typeface="+mn-ea"/>
              <a:cs typeface="+mn-cs"/>
            </a:endParaRPr>
          </a:p>
          <a:p>
            <a:pPr marL="171450" indent="-171450">
              <a:buClr>
                <a:srgbClr val="000000"/>
              </a:buClr>
              <a:buSzPct val="100000"/>
              <a:buFont typeface="Lucida Grande"/>
              <a:buChar char="-"/>
              <a:defRPr/>
            </a:pPr>
            <a:r>
              <a:rPr lang="en-GB" sz="1100" dirty="0">
                <a:solidFill>
                  <a:srgbClr val="000000"/>
                </a:solidFill>
                <a:latin typeface="Arial"/>
              </a:rPr>
              <a:t>Half of cinemagoers exposed to the ad reported that they had gone on to visit McDonald’s</a:t>
            </a:r>
          </a:p>
          <a:p>
            <a:pPr marL="171450" indent="-171450">
              <a:buClr>
                <a:srgbClr val="000000"/>
              </a:buClr>
              <a:buSzPct val="100000"/>
              <a:buFont typeface="Lucida Grande"/>
              <a:buChar char="-"/>
              <a:defRPr/>
            </a:pPr>
            <a:endParaRPr lang="en-GB" sz="1100" dirty="0">
              <a:solidFill>
                <a:srgbClr val="000000"/>
              </a:solidFill>
              <a:latin typeface="Arial"/>
            </a:endParaRPr>
          </a:p>
          <a:p>
            <a:pPr marL="171450" indent="-171450">
              <a:buClr>
                <a:srgbClr val="000000"/>
              </a:buClr>
              <a:buSzPct val="100000"/>
              <a:buFont typeface="Lucida Grande"/>
              <a:buChar char="-"/>
              <a:defRPr/>
            </a:pPr>
            <a:r>
              <a:rPr lang="en-GB" sz="1100" dirty="0">
                <a:solidFill>
                  <a:srgbClr val="000000"/>
                </a:solidFill>
                <a:latin typeface="Arial"/>
              </a:rPr>
              <a:t>61% of those that recalled the Happy Meal Bronze Spot ad went on to purchase a Happy Meal</a:t>
            </a:r>
          </a:p>
          <a:p>
            <a:pPr marL="171450" indent="-171450">
              <a:buClr>
                <a:srgbClr val="000000"/>
              </a:buClr>
              <a:buSzPct val="100000"/>
              <a:buFont typeface="Lucida Grande"/>
              <a:buChar char="-"/>
              <a:defRPr/>
            </a:pPr>
            <a:endParaRPr lang="en-GB" sz="1100" dirty="0">
              <a:solidFill>
                <a:srgbClr val="000000"/>
              </a:solidFill>
              <a:latin typeface="Arial"/>
            </a:endParaRPr>
          </a:p>
          <a:p>
            <a:pPr marL="171450" indent="-171450">
              <a:buClr>
                <a:srgbClr val="000000"/>
              </a:buClr>
              <a:buSzPct val="100000"/>
              <a:buFont typeface="Lucida Grande"/>
              <a:buChar char="-"/>
              <a:defRPr/>
            </a:pPr>
            <a:r>
              <a:rPr lang="en-GB" sz="1100" dirty="0">
                <a:solidFill>
                  <a:srgbClr val="000000"/>
                </a:solidFill>
                <a:latin typeface="Arial"/>
              </a:rPr>
              <a:t>Happy Meal was the first choice of those cinemagoers in market for fast food in the next week, and at significantly higher levels than amongst the control group</a:t>
            </a:r>
          </a:p>
        </p:txBody>
      </p:sp>
      <p:pic>
        <p:nvPicPr>
          <p:cNvPr id="15" name="Picture 14">
            <a:extLst>
              <a:ext uri="{FF2B5EF4-FFF2-40B4-BE49-F238E27FC236}">
                <a16:creationId xmlns:a16="http://schemas.microsoft.com/office/drawing/2014/main" id="{BD906AF7-8EAB-442C-963F-292FF2EE27C2}"/>
              </a:ext>
            </a:extLst>
          </p:cNvPr>
          <p:cNvPicPr>
            <a:picLocks noChangeAspect="1"/>
          </p:cNvPicPr>
          <p:nvPr/>
        </p:nvPicPr>
        <p:blipFill>
          <a:blip r:embed="rId4"/>
          <a:stretch>
            <a:fillRect/>
          </a:stretch>
        </p:blipFill>
        <p:spPr>
          <a:xfrm>
            <a:off x="7631245" y="4167067"/>
            <a:ext cx="5345562" cy="2441984"/>
          </a:xfrm>
          <a:prstGeom prst="rect">
            <a:avLst/>
          </a:prstGeom>
        </p:spPr>
      </p:pic>
    </p:spTree>
    <p:extLst>
      <p:ext uri="{BB962C8B-B14F-4D97-AF65-F5344CB8AC3E}">
        <p14:creationId xmlns:p14="http://schemas.microsoft.com/office/powerpoint/2010/main" val="387508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298</Words>
  <Application>Microsoft Office PowerPoint</Application>
  <PresentationFormat>Custom</PresentationFormat>
  <Paragraphs>30</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Century Gothic</vt:lpstr>
      <vt:lpstr>Impact</vt:lpstr>
      <vt:lpstr>Lucida Grande</vt:lpstr>
      <vt:lpstr>Wingdings</vt:lpstr>
      <vt:lpstr>1_Blank with title</vt:lpstr>
      <vt:lpstr>think-cell Slide</vt:lpstr>
      <vt:lpstr>MCDONALD’S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2022-10-31T15:26:06Z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