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55" r:id="rId2"/>
  </p:sldMasterIdLst>
  <p:notesMasterIdLst>
    <p:notesMasterId r:id="rId4"/>
  </p:notesMasterIdLst>
  <p:handoutMasterIdLst>
    <p:handoutMasterId r:id="rId5"/>
  </p:handoutMasterIdLst>
  <p:sldIdLst>
    <p:sldId id="256" r:id="rId3"/>
  </p:sldIdLst>
  <p:sldSz cx="13442950" cy="7561263"/>
  <p:notesSz cx="6858000" cy="9144000"/>
  <p:custDataLst>
    <p:tags r:id="rId6"/>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B829"/>
    <a:srgbClr val="CC910E"/>
    <a:srgbClr val="FAA212"/>
    <a:srgbClr val="666263"/>
    <a:srgbClr val="0099A8"/>
    <a:srgbClr val="0094E7"/>
    <a:srgbClr val="FFFFFF"/>
    <a:srgbClr val="FB3449"/>
    <a:srgbClr val="000000"/>
    <a:srgbClr val="CA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3970" autoAdjust="0"/>
  </p:normalViewPr>
  <p:slideViewPr>
    <p:cSldViewPr snapToGrid="0">
      <p:cViewPr varScale="1">
        <p:scale>
          <a:sx n="60" d="100"/>
          <a:sy n="60" d="100"/>
        </p:scale>
        <p:origin x="624" y="60"/>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commentAuthors" Target="commentAuthors.xml"/><Relationship Id="rId12" Type="http://schemas.microsoft.com/office/2018/10/relationships/authors" Target="author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tags" Target="tags/tag1.xml"/><Relationship Id="rId11" Type="http://schemas.openxmlformats.org/officeDocument/2006/relationships/tableStyles" Target="tableStyles.xml"/><Relationship Id="rId5" Type="http://schemas.openxmlformats.org/officeDocument/2006/relationships/handoutMaster" Target="handoutMasters/handoutMaster1.xml"/><Relationship Id="rId10" Type="http://schemas.openxmlformats.org/officeDocument/2006/relationships/theme" Target="theme/theme1.xml"/><Relationship Id="rId4" Type="http://schemas.openxmlformats.org/officeDocument/2006/relationships/notesMaster" Target="notesMasters/notesMaster1.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
          <c:y val="0"/>
          <c:w val="1"/>
          <c:h val="0.88499916025555547"/>
        </c:manualLayout>
      </c:layout>
      <c:barChart>
        <c:barDir val="col"/>
        <c:grouping val="clustered"/>
        <c:varyColors val="0"/>
        <c:ser>
          <c:idx val="0"/>
          <c:order val="0"/>
          <c:tx>
            <c:strRef>
              <c:f>Sheet1!$B$1</c:f>
              <c:strCache>
                <c:ptCount val="1"/>
                <c:pt idx="0">
                  <c:v>Control</c:v>
                </c:pt>
              </c:strCache>
            </c:strRef>
          </c:tx>
          <c:spPr>
            <a:solidFill>
              <a:schemeClr val="accent6">
                <a:lumMod val="40000"/>
                <a:lumOff val="60000"/>
              </a:schemeClr>
            </a:solidFill>
            <a:ln>
              <a:noFill/>
            </a:ln>
            <a:effectLst/>
          </c:spPr>
          <c:invertIfNegative val="0"/>
          <c:dLbls>
            <c:dLbl>
              <c:idx val="0"/>
              <c:layout>
                <c:manualLayout>
                  <c:x val="-2.6919492020874384E-17"/>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19-4BA6-B77A-5E79C103983A}"/>
                </c:ext>
              </c:extLst>
            </c:dLbl>
            <c:spPr>
              <a:noFill/>
              <a:ln>
                <a:noFill/>
              </a:ln>
              <a:effectLst/>
            </c:spPr>
            <c:txPr>
              <a:bodyPr rot="0" spcFirstLastPara="1" vertOverflow="ellipsis" vert="horz" wrap="square" anchor="ctr" anchorCtr="1"/>
              <a:lstStyle/>
              <a:p>
                <a:pPr>
                  <a:defRPr sz="1200" b="0" i="0" u="none" strike="noStrike" kern="1200" baseline="0">
                    <a:solidFill>
                      <a:srgbClr val="D8D9D9"/>
                    </a:solidFill>
                    <a:latin typeface="+mn-lt"/>
                    <a:ea typeface="+mn-ea"/>
                    <a:cs typeface="Garamond"/>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Sheet1!$A$2:$A$4</c:f>
              <c:strCache>
                <c:ptCount val="3"/>
                <c:pt idx="0">
                  <c:v>Lynx is an iconic brand</c:v>
                </c:pt>
                <c:pt idx="1">
                  <c:v>Lynx is a brand I trust</c:v>
                </c:pt>
                <c:pt idx="2">
                  <c:v>Lynx is a brand for someone like me</c:v>
                </c:pt>
              </c:strCache>
            </c:strRef>
          </c:cat>
          <c:val>
            <c:numRef>
              <c:f>Sheet1!$B$2:$B$4</c:f>
              <c:numCache>
                <c:formatCode>0%</c:formatCode>
                <c:ptCount val="3"/>
                <c:pt idx="0">
                  <c:v>0.52</c:v>
                </c:pt>
                <c:pt idx="1">
                  <c:v>0.42</c:v>
                </c:pt>
                <c:pt idx="2">
                  <c:v>0.41</c:v>
                </c:pt>
              </c:numCache>
            </c:numRef>
          </c:val>
          <c:extLst>
            <c:ext xmlns:c16="http://schemas.microsoft.com/office/drawing/2014/chart" uri="{C3380CC4-5D6E-409C-BE32-E72D297353CC}">
              <c16:uniqueId val="{00000001-16F0-4DB8-9033-20D5D011CEF0}"/>
            </c:ext>
          </c:extLst>
        </c:ser>
        <c:ser>
          <c:idx val="1"/>
          <c:order val="1"/>
          <c:tx>
            <c:strRef>
              <c:f>Sheet1!$C$1</c:f>
              <c:strCache>
                <c:ptCount val="1"/>
                <c:pt idx="0">
                  <c:v>Test </c:v>
                </c:pt>
              </c:strCache>
            </c:strRef>
          </c:tx>
          <c:spPr>
            <a:solidFill>
              <a:schemeClr val="accent2"/>
            </a:solidFill>
            <a:ln>
              <a:noFill/>
            </a:ln>
            <a:effectLst/>
          </c:spPr>
          <c:invertIfNegative val="0"/>
          <c:dLbls>
            <c:dLbl>
              <c:idx val="2"/>
              <c:tx>
                <c:rich>
                  <a:bodyPr/>
                  <a:lstStyle/>
                  <a:p>
                    <a:fld id="{0D4D47E5-D750-4FD5-B7DA-87EE9DC6F553}" type="VALUE">
                      <a:rPr lang="en-US">
                        <a:solidFill>
                          <a:schemeClr val="accent2"/>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6F0-4DB8-9033-20D5D011CEF0}"/>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prstDash val="solid"/>
                      <a:round/>
                    </a:ln>
                    <a:effectLst/>
                  </c:spPr>
                </c15:leaderLines>
              </c:ext>
            </c:extLst>
          </c:dLbls>
          <c:cat>
            <c:strRef>
              <c:f>Sheet1!$A$2:$A$4</c:f>
              <c:strCache>
                <c:ptCount val="3"/>
                <c:pt idx="0">
                  <c:v>Lynx is an iconic brand</c:v>
                </c:pt>
                <c:pt idx="1">
                  <c:v>Lynx is a brand I trust</c:v>
                </c:pt>
                <c:pt idx="2">
                  <c:v>Lynx is a brand for someone like me</c:v>
                </c:pt>
              </c:strCache>
            </c:strRef>
          </c:cat>
          <c:val>
            <c:numRef>
              <c:f>Sheet1!$C$2:$C$4</c:f>
              <c:numCache>
                <c:formatCode>0%</c:formatCode>
                <c:ptCount val="3"/>
                <c:pt idx="0">
                  <c:v>0.55000000000000004</c:v>
                </c:pt>
                <c:pt idx="1">
                  <c:v>0.46</c:v>
                </c:pt>
                <c:pt idx="2">
                  <c:v>0.45</c:v>
                </c:pt>
              </c:numCache>
            </c:numRef>
          </c:val>
          <c:extLst>
            <c:ext xmlns:c16="http://schemas.microsoft.com/office/drawing/2014/chart" uri="{C3380CC4-5D6E-409C-BE32-E72D297353CC}">
              <c16:uniqueId val="{00000002-16F0-4DB8-9033-20D5D011CEF0}"/>
            </c:ext>
          </c:extLst>
        </c:ser>
        <c:dLbls>
          <c:showLegendKey val="0"/>
          <c:showVal val="1"/>
          <c:showCatName val="0"/>
          <c:showSerName val="0"/>
          <c:showPercent val="0"/>
          <c:showBubbleSize val="0"/>
        </c:dLbls>
        <c:gapWidth val="50"/>
        <c:overlap val="-5"/>
        <c:axId val="-2135180696"/>
        <c:axId val="1858758024"/>
      </c:barChart>
      <c:catAx>
        <c:axId val="-2135180696"/>
        <c:scaling>
          <c:orientation val="minMax"/>
        </c:scaling>
        <c:delete val="0"/>
        <c:axPos val="b"/>
        <c:numFmt formatCode="General" sourceLinked="1"/>
        <c:majorTickMark val="out"/>
        <c:minorTickMark val="none"/>
        <c:tickLblPos val="nextTo"/>
        <c:spPr>
          <a:noFill/>
          <a:ln w="9525" cap="flat" cmpd="sng" algn="ctr">
            <a:solidFill>
              <a:schemeClr val="bg1"/>
            </a:solidFill>
            <a:prstDash val="solid"/>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Garamond"/>
              </a:defRPr>
            </a:pPr>
            <a:endParaRPr lang="en-US"/>
          </a:p>
        </c:txPr>
        <c:crossAx val="1858758024"/>
        <c:crosses val="autoZero"/>
        <c:auto val="1"/>
        <c:lblAlgn val="ctr"/>
        <c:lblOffset val="100"/>
        <c:noMultiLvlLbl val="0"/>
      </c:catAx>
      <c:valAx>
        <c:axId val="1858758024"/>
        <c:scaling>
          <c:orientation val="minMax"/>
          <c:max val="1"/>
          <c:min val="0"/>
        </c:scaling>
        <c:delete val="1"/>
        <c:axPos val="l"/>
        <c:numFmt formatCode="0%" sourceLinked="1"/>
        <c:majorTickMark val="out"/>
        <c:minorTickMark val="none"/>
        <c:tickLblPos val="nextTo"/>
        <c:crossAx val="-2135180696"/>
        <c:crosses val="autoZero"/>
        <c:crossBetween val="between"/>
      </c:valAx>
      <c:spPr>
        <a:noFill/>
        <a:ln>
          <a:noFill/>
        </a:ln>
        <a:effectLst/>
      </c:spPr>
    </c:plotArea>
    <c:legend>
      <c:legendPos val="t"/>
      <c:layout>
        <c:manualLayout>
          <c:xMode val="edge"/>
          <c:yMode val="edge"/>
          <c:x val="8.1897871543790898E-3"/>
          <c:y val="2.686089872226852E-2"/>
          <c:w val="0.28745416144358366"/>
          <c:h val="9.39197272018159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3/4/2024</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3/4/2024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8359067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5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4928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vmlDrawing" Target="../drawings/vmlDrawing1.vml"/><Relationship Id="rId7"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029"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331535641"/>
      </p:ext>
    </p:extLst>
  </p:cSld>
  <p:clrMap bg1="lt1" tx1="dk1" bg2="lt2" tx2="dk2" accent1="accent1" accent2="accent2" accent3="accent3" accent4="accent4" accent5="accent5" accent6="accent6" hlink="hlink" folHlink="folHlink"/>
  <p:sldLayoutIdLst>
    <p:sldLayoutId id="2147484056"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27041-3EE2-4801-9E8E-F84DE3573325}"/>
              </a:ext>
            </a:extLst>
          </p:cNvPr>
          <p:cNvSpPr>
            <a:spLocks noGrp="1"/>
          </p:cNvSpPr>
          <p:nvPr>
            <p:ph type="title"/>
          </p:nvPr>
        </p:nvSpPr>
        <p:spPr/>
        <p:txBody>
          <a:bodyPr/>
          <a:lstStyle/>
          <a:p>
            <a:r>
              <a:rPr lang="en-GB" dirty="0"/>
              <a:t>Lynx</a:t>
            </a:r>
            <a:endParaRPr lang="en-US" sz="2800" dirty="0"/>
          </a:p>
        </p:txBody>
      </p:sp>
      <p:sp>
        <p:nvSpPr>
          <p:cNvPr id="8" name="Text Placeholder 3">
            <a:extLst>
              <a:ext uri="{FF2B5EF4-FFF2-40B4-BE49-F238E27FC236}">
                <a16:creationId xmlns:a16="http://schemas.microsoft.com/office/drawing/2014/main" id="{9DABBF91-12FC-4598-85E9-071A93FDA9FF}"/>
              </a:ext>
            </a:extLst>
          </p:cNvPr>
          <p:cNvSpPr>
            <a:spLocks noGrp="1"/>
          </p:cNvSpPr>
          <p:nvPr>
            <p:ph type="body" sz="quarter" idx="27"/>
          </p:nvPr>
        </p:nvSpPr>
        <p:spPr>
          <a:xfrm>
            <a:off x="269998" y="1760377"/>
            <a:ext cx="6451475" cy="2330523"/>
          </a:xfrm>
        </p:spPr>
        <p:txBody>
          <a:bodyPr/>
          <a:lstStyle/>
          <a:p>
            <a:pPr>
              <a:lnSpc>
                <a:spcPct val="100000"/>
              </a:lnSpc>
              <a:buClr>
                <a:schemeClr val="bg1"/>
              </a:buClr>
            </a:pPr>
            <a:r>
              <a:rPr lang="en-US" dirty="0">
                <a:solidFill>
                  <a:schemeClr val="accent2"/>
                </a:solidFill>
              </a:rPr>
              <a:t>Background</a:t>
            </a:r>
            <a:br>
              <a:rPr lang="en-US" sz="1100" dirty="0">
                <a:solidFill>
                  <a:srgbClr val="FF0000"/>
                </a:solidFill>
              </a:rPr>
            </a:br>
            <a:endParaRPr lang="en-US" sz="1100" dirty="0">
              <a:solidFill>
                <a:srgbClr val="FF0000"/>
              </a:solidFill>
            </a:endParaRPr>
          </a:p>
          <a:p>
            <a:pPr marL="171450" indent="-171450">
              <a:lnSpc>
                <a:spcPct val="100000"/>
              </a:lnSpc>
              <a:buClr>
                <a:schemeClr val="bg1"/>
              </a:buClr>
              <a:buFont typeface="Symbol" panose="05050102010706020507" pitchFamily="18" charset="2"/>
              <a:buChar char="-"/>
            </a:pPr>
            <a:r>
              <a:rPr lang="en-GB" sz="1100" b="0" dirty="0">
                <a:solidFill>
                  <a:schemeClr val="bg1"/>
                </a:solidFill>
              </a:rPr>
              <a:t>Lynx was on a mission to win over a new generation of men and ensure its iconic Africa fragrance remains relevant and appealing. The campaign's central message was Lynx Africa declaring itself 'The GOAT' aka the greatest of all time, and the ad itself took a playful and literal approach to claiming its GOAT status, with an animated goat taking centre stage.</a:t>
            </a:r>
          </a:p>
          <a:p>
            <a:pPr marL="171450" indent="-171450">
              <a:lnSpc>
                <a:spcPct val="100000"/>
              </a:lnSpc>
              <a:buClr>
                <a:schemeClr val="bg1"/>
              </a:buClr>
              <a:buFont typeface="Symbol" panose="05050102010706020507" pitchFamily="18" charset="2"/>
              <a:buChar char="-"/>
            </a:pPr>
            <a:endParaRPr lang="en-GB" sz="1100" b="0" dirty="0">
              <a:solidFill>
                <a:schemeClr val="bg1"/>
              </a:solidFill>
            </a:endParaRPr>
          </a:p>
          <a:p>
            <a:pPr marL="171450" indent="-171450">
              <a:lnSpc>
                <a:spcPct val="100000"/>
              </a:lnSpc>
              <a:buClr>
                <a:schemeClr val="bg1"/>
              </a:buClr>
              <a:buFont typeface="Symbol" panose="05050102010706020507" pitchFamily="18" charset="2"/>
              <a:buChar char="-"/>
            </a:pPr>
            <a:r>
              <a:rPr lang="en-GB" sz="1100" b="0" dirty="0">
                <a:solidFill>
                  <a:schemeClr val="bg1"/>
                </a:solidFill>
              </a:rPr>
              <a:t>Lynx knew cinema delivered strongly for its core younger adult audience and would offer both high attention to the ad and premium associations too - ideal for the launch of the GOAT creative. The campaign ran across key titles for young male demographic including Mission: Impossible - Dead Reckoning Part One, The Flash, Oppenheimer and Indiana Jones and the Dial of Destiny. </a:t>
            </a:r>
          </a:p>
          <a:p>
            <a:pPr marL="171450" indent="-171450">
              <a:lnSpc>
                <a:spcPct val="100000"/>
              </a:lnSpc>
              <a:buClr>
                <a:schemeClr val="bg1"/>
              </a:buClr>
              <a:buFont typeface="Symbol" panose="05050102010706020507" pitchFamily="18" charset="2"/>
              <a:buChar char="-"/>
            </a:pPr>
            <a:endParaRPr lang="en-GB" sz="1100" b="0" dirty="0">
              <a:solidFill>
                <a:schemeClr val="bg1"/>
              </a:solidFill>
            </a:endParaRPr>
          </a:p>
          <a:p>
            <a:pPr marL="171450" indent="-171450">
              <a:lnSpc>
                <a:spcPct val="100000"/>
              </a:lnSpc>
              <a:buClr>
                <a:schemeClr val="bg1"/>
              </a:buClr>
              <a:buFont typeface="Symbol" panose="05050102010706020507" pitchFamily="18" charset="2"/>
              <a:buChar char="-"/>
            </a:pPr>
            <a:r>
              <a:rPr lang="en-GB" sz="1100" b="0" dirty="0">
                <a:solidFill>
                  <a:schemeClr val="bg1"/>
                </a:solidFill>
              </a:rPr>
              <a:t>Cinema ran as part of a wider campaign that included TV, BVOD, Social, Online and Outdoor.</a:t>
            </a:r>
            <a:endParaRPr lang="en-GB" sz="1800" b="0" dirty="0">
              <a:solidFill>
                <a:schemeClr val="bg2"/>
              </a:solidFill>
            </a:endParaRPr>
          </a:p>
        </p:txBody>
      </p:sp>
      <p:graphicFrame>
        <p:nvGraphicFramePr>
          <p:cNvPr id="10" name="Table 5">
            <a:extLst>
              <a:ext uri="{FF2B5EF4-FFF2-40B4-BE49-F238E27FC236}">
                <a16:creationId xmlns:a16="http://schemas.microsoft.com/office/drawing/2014/main" id="{A97ACE42-1BE1-4BF4-A3FC-1107C2022E96}"/>
              </a:ext>
            </a:extLst>
          </p:cNvPr>
          <p:cNvGraphicFramePr>
            <a:graphicFrameLocks noGrp="1"/>
          </p:cNvGraphicFramePr>
          <p:nvPr>
            <p:extLst>
              <p:ext uri="{D42A27DB-BD31-4B8C-83A1-F6EECF244321}">
                <p14:modId xmlns:p14="http://schemas.microsoft.com/office/powerpoint/2010/main" val="3257172454"/>
              </p:ext>
            </p:extLst>
          </p:nvPr>
        </p:nvGraphicFramePr>
        <p:xfrm>
          <a:off x="270000" y="993940"/>
          <a:ext cx="6226359" cy="640080"/>
        </p:xfrm>
        <a:graphic>
          <a:graphicData uri="http://schemas.openxmlformats.org/drawingml/2006/table">
            <a:tbl>
              <a:tblPr firstRow="1" bandRow="1">
                <a:tableStyleId>{5C22544A-7EE6-4342-B048-85BDC9FD1C3A}</a:tableStyleId>
              </a:tblPr>
              <a:tblGrid>
                <a:gridCol w="1058708">
                  <a:extLst>
                    <a:ext uri="{9D8B030D-6E8A-4147-A177-3AD203B41FA5}">
                      <a16:colId xmlns:a16="http://schemas.microsoft.com/office/drawing/2014/main" val="1043653864"/>
                    </a:ext>
                  </a:extLst>
                </a:gridCol>
                <a:gridCol w="1270555">
                  <a:extLst>
                    <a:ext uri="{9D8B030D-6E8A-4147-A177-3AD203B41FA5}">
                      <a16:colId xmlns:a16="http://schemas.microsoft.com/office/drawing/2014/main" val="1969532920"/>
                    </a:ext>
                  </a:extLst>
                </a:gridCol>
                <a:gridCol w="1766514">
                  <a:extLst>
                    <a:ext uri="{9D8B030D-6E8A-4147-A177-3AD203B41FA5}">
                      <a16:colId xmlns:a16="http://schemas.microsoft.com/office/drawing/2014/main" val="696929619"/>
                    </a:ext>
                  </a:extLst>
                </a:gridCol>
                <a:gridCol w="1134713">
                  <a:extLst>
                    <a:ext uri="{9D8B030D-6E8A-4147-A177-3AD203B41FA5}">
                      <a16:colId xmlns:a16="http://schemas.microsoft.com/office/drawing/2014/main" val="214587584"/>
                    </a:ext>
                  </a:extLst>
                </a:gridCol>
                <a:gridCol w="995869">
                  <a:extLst>
                    <a:ext uri="{9D8B030D-6E8A-4147-A177-3AD203B41FA5}">
                      <a16:colId xmlns:a16="http://schemas.microsoft.com/office/drawing/2014/main" val="1729032941"/>
                    </a:ext>
                  </a:extLst>
                </a:gridCol>
              </a:tblGrid>
              <a:tr h="182805">
                <a:tc>
                  <a:txBody>
                    <a:bodyPr/>
                    <a:lstStyle/>
                    <a:p>
                      <a:pPr marL="0" algn="l" defTabSz="961844" rtl="0" eaLnBrk="1" latinLnBrk="0" hangingPunct="1">
                        <a:lnSpc>
                          <a:spcPct val="100000"/>
                        </a:lnSpc>
                      </a:pPr>
                      <a:r>
                        <a:rPr lang="en-GB" sz="1000" b="1" kern="1200" dirty="0">
                          <a:solidFill>
                            <a:schemeClr val="bg1"/>
                          </a:solidFill>
                          <a:latin typeface="+mn-lt"/>
                          <a:ea typeface="+mn-ea"/>
                          <a:cs typeface="+mn-cs"/>
                        </a:rPr>
                        <a:t>Sector</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61844" rtl="0" eaLnBrk="1" latinLnBrk="0" hangingPunct="1">
                        <a:lnSpc>
                          <a:spcPct val="100000"/>
                        </a:lnSpc>
                      </a:pPr>
                      <a:r>
                        <a:rPr lang="en-GB" sz="1000" b="1" kern="1200" dirty="0">
                          <a:solidFill>
                            <a:schemeClr val="bg1"/>
                          </a:solidFill>
                          <a:latin typeface="+mn-lt"/>
                          <a:ea typeface="+mn-ea"/>
                          <a:cs typeface="+mn-cs"/>
                        </a:rPr>
                        <a:t>Target Audience</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61844" rtl="0" eaLnBrk="1" latinLnBrk="0" hangingPunct="1">
                        <a:lnSpc>
                          <a:spcPct val="100000"/>
                        </a:lnSpc>
                      </a:pPr>
                      <a:r>
                        <a:rPr lang="en-GB" sz="1000" b="1" kern="1200" dirty="0">
                          <a:solidFill>
                            <a:schemeClr val="bg1"/>
                          </a:solidFill>
                          <a:latin typeface="+mn-lt"/>
                          <a:ea typeface="+mn-ea"/>
                          <a:cs typeface="+mn-cs"/>
                        </a:rPr>
                        <a:t>Package</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61844" rtl="0" eaLnBrk="1" latinLnBrk="0" hangingPunct="1">
                        <a:lnSpc>
                          <a:spcPct val="100000"/>
                        </a:lnSpc>
                      </a:pPr>
                      <a:r>
                        <a:rPr lang="en-GB" sz="1000" b="1" kern="1200" dirty="0">
                          <a:solidFill>
                            <a:schemeClr val="bg1"/>
                          </a:solidFill>
                          <a:latin typeface="+mn-lt"/>
                          <a:ea typeface="+mn-ea"/>
                          <a:cs typeface="+mn-cs"/>
                        </a:rPr>
                        <a:t>Media Agency</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61844" rtl="0" eaLnBrk="1" latinLnBrk="0" hangingPunct="1">
                        <a:lnSpc>
                          <a:spcPct val="100000"/>
                        </a:lnSpc>
                      </a:pPr>
                      <a:r>
                        <a:rPr lang="en-GB" sz="1000" b="1" kern="1200" dirty="0">
                          <a:solidFill>
                            <a:schemeClr val="bg1"/>
                          </a:solidFill>
                          <a:latin typeface="+mn-lt"/>
                          <a:ea typeface="+mn-ea"/>
                          <a:cs typeface="+mn-cs"/>
                        </a:rPr>
                        <a:t>Copy Length</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83068"/>
                  </a:ext>
                </a:extLst>
              </a:tr>
              <a:tr h="253804">
                <a:tc>
                  <a:txBody>
                    <a:bodyPr/>
                    <a:lstStyle/>
                    <a:p>
                      <a:pPr algn="l"/>
                      <a:r>
                        <a:rPr lang="en-GB" sz="1000" b="0" kern="1200" dirty="0">
                          <a:solidFill>
                            <a:schemeClr val="bg1"/>
                          </a:solidFill>
                          <a:latin typeface="+mn-lt"/>
                          <a:ea typeface="+mn-ea"/>
                          <a:cs typeface="+mn-cs"/>
                        </a:rPr>
                        <a:t>FMCG</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000" b="0" kern="1200" dirty="0">
                          <a:solidFill>
                            <a:schemeClr val="bg1"/>
                          </a:solidFill>
                          <a:latin typeface="+mn-lt"/>
                          <a:ea typeface="+mn-ea"/>
                          <a:cs typeface="+mn-cs"/>
                        </a:rPr>
                        <a:t>16-34s</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000" b="0" kern="1200" dirty="0">
                          <a:solidFill>
                            <a:schemeClr val="bg1"/>
                          </a:solidFill>
                          <a:latin typeface="+mn-lt"/>
                          <a:ea typeface="+mn-ea"/>
                          <a:cs typeface="+mn-cs"/>
                        </a:rPr>
                        <a:t>16-34 Men AGP + Film Packs</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000" b="0" kern="1200" dirty="0">
                          <a:solidFill>
                            <a:schemeClr val="bg1"/>
                          </a:solidFill>
                          <a:latin typeface="+mn-lt"/>
                          <a:ea typeface="+mn-ea"/>
                          <a:cs typeface="+mn-cs"/>
                        </a:rPr>
                        <a:t>Mindshare</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000" b="0" kern="1200" dirty="0">
                          <a:solidFill>
                            <a:schemeClr val="bg1"/>
                          </a:solidFill>
                          <a:latin typeface="+mn-lt"/>
                          <a:ea typeface="+mn-ea"/>
                          <a:cs typeface="+mn-cs"/>
                        </a:rPr>
                        <a:t>30”</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71331"/>
                  </a:ext>
                </a:extLst>
              </a:tr>
            </a:tbl>
          </a:graphicData>
        </a:graphic>
      </p:graphicFrame>
      <p:sp>
        <p:nvSpPr>
          <p:cNvPr id="4" name="Text Placeholder 3">
            <a:extLst>
              <a:ext uri="{FF2B5EF4-FFF2-40B4-BE49-F238E27FC236}">
                <a16:creationId xmlns:a16="http://schemas.microsoft.com/office/drawing/2014/main" id="{F234B68B-0FC1-0A68-3188-EE6D7F9FA589}"/>
              </a:ext>
            </a:extLst>
          </p:cNvPr>
          <p:cNvSpPr txBox="1">
            <a:spLocks/>
          </p:cNvSpPr>
          <p:nvPr/>
        </p:nvSpPr>
        <p:spPr bwMode="gray">
          <a:xfrm>
            <a:off x="269997" y="4195634"/>
            <a:ext cx="6451476" cy="2479772"/>
          </a:xfrm>
          <a:prstGeom prst="rect">
            <a:avLst/>
          </a:prstGeom>
        </p:spPr>
        <p:txBody>
          <a:bodyPr lIns="0" tIns="0" rIns="0" bIns="0" anchor="t" anchorCtr="0"/>
          <a:lstStyle>
            <a:lvl1pPr marL="0" indent="0" algn="l" defTabSz="961844" rtl="0" eaLnBrk="1" latinLnBrk="0" hangingPunct="1">
              <a:lnSpc>
                <a:spcPts val="1684"/>
              </a:lnSpc>
              <a:spcBef>
                <a:spcPts val="0"/>
              </a:spcBef>
              <a:buClr>
                <a:srgbClr val="FFFFFF"/>
              </a:buClr>
              <a:buSzPct val="100000"/>
              <a:buFont typeface="Arial"/>
              <a:buNone/>
              <a:defRPr lang="en-GB" sz="1400" b="1" kern="1200" baseline="0" dirty="0">
                <a:solidFill>
                  <a:schemeClr val="accent6"/>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00000"/>
              </a:lnSpc>
              <a:buClr>
                <a:schemeClr val="bg1"/>
              </a:buClr>
            </a:pPr>
            <a:r>
              <a:rPr lang="en-GB" dirty="0">
                <a:solidFill>
                  <a:schemeClr val="accent2"/>
                </a:solidFill>
              </a:rPr>
              <a:t>Results</a:t>
            </a:r>
          </a:p>
          <a:p>
            <a:pPr>
              <a:lnSpc>
                <a:spcPct val="100000"/>
              </a:lnSpc>
              <a:buClr>
                <a:schemeClr val="bg1"/>
              </a:buClr>
            </a:pPr>
            <a:endParaRPr lang="en-GB" sz="700" dirty="0">
              <a:solidFill>
                <a:schemeClr val="accent2"/>
              </a:solidFill>
            </a:endParaRPr>
          </a:p>
          <a:p>
            <a:pPr>
              <a:lnSpc>
                <a:spcPct val="100000"/>
              </a:lnSpc>
              <a:buClr>
                <a:schemeClr val="bg1"/>
              </a:buClr>
            </a:pPr>
            <a:r>
              <a:rPr lang="en-GB" sz="1100" b="0" dirty="0">
                <a:solidFill>
                  <a:schemeClr val="bg1"/>
                </a:solidFill>
              </a:rPr>
              <a:t>Starting with cinema as part of the media mix at campaign launch worked effectively for Lynx, with cinema helping to drive core campaign KPIs:</a:t>
            </a:r>
          </a:p>
          <a:p>
            <a:pPr>
              <a:lnSpc>
                <a:spcPct val="100000"/>
              </a:lnSpc>
              <a:buClr>
                <a:schemeClr val="bg1"/>
              </a:buClr>
            </a:pPr>
            <a:endParaRPr lang="en-GB" sz="1100" b="0" dirty="0">
              <a:solidFill>
                <a:schemeClr val="bg1"/>
              </a:solidFill>
            </a:endParaRPr>
          </a:p>
          <a:p>
            <a:pPr marL="171450" indent="-171450">
              <a:lnSpc>
                <a:spcPct val="100000"/>
              </a:lnSpc>
              <a:buClr>
                <a:schemeClr val="bg1"/>
              </a:buClr>
              <a:buFont typeface="Symbol" panose="05050102010706020507" pitchFamily="18" charset="2"/>
              <a:buChar char="-"/>
            </a:pPr>
            <a:r>
              <a:rPr lang="en-GB" sz="1100" b="0" dirty="0">
                <a:solidFill>
                  <a:schemeClr val="bg1"/>
                </a:solidFill>
              </a:rPr>
              <a:t>Awareness and consideration are both </a:t>
            </a:r>
            <a:r>
              <a:rPr lang="en-GB" sz="1100" dirty="0">
                <a:solidFill>
                  <a:schemeClr val="accent2"/>
                </a:solidFill>
              </a:rPr>
              <a:t>very high: 8 in 10 </a:t>
            </a:r>
            <a:r>
              <a:rPr lang="en-GB" sz="1100" b="0" dirty="0">
                <a:solidFill>
                  <a:schemeClr val="bg1"/>
                </a:solidFill>
              </a:rPr>
              <a:t>test cinemagoers are </a:t>
            </a:r>
            <a:r>
              <a:rPr lang="en-GB" sz="1100" dirty="0">
                <a:solidFill>
                  <a:schemeClr val="accent2"/>
                </a:solidFill>
              </a:rPr>
              <a:t>aware of and likely to consider </a:t>
            </a:r>
            <a:r>
              <a:rPr lang="en-GB" sz="1100" b="0" dirty="0">
                <a:solidFill>
                  <a:schemeClr val="bg1"/>
                </a:solidFill>
              </a:rPr>
              <a:t>buying Lynx</a:t>
            </a:r>
          </a:p>
          <a:p>
            <a:pPr marL="171450" indent="-171450">
              <a:lnSpc>
                <a:spcPct val="100000"/>
              </a:lnSpc>
              <a:buClr>
                <a:schemeClr val="bg1"/>
              </a:buClr>
              <a:buFont typeface="Symbol" panose="05050102010706020507" pitchFamily="18" charset="2"/>
              <a:buChar char="-"/>
            </a:pPr>
            <a:endParaRPr lang="en-GB" sz="1100" dirty="0">
              <a:solidFill>
                <a:schemeClr val="accent2"/>
              </a:solidFill>
            </a:endParaRPr>
          </a:p>
          <a:p>
            <a:pPr marL="171450" indent="-171450">
              <a:lnSpc>
                <a:spcPct val="100000"/>
              </a:lnSpc>
              <a:buClr>
                <a:schemeClr val="bg1"/>
              </a:buClr>
              <a:buFont typeface="Symbol" panose="05050102010706020507" pitchFamily="18" charset="2"/>
              <a:buChar char="-"/>
            </a:pPr>
            <a:r>
              <a:rPr lang="en-GB" sz="1100" dirty="0">
                <a:solidFill>
                  <a:schemeClr val="accent2"/>
                </a:solidFill>
              </a:rPr>
              <a:t>70% </a:t>
            </a:r>
            <a:r>
              <a:rPr lang="en-GB" sz="1100" b="0" dirty="0">
                <a:solidFill>
                  <a:schemeClr val="bg1"/>
                </a:solidFill>
              </a:rPr>
              <a:t>of test cinemagoers recalled seeing the ad, </a:t>
            </a:r>
            <a:r>
              <a:rPr lang="en-GB" sz="1100" dirty="0">
                <a:solidFill>
                  <a:schemeClr val="accent2"/>
                </a:solidFill>
              </a:rPr>
              <a:t>6% higher than Control </a:t>
            </a:r>
            <a:r>
              <a:rPr lang="en-GB" sz="1100" b="0" dirty="0">
                <a:solidFill>
                  <a:schemeClr val="bg1"/>
                </a:solidFill>
              </a:rPr>
              <a:t>and </a:t>
            </a:r>
            <a:r>
              <a:rPr lang="en-GB" sz="1100" dirty="0">
                <a:solidFill>
                  <a:schemeClr val="accent2"/>
                </a:solidFill>
              </a:rPr>
              <a:t>40% higher </a:t>
            </a:r>
            <a:r>
              <a:rPr lang="en-GB" sz="1100" b="0" dirty="0">
                <a:solidFill>
                  <a:schemeClr val="bg1"/>
                </a:solidFill>
              </a:rPr>
              <a:t>than Differentology’s cinema </a:t>
            </a:r>
            <a:r>
              <a:rPr lang="en-GB" sz="1100" dirty="0">
                <a:solidFill>
                  <a:schemeClr val="accent2"/>
                </a:solidFill>
              </a:rPr>
              <a:t>recall benchmark </a:t>
            </a:r>
          </a:p>
          <a:p>
            <a:pPr marL="171450" indent="-171450">
              <a:lnSpc>
                <a:spcPct val="100000"/>
              </a:lnSpc>
              <a:buClr>
                <a:schemeClr val="bg1"/>
              </a:buClr>
              <a:buFont typeface="Symbol" panose="05050102010706020507" pitchFamily="18" charset="2"/>
              <a:buChar char="-"/>
            </a:pPr>
            <a:endParaRPr lang="en-GB" sz="1100" dirty="0">
              <a:solidFill>
                <a:schemeClr val="accent2"/>
              </a:solidFill>
            </a:endParaRPr>
          </a:p>
          <a:p>
            <a:pPr marL="171450" indent="-171450">
              <a:lnSpc>
                <a:spcPct val="100000"/>
              </a:lnSpc>
              <a:buClr>
                <a:schemeClr val="bg1"/>
              </a:buClr>
              <a:buFont typeface="Symbol" panose="05050102010706020507" pitchFamily="18" charset="2"/>
              <a:buChar char="-"/>
            </a:pPr>
            <a:r>
              <a:rPr lang="en-GB" sz="1100" dirty="0">
                <a:solidFill>
                  <a:schemeClr val="accent2"/>
                </a:solidFill>
              </a:rPr>
              <a:t>Over half </a:t>
            </a:r>
            <a:r>
              <a:rPr lang="en-GB" sz="1100" b="0" dirty="0">
                <a:solidFill>
                  <a:schemeClr val="bg1"/>
                </a:solidFill>
              </a:rPr>
              <a:t>of those exposed to the ad in cinema agreed it had left them with a </a:t>
            </a:r>
            <a:r>
              <a:rPr lang="en-GB" sz="1100" dirty="0">
                <a:solidFill>
                  <a:schemeClr val="accent2"/>
                </a:solidFill>
              </a:rPr>
              <a:t>‘better impression’ of Lynx</a:t>
            </a:r>
            <a:r>
              <a:rPr lang="en-GB" sz="1100" b="0" dirty="0">
                <a:solidFill>
                  <a:schemeClr val="bg1"/>
                </a:solidFill>
              </a:rPr>
              <a:t>, +13% uplift vs. control. </a:t>
            </a:r>
          </a:p>
          <a:p>
            <a:pPr marL="171450" indent="-171450">
              <a:lnSpc>
                <a:spcPct val="100000"/>
              </a:lnSpc>
              <a:buClr>
                <a:schemeClr val="bg1"/>
              </a:buClr>
              <a:buFont typeface="Symbol" panose="05050102010706020507" pitchFamily="18" charset="2"/>
              <a:buChar char="-"/>
            </a:pPr>
            <a:endParaRPr lang="en-GB" sz="1100" dirty="0">
              <a:solidFill>
                <a:schemeClr val="accent2"/>
              </a:solidFill>
            </a:endParaRPr>
          </a:p>
          <a:p>
            <a:pPr marL="171450" indent="-171450">
              <a:lnSpc>
                <a:spcPct val="100000"/>
              </a:lnSpc>
              <a:buClr>
                <a:schemeClr val="bg1"/>
              </a:buClr>
              <a:buFont typeface="Symbol" panose="05050102010706020507" pitchFamily="18" charset="2"/>
              <a:buChar char="-"/>
            </a:pPr>
            <a:r>
              <a:rPr lang="en-GB" sz="1100" b="0" dirty="0">
                <a:solidFill>
                  <a:schemeClr val="bg1"/>
                </a:solidFill>
              </a:rPr>
              <a:t>Test cinemagoers are </a:t>
            </a:r>
            <a:r>
              <a:rPr lang="en-GB" sz="1100" dirty="0">
                <a:solidFill>
                  <a:schemeClr val="accent2"/>
                </a:solidFill>
              </a:rPr>
              <a:t>11% more likely </a:t>
            </a:r>
            <a:r>
              <a:rPr lang="en-GB" sz="1100" b="0" dirty="0">
                <a:solidFill>
                  <a:schemeClr val="bg1"/>
                </a:solidFill>
              </a:rPr>
              <a:t>to agree </a:t>
            </a:r>
            <a:r>
              <a:rPr lang="en-GB" sz="1100" dirty="0">
                <a:solidFill>
                  <a:schemeClr val="accent2"/>
                </a:solidFill>
              </a:rPr>
              <a:t>‘Lynx is known for having the best fragrances’ </a:t>
            </a:r>
            <a:r>
              <a:rPr lang="en-GB" sz="1100" b="0" dirty="0">
                <a:solidFill>
                  <a:schemeClr val="bg1"/>
                </a:solidFill>
              </a:rPr>
              <a:t>and</a:t>
            </a:r>
            <a:r>
              <a:rPr lang="en-GB" sz="1100" dirty="0">
                <a:solidFill>
                  <a:schemeClr val="accent2"/>
                </a:solidFill>
              </a:rPr>
              <a:t> 14% more likely </a:t>
            </a:r>
            <a:r>
              <a:rPr lang="en-GB" sz="1100" b="0" dirty="0">
                <a:solidFill>
                  <a:schemeClr val="bg1"/>
                </a:solidFill>
              </a:rPr>
              <a:t>to </a:t>
            </a:r>
            <a:r>
              <a:rPr lang="en-GB" sz="1100" dirty="0">
                <a:solidFill>
                  <a:schemeClr val="accent2"/>
                </a:solidFill>
              </a:rPr>
              <a:t>recommend the brand</a:t>
            </a:r>
            <a:endParaRPr lang="en-GB" sz="1100" b="0" dirty="0">
              <a:solidFill>
                <a:schemeClr val="bg1"/>
              </a:solidFill>
            </a:endParaRPr>
          </a:p>
        </p:txBody>
      </p:sp>
      <p:sp>
        <p:nvSpPr>
          <p:cNvPr id="6" name="Rectangle 5">
            <a:extLst>
              <a:ext uri="{FF2B5EF4-FFF2-40B4-BE49-F238E27FC236}">
                <a16:creationId xmlns:a16="http://schemas.microsoft.com/office/drawing/2014/main" id="{184C5335-B21E-6503-F445-8460AD0E6117}"/>
              </a:ext>
            </a:extLst>
          </p:cNvPr>
          <p:cNvSpPr/>
          <p:nvPr/>
        </p:nvSpPr>
        <p:spPr>
          <a:xfrm>
            <a:off x="0" y="7129310"/>
            <a:ext cx="13442949" cy="338554"/>
          </a:xfrm>
          <a:prstGeom prst="rect">
            <a:avLst/>
          </a:prstGeom>
        </p:spPr>
        <p:txBody>
          <a:bodyPr wrap="square">
            <a:spAutoFit/>
          </a:bodyPr>
          <a:lstStyle/>
          <a:p>
            <a:pPr algn="r"/>
            <a:r>
              <a:rPr lang="en-US" sz="900" dirty="0">
                <a:solidFill>
                  <a:srgbClr val="000000"/>
                </a:solidFill>
                <a:latin typeface="Arial"/>
              </a:rPr>
              <a:t>Source</a:t>
            </a:r>
            <a:r>
              <a:rPr lang="en-US" sz="900" b="1" dirty="0">
                <a:solidFill>
                  <a:srgbClr val="000000"/>
                </a:solidFill>
                <a:latin typeface="Arial"/>
              </a:rPr>
              <a:t>: </a:t>
            </a:r>
            <a:r>
              <a:rPr lang="en-US" sz="900" dirty="0">
                <a:solidFill>
                  <a:srgbClr val="000000"/>
                </a:solidFill>
                <a:latin typeface="Arial"/>
              </a:rPr>
              <a:t>DCM / Lynx Conducted by; Differentology, June 2023</a:t>
            </a:r>
          </a:p>
          <a:p>
            <a:pPr algn="r"/>
            <a:r>
              <a:rPr lang="en-GB" sz="900" dirty="0">
                <a:solidFill>
                  <a:srgbClr val="000000"/>
                </a:solidFill>
                <a:latin typeface="Arial"/>
              </a:rPr>
              <a:t>Results b</a:t>
            </a:r>
            <a:r>
              <a:rPr lang="en-US" sz="900" dirty="0" err="1">
                <a:solidFill>
                  <a:srgbClr val="000000"/>
                </a:solidFill>
                <a:latin typeface="Arial"/>
              </a:rPr>
              <a:t>ase</a:t>
            </a:r>
            <a:r>
              <a:rPr lang="en-US" sz="900" dirty="0">
                <a:solidFill>
                  <a:srgbClr val="000000"/>
                </a:solidFill>
                <a:latin typeface="Arial"/>
              </a:rPr>
              <a:t>: 16-34s. Uplifts are test (exposed to ad in cinema) vs control (not exposed to ad in cinema) </a:t>
            </a:r>
          </a:p>
        </p:txBody>
      </p:sp>
      <p:graphicFrame>
        <p:nvGraphicFramePr>
          <p:cNvPr id="12" name="Chart 11">
            <a:extLst>
              <a:ext uri="{FF2B5EF4-FFF2-40B4-BE49-F238E27FC236}">
                <a16:creationId xmlns:a16="http://schemas.microsoft.com/office/drawing/2014/main" id="{8B323B7A-1BCA-86A6-1FA6-92B54E943716}"/>
              </a:ext>
            </a:extLst>
          </p:cNvPr>
          <p:cNvGraphicFramePr/>
          <p:nvPr>
            <p:extLst>
              <p:ext uri="{D42A27DB-BD31-4B8C-83A1-F6EECF244321}">
                <p14:modId xmlns:p14="http://schemas.microsoft.com/office/powerpoint/2010/main" val="852938472"/>
              </p:ext>
            </p:extLst>
          </p:nvPr>
        </p:nvGraphicFramePr>
        <p:xfrm>
          <a:off x="7084090" y="4328962"/>
          <a:ext cx="5743331" cy="242171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3">
            <a:extLst>
              <a:ext uri="{FF2B5EF4-FFF2-40B4-BE49-F238E27FC236}">
                <a16:creationId xmlns:a16="http://schemas.microsoft.com/office/drawing/2014/main" id="{05AB814F-CAF1-99F1-B391-9AC4B54D7790}"/>
              </a:ext>
            </a:extLst>
          </p:cNvPr>
          <p:cNvSpPr txBox="1">
            <a:spLocks/>
          </p:cNvSpPr>
          <p:nvPr/>
        </p:nvSpPr>
        <p:spPr bwMode="gray">
          <a:xfrm>
            <a:off x="7831288" y="4746335"/>
            <a:ext cx="602001" cy="176872"/>
          </a:xfrm>
          <a:prstGeom prst="rect">
            <a:avLst/>
          </a:prstGeom>
        </p:spPr>
        <p:txBody>
          <a:bodyPr lIns="0" tIns="0" rIns="0" bIns="0" anchor="t" anchorCtr="0"/>
          <a:lstStyle>
            <a:lvl1pPr marL="0" indent="0" algn="l" defTabSz="961844" rtl="0" eaLnBrk="1" latinLnBrk="0" hangingPunct="1">
              <a:lnSpc>
                <a:spcPts val="1684"/>
              </a:lnSpc>
              <a:spcBef>
                <a:spcPts val="0"/>
              </a:spcBef>
              <a:buClr>
                <a:srgbClr val="FFFFFF"/>
              </a:buClr>
              <a:buSzPct val="100000"/>
              <a:buFont typeface="Arial"/>
              <a:buNone/>
              <a:defRPr lang="en-GB" sz="1400" b="1" kern="1200" baseline="0" dirty="0">
                <a:solidFill>
                  <a:schemeClr val="accent6"/>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00000"/>
              </a:lnSpc>
              <a:buClr>
                <a:schemeClr val="bg1"/>
              </a:buClr>
            </a:pPr>
            <a:r>
              <a:rPr lang="en-GB" sz="900" b="0" i="1" dirty="0">
                <a:solidFill>
                  <a:schemeClr val="accent2"/>
                </a:solidFill>
              </a:rPr>
              <a:t>+6% uplift</a:t>
            </a:r>
            <a:endParaRPr lang="en-GB" sz="1000" b="0" i="1" dirty="0">
              <a:solidFill>
                <a:schemeClr val="bg1"/>
              </a:solidFill>
            </a:endParaRPr>
          </a:p>
          <a:p>
            <a:pPr>
              <a:lnSpc>
                <a:spcPct val="100000"/>
              </a:lnSpc>
              <a:buClr>
                <a:schemeClr val="bg1"/>
              </a:buClr>
            </a:pPr>
            <a:endParaRPr lang="en-GB" sz="1050" b="0" i="1" dirty="0">
              <a:solidFill>
                <a:schemeClr val="bg2"/>
              </a:solidFill>
            </a:endParaRPr>
          </a:p>
        </p:txBody>
      </p:sp>
      <p:sp>
        <p:nvSpPr>
          <p:cNvPr id="15" name="Text Placeholder 3">
            <a:extLst>
              <a:ext uri="{FF2B5EF4-FFF2-40B4-BE49-F238E27FC236}">
                <a16:creationId xmlns:a16="http://schemas.microsoft.com/office/drawing/2014/main" id="{1A1A04C8-8C62-1E39-4429-0B0BB2AB23FC}"/>
              </a:ext>
            </a:extLst>
          </p:cNvPr>
          <p:cNvSpPr txBox="1">
            <a:spLocks/>
          </p:cNvSpPr>
          <p:nvPr/>
        </p:nvSpPr>
        <p:spPr bwMode="gray">
          <a:xfrm>
            <a:off x="9809906" y="4746335"/>
            <a:ext cx="602001" cy="176872"/>
          </a:xfrm>
          <a:prstGeom prst="rect">
            <a:avLst/>
          </a:prstGeom>
        </p:spPr>
        <p:txBody>
          <a:bodyPr lIns="0" tIns="0" rIns="0" bIns="0" anchor="t" anchorCtr="0"/>
          <a:lstStyle>
            <a:lvl1pPr marL="0" indent="0" algn="l" defTabSz="961844" rtl="0" eaLnBrk="1" latinLnBrk="0" hangingPunct="1">
              <a:lnSpc>
                <a:spcPts val="1684"/>
              </a:lnSpc>
              <a:spcBef>
                <a:spcPts val="0"/>
              </a:spcBef>
              <a:buClr>
                <a:srgbClr val="FFFFFF"/>
              </a:buClr>
              <a:buSzPct val="100000"/>
              <a:buFont typeface="Arial"/>
              <a:buNone/>
              <a:defRPr lang="en-GB" sz="1400" b="1" kern="1200" baseline="0" dirty="0">
                <a:solidFill>
                  <a:schemeClr val="accent6"/>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00000"/>
              </a:lnSpc>
              <a:buClr>
                <a:schemeClr val="bg1"/>
              </a:buClr>
            </a:pPr>
            <a:r>
              <a:rPr lang="en-GB" sz="900" b="0" i="1" dirty="0">
                <a:solidFill>
                  <a:schemeClr val="accent2"/>
                </a:solidFill>
              </a:rPr>
              <a:t>+10% uplift</a:t>
            </a:r>
            <a:endParaRPr lang="en-GB" sz="1000" b="0" i="1" dirty="0">
              <a:solidFill>
                <a:schemeClr val="bg1"/>
              </a:solidFill>
            </a:endParaRPr>
          </a:p>
          <a:p>
            <a:pPr>
              <a:lnSpc>
                <a:spcPct val="100000"/>
              </a:lnSpc>
              <a:buClr>
                <a:schemeClr val="bg1"/>
              </a:buClr>
            </a:pPr>
            <a:endParaRPr lang="en-GB" sz="1050" b="0" i="1" dirty="0">
              <a:solidFill>
                <a:schemeClr val="bg2"/>
              </a:solidFill>
            </a:endParaRPr>
          </a:p>
        </p:txBody>
      </p:sp>
      <p:sp>
        <p:nvSpPr>
          <p:cNvPr id="16" name="Text Placeholder 3">
            <a:extLst>
              <a:ext uri="{FF2B5EF4-FFF2-40B4-BE49-F238E27FC236}">
                <a16:creationId xmlns:a16="http://schemas.microsoft.com/office/drawing/2014/main" id="{C2990AA6-41CF-8F4F-8B82-37B87AE40E32}"/>
              </a:ext>
            </a:extLst>
          </p:cNvPr>
          <p:cNvSpPr txBox="1">
            <a:spLocks/>
          </p:cNvSpPr>
          <p:nvPr/>
        </p:nvSpPr>
        <p:spPr bwMode="gray">
          <a:xfrm>
            <a:off x="11587906" y="4746335"/>
            <a:ext cx="602001" cy="176872"/>
          </a:xfrm>
          <a:prstGeom prst="rect">
            <a:avLst/>
          </a:prstGeom>
        </p:spPr>
        <p:txBody>
          <a:bodyPr lIns="0" tIns="0" rIns="0" bIns="0" anchor="t" anchorCtr="0"/>
          <a:lstStyle>
            <a:lvl1pPr marL="0" indent="0" algn="l" defTabSz="961844" rtl="0" eaLnBrk="1" latinLnBrk="0" hangingPunct="1">
              <a:lnSpc>
                <a:spcPts val="1684"/>
              </a:lnSpc>
              <a:spcBef>
                <a:spcPts val="0"/>
              </a:spcBef>
              <a:buClr>
                <a:srgbClr val="FFFFFF"/>
              </a:buClr>
              <a:buSzPct val="100000"/>
              <a:buFont typeface="Arial"/>
              <a:buNone/>
              <a:defRPr lang="en-GB" sz="1400" b="1" kern="1200" baseline="0" dirty="0">
                <a:solidFill>
                  <a:schemeClr val="accent6"/>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00000"/>
              </a:lnSpc>
              <a:buClr>
                <a:schemeClr val="bg1"/>
              </a:buClr>
            </a:pPr>
            <a:r>
              <a:rPr lang="en-GB" sz="900" b="0" i="1" dirty="0">
                <a:solidFill>
                  <a:schemeClr val="accent2"/>
                </a:solidFill>
              </a:rPr>
              <a:t>+10% uplift</a:t>
            </a:r>
            <a:endParaRPr lang="en-GB" sz="1000" b="0" i="1" dirty="0">
              <a:solidFill>
                <a:schemeClr val="bg1"/>
              </a:solidFill>
            </a:endParaRPr>
          </a:p>
          <a:p>
            <a:pPr>
              <a:lnSpc>
                <a:spcPct val="100000"/>
              </a:lnSpc>
              <a:buClr>
                <a:schemeClr val="bg1"/>
              </a:buClr>
            </a:pPr>
            <a:endParaRPr lang="en-GB" sz="1050" b="0" i="1" dirty="0">
              <a:solidFill>
                <a:schemeClr val="bg2"/>
              </a:solidFill>
            </a:endParaRPr>
          </a:p>
        </p:txBody>
      </p:sp>
      <p:pic>
        <p:nvPicPr>
          <p:cNvPr id="5" name="Picture Placeholder 7">
            <a:extLst>
              <a:ext uri="{FF2B5EF4-FFF2-40B4-BE49-F238E27FC236}">
                <a16:creationId xmlns:a16="http://schemas.microsoft.com/office/drawing/2014/main" id="{3C240BAF-53C2-B231-397F-198380CDCED8}"/>
              </a:ext>
            </a:extLst>
          </p:cNvPr>
          <p:cNvPicPr>
            <a:picLocks noChangeAspect="1"/>
          </p:cNvPicPr>
          <p:nvPr/>
        </p:nvPicPr>
        <p:blipFill rotWithShape="1">
          <a:blip r:embed="rId4"/>
          <a:srcRect l="6073" r="6073"/>
          <a:stretch/>
        </p:blipFill>
        <p:spPr>
          <a:xfrm>
            <a:off x="7084090" y="993940"/>
            <a:ext cx="6088860" cy="2896667"/>
          </a:xfrm>
          <a:prstGeom prst="rect">
            <a:avLst/>
          </a:prstGeom>
        </p:spPr>
      </p:pic>
      <p:sp>
        <p:nvSpPr>
          <p:cNvPr id="13" name="Text Placeholder 2">
            <a:extLst>
              <a:ext uri="{FF2B5EF4-FFF2-40B4-BE49-F238E27FC236}">
                <a16:creationId xmlns:a16="http://schemas.microsoft.com/office/drawing/2014/main" id="{3BAD8435-158E-4BD1-A83B-519BFC48CFA8}"/>
              </a:ext>
            </a:extLst>
          </p:cNvPr>
          <p:cNvSpPr txBox="1">
            <a:spLocks/>
          </p:cNvSpPr>
          <p:nvPr/>
        </p:nvSpPr>
        <p:spPr>
          <a:xfrm>
            <a:off x="187286" y="572881"/>
            <a:ext cx="12423740" cy="436608"/>
          </a:xfr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l" defTabSz="961844" rtl="0" eaLnBrk="1" fontAlgn="auto" latinLnBrk="0" hangingPunct="1">
              <a:lnSpc>
                <a:spcPts val="19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rgbClr val="8A8A8D"/>
                </a:solidFill>
                <a:effectLst/>
                <a:uLnTx/>
                <a:uFillTx/>
                <a:latin typeface="Arial"/>
                <a:ea typeface="+mn-ea"/>
                <a:cs typeface="+mn-cs"/>
              </a:rPr>
              <a:t>The Greatest Of All Time</a:t>
            </a:r>
            <a:endParaRPr kumimoji="0" lang="en-US" sz="1800" b="1" i="0" u="none" strike="noStrike" kern="1200" cap="none" spc="0" normalizeH="0" baseline="0" noProof="0" dirty="0">
              <a:ln>
                <a:noFill/>
              </a:ln>
              <a:solidFill>
                <a:srgbClr val="B6008D"/>
              </a:solidFill>
              <a:effectLst/>
              <a:uLnTx/>
              <a:uFillTx/>
              <a:latin typeface="Arial"/>
              <a:ea typeface="+mn-ea"/>
              <a:cs typeface="+mn-cs"/>
            </a:endParaRPr>
          </a:p>
        </p:txBody>
      </p:sp>
      <p:sp>
        <p:nvSpPr>
          <p:cNvPr id="18" name="TextBox 17">
            <a:extLst>
              <a:ext uri="{FF2B5EF4-FFF2-40B4-BE49-F238E27FC236}">
                <a16:creationId xmlns:a16="http://schemas.microsoft.com/office/drawing/2014/main" id="{2A5EDDE8-4268-4266-91C5-D01293C2BDBC}"/>
              </a:ext>
            </a:extLst>
          </p:cNvPr>
          <p:cNvSpPr txBox="1"/>
          <p:nvPr/>
        </p:nvSpPr>
        <p:spPr>
          <a:xfrm>
            <a:off x="6972822" y="4000203"/>
            <a:ext cx="4408540" cy="307777"/>
          </a:xfrm>
          <a:prstGeom prst="rect">
            <a:avLst/>
          </a:prstGeom>
          <a:noFill/>
          <a:ln>
            <a:noFill/>
          </a:ln>
        </p:spPr>
        <p:txBody>
          <a:bodyPr wrap="square">
            <a:spAutoFit/>
          </a:bodyPr>
          <a:lstStyle/>
          <a:p>
            <a:pPr marL="0" marR="0" lvl="0" indent="0" algn="l" defTabSz="961844"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1200" cap="none" spc="0" normalizeH="0" baseline="0" noProof="0" dirty="0">
                <a:ln>
                  <a:noFill/>
                </a:ln>
                <a:solidFill>
                  <a:srgbClr val="AC162C"/>
                </a:solidFill>
                <a:effectLst/>
                <a:uLnTx/>
                <a:uFillTx/>
                <a:latin typeface="Arial"/>
                <a:ea typeface="+mn-ea"/>
                <a:cs typeface="+mn-cs"/>
              </a:rPr>
              <a:t>Key Perception Results </a:t>
            </a:r>
          </a:p>
        </p:txBody>
      </p:sp>
    </p:spTree>
    <p:extLst>
      <p:ext uri="{BB962C8B-B14F-4D97-AF65-F5344CB8AC3E}">
        <p14:creationId xmlns:p14="http://schemas.microsoft.com/office/powerpoint/2010/main" val="387508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0B0B607F-089B-6844-A8D9-24E3A5F3413A}"/>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370</Words>
  <Application>Microsoft Office PowerPoint</Application>
  <PresentationFormat>Custom</PresentationFormat>
  <Paragraphs>38</Paragraphs>
  <Slides>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8" baseType="lpstr">
      <vt:lpstr>Arial</vt:lpstr>
      <vt:lpstr>Century Gothic</vt:lpstr>
      <vt:lpstr>Impact</vt:lpstr>
      <vt:lpstr>Symbol</vt:lpstr>
      <vt:lpstr>Wingdings</vt:lpstr>
      <vt:lpstr>1_Blank with title</vt:lpstr>
      <vt:lpstr>think-cell Slide</vt:lpstr>
      <vt:lpstr>Lynx</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2019-12-30T10:52:06Z</dcterms:created>
  <dcterms:modified xsi:type="dcterms:W3CDTF">2024-03-04T14:47:03Z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