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055" r:id="rId2"/>
  </p:sldMasterIdLst>
  <p:notesMasterIdLst>
    <p:notesMasterId r:id="rId4"/>
  </p:notesMasterIdLst>
  <p:handoutMasterIdLst>
    <p:handoutMasterId r:id="rId5"/>
  </p:handoutMasterIdLst>
  <p:sldIdLst>
    <p:sldId id="439" r:id="rId3"/>
  </p:sldIdLst>
  <p:sldSz cx="13442950" cy="7561263"/>
  <p:notesSz cx="6858000" cy="9144000"/>
  <p:custDataLst>
    <p:tags r:id="rId6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 userDrawn="1">
          <p15:clr>
            <a:srgbClr val="A4A3A4"/>
          </p15:clr>
        </p15:guide>
        <p15:guide id="2" orient="horz" pos="4624" userDrawn="1">
          <p15:clr>
            <a:srgbClr val="A4A3A4"/>
          </p15:clr>
        </p15:guide>
        <p15:guide id="3" orient="horz" pos="1513" userDrawn="1">
          <p15:clr>
            <a:srgbClr val="A4A3A4"/>
          </p15:clr>
        </p15:guide>
        <p15:guide id="4" orient="horz" pos="1220" userDrawn="1">
          <p15:clr>
            <a:srgbClr val="A4A3A4"/>
          </p15:clr>
        </p15:guide>
        <p15:guide id="5" orient="horz" pos="879" userDrawn="1">
          <p15:clr>
            <a:srgbClr val="A4A3A4"/>
          </p15:clr>
        </p15:guide>
        <p15:guide id="6" orient="horz" pos="1154" userDrawn="1">
          <p15:clr>
            <a:srgbClr val="A4A3A4"/>
          </p15:clr>
        </p15:guide>
        <p15:guide id="7" orient="horz" pos="1860" userDrawn="1">
          <p15:clr>
            <a:srgbClr val="A4A3A4"/>
          </p15:clr>
        </p15:guide>
        <p15:guide id="8" orient="horz" pos="1919" userDrawn="1">
          <p15:clr>
            <a:srgbClr val="A4A3A4"/>
          </p15:clr>
        </p15:guide>
        <p15:guide id="9" orient="horz" pos="2613" userDrawn="1">
          <p15:clr>
            <a:srgbClr val="A4A3A4"/>
          </p15:clr>
        </p15:guide>
        <p15:guide id="10" orient="horz" pos="2899" userDrawn="1">
          <p15:clr>
            <a:srgbClr val="A4A3A4"/>
          </p15:clr>
        </p15:guide>
        <p15:guide id="11" orient="horz" pos="3243" userDrawn="1">
          <p15:clr>
            <a:srgbClr val="A4A3A4"/>
          </p15:clr>
        </p15:guide>
        <p15:guide id="12" orient="horz" pos="3675" userDrawn="1">
          <p15:clr>
            <a:srgbClr val="A4A3A4"/>
          </p15:clr>
        </p15:guide>
        <p15:guide id="13" orient="horz" pos="4285" userDrawn="1">
          <p15:clr>
            <a:srgbClr val="A4A3A4"/>
          </p15:clr>
        </p15:guide>
        <p15:guide id="14" orient="horz" pos="3316" userDrawn="1">
          <p15:clr>
            <a:srgbClr val="A4A3A4"/>
          </p15:clr>
        </p15:guide>
        <p15:guide id="15" orient="horz" pos="3597" userDrawn="1">
          <p15:clr>
            <a:srgbClr val="A4A3A4"/>
          </p15:clr>
        </p15:guide>
        <p15:guide id="16" orient="horz" pos="4008" userDrawn="1">
          <p15:clr>
            <a:srgbClr val="A4A3A4"/>
          </p15:clr>
        </p15:guide>
        <p15:guide id="17" orient="horz" pos="4357" userDrawn="1">
          <p15:clr>
            <a:srgbClr val="A4A3A4"/>
          </p15:clr>
        </p15:guide>
        <p15:guide id="18" orient="horz" pos="3937" userDrawn="1">
          <p15:clr>
            <a:srgbClr val="A4A3A4"/>
          </p15:clr>
        </p15:guide>
        <p15:guide id="19" orient="horz" pos="2962" userDrawn="1">
          <p15:clr>
            <a:srgbClr val="A4A3A4"/>
          </p15:clr>
        </p15:guide>
        <p15:guide id="20" orient="horz" pos="2547" userDrawn="1">
          <p15:clr>
            <a:srgbClr val="A4A3A4"/>
          </p15:clr>
        </p15:guide>
        <p15:guide id="21" orient="horz" pos="2265" userDrawn="1">
          <p15:clr>
            <a:srgbClr val="A4A3A4"/>
          </p15:clr>
        </p15:guide>
        <p15:guide id="22" orient="horz" pos="2201" userDrawn="1">
          <p15:clr>
            <a:srgbClr val="A4A3A4"/>
          </p15:clr>
        </p15:guide>
        <p15:guide id="23" orient="horz" pos="183" userDrawn="1">
          <p15:clr>
            <a:srgbClr val="A4A3A4"/>
          </p15:clr>
        </p15:guide>
        <p15:guide id="24" orient="horz" pos="467" userDrawn="1">
          <p15:clr>
            <a:srgbClr val="A4A3A4"/>
          </p15:clr>
        </p15:guide>
        <p15:guide id="25" orient="horz" pos="525" userDrawn="1">
          <p15:clr>
            <a:srgbClr val="A4A3A4"/>
          </p15:clr>
        </p15:guide>
        <p15:guide id="26" orient="horz" pos="807" userDrawn="1">
          <p15:clr>
            <a:srgbClr val="A4A3A4"/>
          </p15:clr>
        </p15:guide>
        <p15:guide id="27" pos="240" userDrawn="1">
          <p15:clr>
            <a:srgbClr val="A4A3A4"/>
          </p15:clr>
        </p15:guide>
        <p15:guide id="28" pos="4290" userDrawn="1">
          <p15:clr>
            <a:srgbClr val="A4A3A4"/>
          </p15:clr>
        </p15:guide>
        <p15:guide id="29" pos="833" userDrawn="1">
          <p15:clr>
            <a:srgbClr val="A4A3A4"/>
          </p15:clr>
        </p15:guide>
        <p15:guide id="30" pos="919" userDrawn="1">
          <p15:clr>
            <a:srgbClr val="A4A3A4"/>
          </p15:clr>
        </p15:guide>
        <p15:guide id="31" pos="1495" userDrawn="1">
          <p15:clr>
            <a:srgbClr val="A4A3A4"/>
          </p15:clr>
        </p15:guide>
        <p15:guide id="32" pos="1595" userDrawn="1">
          <p15:clr>
            <a:srgbClr val="A4A3A4"/>
          </p15:clr>
        </p15:guide>
        <p15:guide id="33" pos="2172" userDrawn="1">
          <p15:clr>
            <a:srgbClr val="A4A3A4"/>
          </p15:clr>
        </p15:guide>
        <p15:guide id="34" pos="2274" userDrawn="1">
          <p15:clr>
            <a:srgbClr val="A4A3A4"/>
          </p15:clr>
        </p15:guide>
        <p15:guide id="35" pos="2851" userDrawn="1">
          <p15:clr>
            <a:srgbClr val="A4A3A4"/>
          </p15:clr>
        </p15:guide>
        <p15:guide id="36" pos="2942" userDrawn="1">
          <p15:clr>
            <a:srgbClr val="A4A3A4"/>
          </p15:clr>
        </p15:guide>
        <p15:guide id="37" pos="3550" userDrawn="1">
          <p15:clr>
            <a:srgbClr val="A4A3A4"/>
          </p15:clr>
        </p15:guide>
        <p15:guide id="38" pos="3646" userDrawn="1">
          <p15:clr>
            <a:srgbClr val="A4A3A4"/>
          </p15:clr>
        </p15:guide>
        <p15:guide id="39" pos="4195" userDrawn="1">
          <p15:clr>
            <a:srgbClr val="A4A3A4"/>
          </p15:clr>
        </p15:guide>
        <p15:guide id="40" pos="4847" userDrawn="1">
          <p15:clr>
            <a:srgbClr val="A4A3A4"/>
          </p15:clr>
        </p15:guide>
        <p15:guide id="41" pos="4949" userDrawn="1">
          <p15:clr>
            <a:srgbClr val="A4A3A4"/>
          </p15:clr>
        </p15:guide>
        <p15:guide id="42" pos="5534" userDrawn="1">
          <p15:clr>
            <a:srgbClr val="A4A3A4"/>
          </p15:clr>
        </p15:guide>
        <p15:guide id="43" pos="5636" userDrawn="1">
          <p15:clr>
            <a:srgbClr val="A4A3A4"/>
          </p15:clr>
        </p15:guide>
        <p15:guide id="44" pos="6205" userDrawn="1">
          <p15:clr>
            <a:srgbClr val="A4A3A4"/>
          </p15:clr>
        </p15:guide>
        <p15:guide id="45" pos="6314" userDrawn="1">
          <p15:clr>
            <a:srgbClr val="A4A3A4"/>
          </p15:clr>
        </p15:guide>
        <p15:guide id="46" pos="6886" userDrawn="1">
          <p15:clr>
            <a:srgbClr val="A4A3A4"/>
          </p15:clr>
        </p15:guide>
        <p15:guide id="47" pos="6990" userDrawn="1">
          <p15:clr>
            <a:srgbClr val="A4A3A4"/>
          </p15:clr>
        </p15:guide>
        <p15:guide id="48" pos="7568" userDrawn="1">
          <p15:clr>
            <a:srgbClr val="A4A3A4"/>
          </p15:clr>
        </p15:guide>
        <p15:guide id="49" pos="7659" userDrawn="1">
          <p15:clr>
            <a:srgbClr val="A4A3A4"/>
          </p15:clr>
        </p15:guide>
        <p15:guide id="50" pos="82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3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212"/>
    <a:srgbClr val="CC910E"/>
    <a:srgbClr val="666263"/>
    <a:srgbClr val="0099A8"/>
    <a:srgbClr val="0094E7"/>
    <a:srgbClr val="FFFFFF"/>
    <a:srgbClr val="FB3449"/>
    <a:srgbClr val="000000"/>
    <a:srgbClr val="CAC8C8"/>
    <a:srgbClr val="8547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75" autoAdjust="0"/>
    <p:restoredTop sz="93970" autoAdjust="0"/>
  </p:normalViewPr>
  <p:slideViewPr>
    <p:cSldViewPr snapToGrid="0">
      <p:cViewPr varScale="1">
        <p:scale>
          <a:sx n="101" d="100"/>
          <a:sy n="101" d="100"/>
        </p:scale>
        <p:origin x="156" y="120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60"/>
        <p:guide orient="horz" pos="1919"/>
        <p:guide orient="horz" pos="2613"/>
        <p:guide orient="horz" pos="2899"/>
        <p:guide orient="horz" pos="3243"/>
        <p:guide orient="horz" pos="3675"/>
        <p:guide orient="horz" pos="4285"/>
        <p:guide orient="horz" pos="3316"/>
        <p:guide orient="horz" pos="3597"/>
        <p:guide orient="horz" pos="4008"/>
        <p:guide orient="horz" pos="4357"/>
        <p:guide orient="horz" pos="3937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240"/>
        <p:guide pos="4290"/>
        <p:guide pos="833"/>
        <p:guide pos="919"/>
        <p:guide pos="1495"/>
        <p:guide pos="1595"/>
        <p:guide pos="2172"/>
        <p:guide pos="2274"/>
        <p:guide pos="2851"/>
        <p:guide pos="2942"/>
        <p:guide pos="3550"/>
        <p:guide pos="3646"/>
        <p:guide pos="4195"/>
        <p:guide pos="4847"/>
        <p:guide pos="4949"/>
        <p:guide pos="5534"/>
        <p:guide pos="5636"/>
        <p:guide pos="6205"/>
        <p:guide pos="6314"/>
        <p:guide pos="6886"/>
        <p:guide pos="6990"/>
        <p:guide pos="7568"/>
        <p:guide pos="7659"/>
        <p:guide pos="823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21096"/>
    </p:cViewPr>
  </p:sorterViewPr>
  <p:notesViewPr>
    <p:cSldViewPr snapToGrid="0" showGuides="1">
      <p:cViewPr varScale="1">
        <p:scale>
          <a:sx n="133" d="100"/>
          <a:sy n="133" d="100"/>
        </p:scale>
        <p:origin x="37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handoutMaster" Target="handoutMasters/handoutMaster1.xml"/><Relationship Id="rId10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18645-DB65-E848-9EE2-8548BEAEB573}" type="datetimeFigureOut">
              <a:rPr lang="en-US" smtClean="0"/>
              <a:t>6/7/2022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36D52-512B-47DE-BC94-6C88A56CE98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6184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40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10182225" y="7251119"/>
            <a:ext cx="3116263" cy="123111"/>
          </a:xfrm>
          <a:prstGeom prst="rect">
            <a:avLst/>
          </a:prstGeom>
          <a:ln>
            <a:noFill/>
          </a:ln>
        </p:spPr>
        <p:txBody>
          <a:bodyPr lIns="0" tIns="0" rIns="0" bIns="0" anchor="ctr">
            <a:spAutoFit/>
          </a:bodyPr>
          <a:lstStyle>
            <a:lvl1pPr algn="r">
              <a:defRPr sz="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Source: Arial, 8pt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270624" y="651956"/>
            <a:ext cx="5961600" cy="436608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/>
              <a:t>Sub copy line can run to a maximum of two lines</a:t>
            </a:r>
          </a:p>
        </p:txBody>
      </p:sp>
    </p:spTree>
    <p:extLst>
      <p:ext uri="{BB962C8B-B14F-4D97-AF65-F5344CB8AC3E}">
        <p14:creationId xmlns:p14="http://schemas.microsoft.com/office/powerpoint/2010/main" val="54928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_stu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059399" y="1771743"/>
            <a:ext cx="7943744" cy="3652807"/>
          </a:xfrm>
          <a:prstGeom prst="rect">
            <a:avLst/>
          </a:prstGeom>
          <a:solidFill>
            <a:srgbClr val="CAC8C8"/>
          </a:solidFill>
          <a:ln>
            <a:noFill/>
          </a:ln>
          <a:effectLst/>
        </p:spPr>
        <p:txBody>
          <a:bodyPr vert="horz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Insert picture here</a:t>
            </a:r>
          </a:p>
        </p:txBody>
      </p:sp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2117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350000" imgH="6350000" progId="">
                  <p:embed/>
                </p:oleObj>
              </mc:Choice>
              <mc:Fallback>
                <p:oleObj name="think-cell Slide" r:id="rId3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7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351316" y="344821"/>
            <a:ext cx="12413343" cy="40956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Insert brand name here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34486" y="771890"/>
            <a:ext cx="12439452" cy="237225"/>
          </a:xfrm>
          <a:prstGeom prst="rect">
            <a:avLst/>
          </a:prstGeom>
        </p:spPr>
        <p:txBody>
          <a:bodyPr vert="horz" lIns="36000" tIns="0"/>
          <a:lstStyle>
            <a:lvl1pPr>
              <a:defRPr sz="14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campaign title here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237670" y="6915151"/>
            <a:ext cx="2006916" cy="51752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8A8A8D"/>
                </a:solidFill>
              </a:defRPr>
            </a:lvl1pPr>
          </a:lstStyle>
          <a:p>
            <a:r>
              <a:rPr lang="en-US" dirty="0"/>
              <a:t>Logo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355657" y="2096146"/>
            <a:ext cx="4077342" cy="1817688"/>
          </a:xfrm>
          <a:prstGeom prst="rect">
            <a:avLst/>
          </a:prstGeom>
        </p:spPr>
        <p:txBody>
          <a:bodyPr vert="horz" lIns="36000" tIns="0"/>
          <a:lstStyle>
            <a:lvl1pPr>
              <a:defRPr sz="10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b="0" dirty="0"/>
              <a:t>Insert text here</a:t>
            </a:r>
            <a:endParaRPr lang="en-US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7" hasCustomPrompt="1"/>
          </p:nvPr>
        </p:nvSpPr>
        <p:spPr>
          <a:xfrm>
            <a:off x="355657" y="4385300"/>
            <a:ext cx="4077342" cy="1817688"/>
          </a:xfrm>
          <a:prstGeom prst="rect">
            <a:avLst/>
          </a:prstGeom>
        </p:spPr>
        <p:txBody>
          <a:bodyPr vert="horz" lIns="36000" tIns="0"/>
          <a:lstStyle>
            <a:lvl1pPr>
              <a:defRPr sz="1000" b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>
              <a:defRPr sz="1100">
                <a:solidFill>
                  <a:srgbClr val="000000"/>
                </a:solidFill>
                <a:latin typeface="Arial"/>
                <a:cs typeface="Arial"/>
              </a:defRPr>
            </a:lvl2pPr>
            <a:lvl3pPr>
              <a:defRPr sz="1100">
                <a:solidFill>
                  <a:srgbClr val="000000"/>
                </a:solidFill>
                <a:latin typeface="Arial"/>
                <a:cs typeface="Arial"/>
              </a:defRPr>
            </a:lvl3pPr>
            <a:lvl4pPr>
              <a:defRPr sz="1100">
                <a:solidFill>
                  <a:srgbClr val="000000"/>
                </a:solidFill>
                <a:latin typeface="Arial"/>
                <a:cs typeface="Arial"/>
              </a:defRPr>
            </a:lvl4pPr>
            <a:lvl5pPr>
              <a:defRPr sz="110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b="0" dirty="0"/>
              <a:t>Insert text here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 hasCustomPrompt="1"/>
          </p:nvPr>
        </p:nvSpPr>
        <p:spPr>
          <a:xfrm>
            <a:off x="355921" y="1803813"/>
            <a:ext cx="4096396" cy="256620"/>
          </a:xfrm>
          <a:prstGeom prst="rect">
            <a:avLst/>
          </a:prstGeom>
        </p:spPr>
        <p:txBody>
          <a:bodyPr vert="horz" lIns="36000"/>
          <a:lstStyle>
            <a:lvl1pPr>
              <a:defRPr sz="140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Write ‘Background’ here</a:t>
            </a:r>
          </a:p>
        </p:txBody>
      </p:sp>
      <p:sp>
        <p:nvSpPr>
          <p:cNvPr id="31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355921" y="4108646"/>
            <a:ext cx="4096396" cy="256620"/>
          </a:xfrm>
          <a:prstGeom prst="rect">
            <a:avLst/>
          </a:prstGeom>
        </p:spPr>
        <p:txBody>
          <a:bodyPr vert="horz" lIns="36000"/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lvl="0"/>
            <a:r>
              <a:rPr lang="en-US" dirty="0"/>
              <a:t>Write ‘Idea’ here</a:t>
            </a: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986100" y="5635626"/>
            <a:ext cx="5927600" cy="747713"/>
          </a:xfrm>
          <a:prstGeom prst="rect">
            <a:avLst/>
          </a:prstGeom>
        </p:spPr>
        <p:txBody>
          <a:bodyPr vert="horz"/>
          <a:lstStyle>
            <a:lvl1pPr algn="r"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Insert quote here – can run to two lines</a:t>
            </a:r>
          </a:p>
        </p:txBody>
      </p:sp>
    </p:spTree>
    <p:extLst>
      <p:ext uri="{BB962C8B-B14F-4D97-AF65-F5344CB8AC3E}">
        <p14:creationId xmlns:p14="http://schemas.microsoft.com/office/powerpoint/2010/main" val="35128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2152" y="1751"/>
          <a:ext cx="2154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6350000" imgH="6350000" progId="">
                  <p:embed/>
                </p:oleObj>
              </mc:Choice>
              <mc:Fallback>
                <p:oleObj name="think-cell Slide" r:id="rId5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" y="1751"/>
                        <a:ext cx="2154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70000" y="270000"/>
            <a:ext cx="12413343" cy="285585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/>
              <a:t>HEADER CANNOT RUN OVER MORE THAN ONE LINE</a:t>
            </a:r>
          </a:p>
        </p:txBody>
      </p:sp>
      <p:cxnSp>
        <p:nvCxnSpPr>
          <p:cNvPr id="7" name="Straight Connector 6"/>
          <p:cNvCxnSpPr/>
          <p:nvPr userDrawn="1"/>
        </p:nvCxnSpPr>
        <p:spPr bwMode="gray">
          <a:xfrm>
            <a:off x="0" y="7069863"/>
            <a:ext cx="13442950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0" y="7168845"/>
            <a:ext cx="931586" cy="32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5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6" r:id="rId1"/>
    <p:sldLayoutId id="2147484057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961844" rtl="0" eaLnBrk="1" latinLnBrk="0" hangingPunct="1">
        <a:spcBef>
          <a:spcPct val="0"/>
        </a:spcBef>
        <a:buNone/>
        <a:defRPr sz="28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ts val="19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ts val="15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ts val="16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ts val="11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5220" y="262676"/>
            <a:ext cx="9308541" cy="409568"/>
          </a:xfrm>
        </p:spPr>
        <p:txBody>
          <a:bodyPr/>
          <a:lstStyle/>
          <a:p>
            <a:r>
              <a:rPr lang="en-GB" dirty="0"/>
              <a:t>LUCOZADE ENERGY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44588" y="672244"/>
            <a:ext cx="9328120" cy="237225"/>
          </a:xfrm>
          <a:ln>
            <a:noFill/>
          </a:ln>
        </p:spPr>
        <p:txBody>
          <a:bodyPr/>
          <a:lstStyle/>
          <a:p>
            <a:r>
              <a:rPr lang="en-GB" dirty="0"/>
              <a:t>It’s 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244586" y="1848650"/>
            <a:ext cx="6476889" cy="5525838"/>
          </a:xfrm>
        </p:spPr>
        <p:txBody>
          <a:bodyPr>
            <a:noAutofit/>
          </a:bodyPr>
          <a:lstStyle/>
          <a:p>
            <a:pPr>
              <a:spcBef>
                <a:spcPts val="1100"/>
              </a:spcBef>
            </a:pPr>
            <a:r>
              <a:rPr lang="en-GB" sz="1600" b="1" kern="1000" dirty="0">
                <a:solidFill>
                  <a:schemeClr val="accent2"/>
                </a:solidFill>
              </a:rPr>
              <a:t>Background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200" kern="1000" dirty="0">
                <a:solidFill>
                  <a:schemeClr val="bg1"/>
                </a:solidFill>
              </a:rPr>
              <a:t>In 2022, Lucozade wanted to test out the impact of including cinema in its AV mix. Knowing it could help them increase 1+ cover (particularly among younger, affluent audiences), Lucozade wanted to see what the high attention environment could deliver in terms of cut through and brand impact. </a:t>
            </a:r>
          </a:p>
          <a:p>
            <a:pPr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</a:pPr>
            <a:endParaRPr lang="en-GB" sz="100" b="1" kern="1000" dirty="0">
              <a:solidFill>
                <a:schemeClr val="accent2"/>
              </a:solidFill>
            </a:endParaRPr>
          </a:p>
          <a:p>
            <a:pPr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</a:pPr>
            <a:r>
              <a:rPr lang="en-GB" sz="1600" b="1" kern="1000" dirty="0">
                <a:solidFill>
                  <a:schemeClr val="accent2"/>
                </a:solidFill>
              </a:rPr>
              <a:t>Plan</a:t>
            </a:r>
            <a:endParaRPr lang="en-GB" sz="1600" kern="1000" dirty="0">
              <a:solidFill>
                <a:schemeClr val="accent2"/>
              </a:solidFill>
            </a:endParaRP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200" kern="1000" dirty="0">
                <a:solidFill>
                  <a:schemeClr val="bg1"/>
                </a:solidFill>
              </a:rPr>
              <a:t>Cinema was included on the plan alongside TV &amp; BVOD with all channels running the same 30” creative to drive reach.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r>
              <a:rPr lang="en-GB" sz="1200" kern="1000" dirty="0">
                <a:solidFill>
                  <a:schemeClr val="bg1"/>
                </a:solidFill>
              </a:rPr>
              <a:t>As the campaign was predominantly looking to reach a broad adult audience the HFSS AGP was the best option for maximising reach, which gave this campaign access to titles including </a:t>
            </a:r>
            <a:r>
              <a:rPr lang="en-GB" sz="1200" i="1" kern="1000" dirty="0">
                <a:solidFill>
                  <a:schemeClr val="bg1"/>
                </a:solidFill>
              </a:rPr>
              <a:t>The Batman &amp; Uncharted.</a:t>
            </a:r>
          </a:p>
          <a:p>
            <a:pPr marL="171450" indent="-171450">
              <a:lnSpc>
                <a:spcPct val="100000"/>
              </a:lnSpc>
              <a:spcBef>
                <a:spcPts val="1100"/>
              </a:spcBef>
              <a:buClr>
                <a:schemeClr val="bg1"/>
              </a:buClr>
              <a:buFont typeface="LucidaGrande" charset="0"/>
              <a:buChar char="-"/>
            </a:pPr>
            <a:endParaRPr lang="en-GB" sz="1050" kern="1000" dirty="0">
              <a:solidFill>
                <a:schemeClr val="bg1"/>
              </a:solidFill>
            </a:endParaRPr>
          </a:p>
        </p:txBody>
      </p:sp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682751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1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43DFADC5-6640-1112-C6E9-148454EDBB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3"/>
          <a:stretch/>
        </p:blipFill>
        <p:spPr>
          <a:xfrm>
            <a:off x="7293599" y="605195"/>
            <a:ext cx="5539868" cy="261573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8EF34C-E573-0882-4FF5-11D1D6DEC28D}"/>
              </a:ext>
            </a:extLst>
          </p:cNvPr>
          <p:cNvSpPr/>
          <p:nvPr/>
        </p:nvSpPr>
        <p:spPr>
          <a:xfrm>
            <a:off x="-19049" y="7160250"/>
            <a:ext cx="13442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DCM / Lucozade. Conducted by; Differentology, April 2022. </a:t>
            </a:r>
          </a:p>
          <a:p>
            <a:pPr marL="0" marR="0" lvl="0" indent="0" algn="r" defTabSz="96184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Results b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ase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All adults 15+. Uplifts are test (exposed to ad in cinema) vs control (not exposed to ad in cinema) </a:t>
            </a:r>
          </a:p>
        </p:txBody>
      </p:sp>
      <p:graphicFrame>
        <p:nvGraphicFramePr>
          <p:cNvPr id="10" name="Table 5">
            <a:extLst>
              <a:ext uri="{FF2B5EF4-FFF2-40B4-BE49-F238E27FC236}">
                <a16:creationId xmlns:a16="http://schemas.microsoft.com/office/drawing/2014/main" id="{9C92EC5F-CBB2-4447-97E9-F8F8B64AB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244154"/>
              </p:ext>
            </p:extLst>
          </p:nvPr>
        </p:nvGraphicFramePr>
        <p:xfrm>
          <a:off x="244587" y="792897"/>
          <a:ext cx="6575311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5062">
                  <a:extLst>
                    <a:ext uri="{9D8B030D-6E8A-4147-A177-3AD203B41FA5}">
                      <a16:colId xmlns:a16="http://schemas.microsoft.com/office/drawing/2014/main" val="1043653864"/>
                    </a:ext>
                  </a:extLst>
                </a:gridCol>
                <a:gridCol w="1376215">
                  <a:extLst>
                    <a:ext uri="{9D8B030D-6E8A-4147-A177-3AD203B41FA5}">
                      <a16:colId xmlns:a16="http://schemas.microsoft.com/office/drawing/2014/main" val="1969532920"/>
                    </a:ext>
                  </a:extLst>
                </a:gridCol>
                <a:gridCol w="1253910">
                  <a:extLst>
                    <a:ext uri="{9D8B030D-6E8A-4147-A177-3AD203B41FA5}">
                      <a16:colId xmlns:a16="http://schemas.microsoft.com/office/drawing/2014/main" val="696929619"/>
                    </a:ext>
                  </a:extLst>
                </a:gridCol>
                <a:gridCol w="1315062">
                  <a:extLst>
                    <a:ext uri="{9D8B030D-6E8A-4147-A177-3AD203B41FA5}">
                      <a16:colId xmlns:a16="http://schemas.microsoft.com/office/drawing/2014/main" val="214587584"/>
                    </a:ext>
                  </a:extLst>
                </a:gridCol>
                <a:gridCol w="1315062">
                  <a:extLst>
                    <a:ext uri="{9D8B030D-6E8A-4147-A177-3AD203B41FA5}">
                      <a16:colId xmlns:a16="http://schemas.microsoft.com/office/drawing/2014/main" val="1729032941"/>
                    </a:ext>
                  </a:extLst>
                </a:gridCol>
              </a:tblGrid>
              <a:tr h="199303">
                <a:tc gridSpan="5">
                  <a:txBody>
                    <a:bodyPr/>
                    <a:lstStyle/>
                    <a:p>
                      <a:pPr marL="0" marR="0" lvl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395326"/>
                  </a:ext>
                </a:extLst>
              </a:tr>
              <a:tr h="199303"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Sector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Target Audiences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Package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Media Agency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61844" rtl="0" eaLnBrk="1" latinLnBrk="0" hangingPunct="1">
                        <a:lnSpc>
                          <a:spcPct val="100000"/>
                        </a:lnSpc>
                      </a:pPr>
                      <a:r>
                        <a:rPr lang="en-GB" sz="1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Copy Length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0483068"/>
                  </a:ext>
                </a:extLst>
              </a:tr>
              <a:tr h="199303"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FMCG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Adults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HFSS AGP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Mediacom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30”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5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067133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02BA09FC-1EC2-4183-90F5-A802020A3D84}"/>
              </a:ext>
            </a:extLst>
          </p:cNvPr>
          <p:cNvSpPr txBox="1"/>
          <p:nvPr/>
        </p:nvSpPr>
        <p:spPr>
          <a:xfrm>
            <a:off x="7293599" y="3438337"/>
            <a:ext cx="5539868" cy="33111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1100"/>
              </a:spcBef>
              <a:buClr>
                <a:schemeClr val="bg1"/>
              </a:buClr>
              <a:buSzPct val="100000"/>
            </a:pPr>
            <a:r>
              <a:rPr lang="en-GB" sz="1600" b="1" kern="1000" dirty="0">
                <a:solidFill>
                  <a:schemeClr val="accent2"/>
                </a:solidFill>
                <a:latin typeface="Arial"/>
                <a:cs typeface="Arial"/>
              </a:rPr>
              <a:t>Results</a:t>
            </a:r>
          </a:p>
          <a:p>
            <a:pPr marL="171450" indent="-171450">
              <a:spcBef>
                <a:spcPts val="1100"/>
              </a:spcBef>
              <a:buClr>
                <a:schemeClr val="bg1"/>
              </a:buClr>
              <a:buSzPct val="100000"/>
              <a:buFont typeface="Lucida Grande"/>
              <a:buChar char="-"/>
            </a:pPr>
            <a:r>
              <a:rPr lang="en-GB" sz="1200" dirty="0">
                <a:solidFill>
                  <a:schemeClr val="bg1"/>
                </a:solidFill>
              </a:rPr>
              <a:t>Exposure</a:t>
            </a:r>
            <a:r>
              <a:rPr lang="en-GB" sz="1600" b="1" kern="1000" dirty="0">
                <a:solidFill>
                  <a:schemeClr val="accent2"/>
                </a:solidFill>
                <a:latin typeface="Arial"/>
                <a:cs typeface="Arial"/>
              </a:rPr>
              <a:t> </a:t>
            </a:r>
            <a:r>
              <a:rPr lang="en-GB" sz="1200" b="0" dirty="0">
                <a:solidFill>
                  <a:schemeClr val="bg1"/>
                </a:solidFill>
              </a:rPr>
              <a:t>to the Lucozade ad on the big screen </a:t>
            </a:r>
            <a:r>
              <a:rPr lang="en-GB" sz="1200" dirty="0">
                <a:solidFill>
                  <a:schemeClr val="bg1"/>
                </a:solidFill>
              </a:rPr>
              <a:t>drove </a:t>
            </a:r>
            <a:r>
              <a:rPr lang="en-GB" sz="1200" b="0" dirty="0">
                <a:solidFill>
                  <a:schemeClr val="bg1"/>
                </a:solidFill>
              </a:rPr>
              <a:t>significant uplifts across several key brand metrics for Lucozade:</a:t>
            </a:r>
          </a:p>
          <a:p>
            <a:pPr marL="538163" lvl="3" indent="-2762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GB" sz="1200" dirty="0">
              <a:solidFill>
                <a:schemeClr val="bg1"/>
              </a:solidFill>
            </a:endParaRPr>
          </a:p>
          <a:p>
            <a:pPr marL="538163" lvl="3" indent="-276225"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schemeClr val="bg1"/>
                </a:solidFill>
              </a:rPr>
              <a:t>Lucozade ‘helps you perform at your best’: </a:t>
            </a:r>
            <a:r>
              <a:rPr lang="en-GB" sz="1200" b="1" dirty="0">
                <a:solidFill>
                  <a:schemeClr val="bg1"/>
                </a:solidFill>
              </a:rPr>
              <a:t>+31% uplift</a:t>
            </a:r>
          </a:p>
          <a:p>
            <a:pPr marL="538163" lvl="3" indent="-276225"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GB" sz="1200" b="1" dirty="0">
              <a:solidFill>
                <a:schemeClr val="bg1"/>
              </a:solidFill>
            </a:endParaRPr>
          </a:p>
          <a:p>
            <a:pPr marL="538163" lvl="3" indent="-2762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schemeClr val="bg1"/>
                </a:solidFill>
              </a:rPr>
              <a:t>Lucozade ‘is a fun brand’: </a:t>
            </a:r>
            <a:r>
              <a:rPr lang="en-GB" sz="1200" b="1" dirty="0">
                <a:solidFill>
                  <a:schemeClr val="bg1"/>
                </a:solidFill>
              </a:rPr>
              <a:t>+30% uplift</a:t>
            </a:r>
          </a:p>
          <a:p>
            <a:pPr marL="538163" lvl="3" indent="-2762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GB" sz="1200" b="1" dirty="0">
              <a:solidFill>
                <a:schemeClr val="bg1"/>
              </a:solidFill>
            </a:endParaRPr>
          </a:p>
          <a:p>
            <a:pPr marL="538163" lvl="3" indent="-2762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schemeClr val="bg1"/>
                </a:solidFill>
              </a:rPr>
              <a:t>Consideration (extremely likely): </a:t>
            </a:r>
            <a:r>
              <a:rPr lang="en-GB" sz="1200" b="1" dirty="0">
                <a:solidFill>
                  <a:schemeClr val="bg1"/>
                </a:solidFill>
              </a:rPr>
              <a:t>+38% uplift </a:t>
            </a:r>
          </a:p>
          <a:p>
            <a:pPr marL="538163" lvl="3" indent="-2762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</a:pPr>
            <a:endParaRPr lang="en-GB" sz="1200" b="1" dirty="0">
              <a:solidFill>
                <a:schemeClr val="bg1"/>
              </a:solidFill>
            </a:endParaRPr>
          </a:p>
          <a:p>
            <a:pPr marL="538163" lvl="3" indent="-276225">
              <a:lnSpc>
                <a:spcPct val="100000"/>
              </a:lnSpc>
              <a:buClr>
                <a:schemeClr val="bg1"/>
              </a:buClr>
              <a:buFont typeface="Arial" panose="020B0604020202020204" pitchFamily="34" charset="0"/>
              <a:buChar char="–"/>
            </a:pPr>
            <a:r>
              <a:rPr lang="en-GB" sz="1200" dirty="0">
                <a:solidFill>
                  <a:schemeClr val="bg1"/>
                </a:solidFill>
              </a:rPr>
              <a:t>Ad recall: </a:t>
            </a:r>
            <a:r>
              <a:rPr lang="en-GB" sz="1200" b="1" dirty="0">
                <a:solidFill>
                  <a:schemeClr val="bg1"/>
                </a:solidFill>
              </a:rPr>
              <a:t>+37% uplift</a:t>
            </a:r>
          </a:p>
          <a:p>
            <a:pPr marL="261938">
              <a:lnSpc>
                <a:spcPct val="100000"/>
              </a:lnSpc>
              <a:buClr>
                <a:schemeClr val="bg1"/>
              </a:buClr>
            </a:pPr>
            <a:endParaRPr lang="en-GB" sz="1200" dirty="0">
              <a:solidFill>
                <a:schemeClr val="bg1"/>
              </a:solidFill>
            </a:endParaRPr>
          </a:p>
          <a:p>
            <a:pPr marL="171450" indent="-171450">
              <a:lnSpc>
                <a:spcPct val="100000"/>
              </a:lnSpc>
              <a:buClr>
                <a:schemeClr val="bg1"/>
              </a:buClr>
              <a:buFont typeface="Lucida Grande"/>
              <a:buChar char="-"/>
            </a:pPr>
            <a:r>
              <a:rPr lang="en-GB" sz="1200" dirty="0">
                <a:solidFill>
                  <a:schemeClr val="bg1"/>
                </a:solidFill>
              </a:rPr>
              <a:t>The results highlight how the high-attention environment of cinema has helped deliver cut-through and resonance that’s led to increased comprehension of the ad and had a positive impact on people’s impression of the Lucozade brand. </a:t>
            </a:r>
          </a:p>
        </p:txBody>
      </p:sp>
      <p:pic>
        <p:nvPicPr>
          <p:cNvPr id="6" name="Picture 5" descr="A picture containing outdoor&#10;&#10;Description automatically generated">
            <a:extLst>
              <a:ext uri="{FF2B5EF4-FFF2-40B4-BE49-F238E27FC236}">
                <a16:creationId xmlns:a16="http://schemas.microsoft.com/office/drawing/2014/main" id="{DA284A28-929D-4D72-AA1D-94AC035CDB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33" y="5126576"/>
            <a:ext cx="5979194" cy="162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7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mp:transition xmlns:mp="http://schemas.microsoft.com/office/mac/powerpoint/2008/main" spd="med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Blank with title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CM Default Presentation_widescreen" id="{8BEE6B09-292A-A146-8F9D-1B76002E7790}" vid="{0B0B607F-089B-6844-A8D9-24E3A5F3413A}"/>
    </a:ext>
  </a:extLst>
</a:theme>
</file>

<file path=ppt/theme/theme2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275</Words>
  <Application>Microsoft Office PowerPoint</Application>
  <PresentationFormat>Custom</PresentationFormat>
  <Paragraphs>33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Century Gothic</vt:lpstr>
      <vt:lpstr>Impact</vt:lpstr>
      <vt:lpstr>Lucida Grande</vt:lpstr>
      <vt:lpstr>LucidaGrande</vt:lpstr>
      <vt:lpstr>Wingdings</vt:lpstr>
      <vt:lpstr>1_Blank with title</vt:lpstr>
      <vt:lpstr>think-cell Slide</vt:lpstr>
      <vt:lpstr>LUCOZADE ENERGY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2019-12-30T10:52:06Z</dcterms:created>
  <dcterms:modified xsi:type="dcterms:W3CDTF">2022-06-07T11:55:57Z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