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3"/>
    <p:sldMasterId id="2147484057" r:id="rId4"/>
    <p:sldMasterId id="2147484060" r:id="rId5"/>
  </p:sldMasterIdLst>
  <p:notesMasterIdLst>
    <p:notesMasterId r:id="rId7"/>
  </p:notesMasterIdLst>
  <p:handoutMasterIdLst>
    <p:handoutMasterId r:id="rId8"/>
  </p:handoutMasterIdLst>
  <p:sldIdLst>
    <p:sldId id="440" r:id="rId6"/>
  </p:sldIdLst>
  <p:sldSz cx="13442950" cy="7561263"/>
  <p:notesSz cx="6858000" cy="9144000"/>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C8C8"/>
    <a:srgbClr val="8547AD"/>
    <a:srgbClr val="FAA212"/>
    <a:srgbClr val="CC910E"/>
    <a:srgbClr val="666263"/>
    <a:srgbClr val="0099A8"/>
    <a:srgbClr val="0094E7"/>
    <a:srgbClr val="FB34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3970" autoAdjust="0"/>
  </p:normalViewPr>
  <p:slideViewPr>
    <p:cSldViewPr snapToGrid="0">
      <p:cViewPr>
        <p:scale>
          <a:sx n="60" d="100"/>
          <a:sy n="60" d="100"/>
        </p:scale>
        <p:origin x="42" y="-468"/>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3.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1/12/2023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991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47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59399" y="1771743"/>
            <a:ext cx="7943744"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51316" y="344821"/>
            <a:ext cx="12413343"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334486" y="771890"/>
            <a:ext cx="12439452"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2237670" y="6915151"/>
            <a:ext cx="2006916"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355657" y="2096146"/>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355657" y="4385300"/>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355921" y="1803813"/>
            <a:ext cx="4096396"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355921" y="4108646"/>
            <a:ext cx="4096396"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6986100" y="5635626"/>
            <a:ext cx="59276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198541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150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vmlDrawing" Target="../drawings/vmlDrawing3.v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6.v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7"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075"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3353967"/>
      </p:ext>
    </p:extLst>
  </p:cSld>
  <p:clrMap bg1="lt1" tx1="dk1" bg2="lt2" tx2="dk2" accent1="accent1" accent2="accent2" accent3="accent3" accent4="accent4" accent5="accent5" accent6="accent6" hlink="hlink" folHlink="folHlink"/>
  <p:sldLayoutIdLst>
    <p:sldLayoutId id="2147484058" r:id="rId1"/>
    <p:sldLayoutId id="2147484059"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147"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158608099"/>
      </p:ext>
    </p:extLst>
  </p:cSld>
  <p:clrMap bg1="lt1" tx1="dk1" bg2="lt2" tx2="dk2" accent1="accent1" accent2="accent2" accent3="accent3" accent4="accent4" accent5="accent5" accent6="accent6" hlink="hlink" folHlink="folHlink"/>
  <p:sldLayoutIdLst>
    <p:sldLayoutId id="214748406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5220" y="177615"/>
            <a:ext cx="9308541" cy="409568"/>
          </a:xfrm>
        </p:spPr>
        <p:txBody>
          <a:bodyPr/>
          <a:lstStyle/>
          <a:p>
            <a:r>
              <a:rPr lang="en-US" sz="2800" dirty="0"/>
              <a:t>L’OREAL</a:t>
            </a:r>
            <a:endParaRPr lang="en-GB" dirty="0"/>
          </a:p>
        </p:txBody>
      </p:sp>
      <p:sp>
        <p:nvSpPr>
          <p:cNvPr id="8" name="Text Placeholder 7"/>
          <p:cNvSpPr>
            <a:spLocks noGrp="1"/>
          </p:cNvSpPr>
          <p:nvPr>
            <p:ph type="body" sz="quarter" idx="11"/>
          </p:nvPr>
        </p:nvSpPr>
        <p:spPr>
          <a:xfrm>
            <a:off x="235640" y="617092"/>
            <a:ext cx="9328120" cy="237225"/>
          </a:xfrm>
          <a:ln>
            <a:noFill/>
          </a:ln>
        </p:spPr>
        <p:txBody>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lang="en-US" dirty="0">
                <a:solidFill>
                  <a:srgbClr val="8A8A8D"/>
                </a:solidFill>
                <a:latin typeface="Arial"/>
              </a:rPr>
              <a:t>Prada Paradoxe</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sp>
        <p:nvSpPr>
          <p:cNvPr id="3" name="Text Placeholder 2"/>
          <p:cNvSpPr>
            <a:spLocks noGrp="1"/>
          </p:cNvSpPr>
          <p:nvPr>
            <p:ph type="body" sz="quarter" idx="16"/>
          </p:nvPr>
        </p:nvSpPr>
        <p:spPr>
          <a:xfrm>
            <a:off x="255220" y="1738632"/>
            <a:ext cx="6797221" cy="4927682"/>
          </a:xfrm>
        </p:spPr>
        <p:txBody>
          <a:bodyPr>
            <a:noAutofit/>
          </a:bodyPr>
          <a:lstStyle/>
          <a:p>
            <a:pPr>
              <a:lnSpc>
                <a:spcPct val="150000"/>
              </a:lnSpc>
              <a:spcBef>
                <a:spcPts val="1100"/>
              </a:spcBef>
            </a:pPr>
            <a:r>
              <a:rPr lang="en-GB" sz="1400" b="1" kern="1000" dirty="0">
                <a:solidFill>
                  <a:schemeClr val="accent4"/>
                </a:solidFill>
              </a:rPr>
              <a:t>Background</a:t>
            </a:r>
          </a:p>
          <a:p>
            <a:pPr marL="171450" indent="-171450">
              <a:lnSpc>
                <a:spcPct val="100000"/>
              </a:lnSpc>
              <a:spcBef>
                <a:spcPts val="1100"/>
              </a:spcBef>
              <a:buClr>
                <a:schemeClr val="bg1"/>
              </a:buClr>
              <a:buFont typeface="LucidaGrande" charset="0"/>
              <a:buChar char="-"/>
            </a:pPr>
            <a:r>
              <a:rPr lang="en-GB" sz="1100" kern="1000" dirty="0">
                <a:solidFill>
                  <a:schemeClr val="bg1"/>
                </a:solidFill>
                <a:highlight>
                  <a:srgbClr val="FFFFFF"/>
                </a:highlight>
              </a:rPr>
              <a:t>Prada Paradoxe was the first major scent for women from the Italian fashion brand to be launched by L’Oréal. Billed as Prada's new signature feminine fragrance, L'Oreal wanted to ensure the launch campaign reflected the stature and prestige of the product. </a:t>
            </a:r>
          </a:p>
          <a:p>
            <a:pPr marL="171450" indent="-171450">
              <a:lnSpc>
                <a:spcPct val="100000"/>
              </a:lnSpc>
              <a:spcBef>
                <a:spcPts val="1100"/>
              </a:spcBef>
              <a:buClr>
                <a:schemeClr val="bg1"/>
              </a:buClr>
              <a:buFont typeface="LucidaGrande" charset="0"/>
              <a:buChar char="-"/>
            </a:pPr>
            <a:r>
              <a:rPr lang="en-GB" sz="1100" kern="1000" dirty="0">
                <a:solidFill>
                  <a:schemeClr val="bg1"/>
                </a:solidFill>
                <a:highlight>
                  <a:srgbClr val="FFFFFF"/>
                </a:highlight>
              </a:rPr>
              <a:t>With a film - capturing “the essence of the undefinable and ever-evolving Prada woman” - fronted by actress Emma Watson, L'Oréal wanted to showcase this in big impactful environments and reach as many potential buyers/gifters as possible, ultimately driving awareness and buzz about the fragrance.</a:t>
            </a:r>
          </a:p>
          <a:p>
            <a:pPr marL="171450" indent="-171450">
              <a:lnSpc>
                <a:spcPct val="100000"/>
              </a:lnSpc>
              <a:spcBef>
                <a:spcPts val="1100"/>
              </a:spcBef>
              <a:buClr>
                <a:schemeClr val="bg1"/>
              </a:buClr>
              <a:buFont typeface="LucidaGrande" charset="0"/>
              <a:buChar char="-"/>
            </a:pPr>
            <a:r>
              <a:rPr lang="en-GB" sz="1100" kern="1000" dirty="0">
                <a:solidFill>
                  <a:schemeClr val="bg1"/>
                </a:solidFill>
                <a:highlight>
                  <a:srgbClr val="FFFFFF"/>
                </a:highlight>
              </a:rPr>
              <a:t>Cinema was therefore a great fit for the brand, with the campaign film running in titles that would efficiently deliver against a female audience including the Bronze Spot in </a:t>
            </a:r>
            <a:r>
              <a:rPr lang="en-GB" sz="1100" i="1" kern="1000" dirty="0">
                <a:solidFill>
                  <a:schemeClr val="bg1"/>
                </a:solidFill>
                <a:highlight>
                  <a:srgbClr val="FFFFFF"/>
                </a:highlight>
              </a:rPr>
              <a:t>Don’t Worry Darling </a:t>
            </a:r>
            <a:r>
              <a:rPr lang="en-GB" sz="1100" kern="1000" dirty="0">
                <a:solidFill>
                  <a:schemeClr val="bg1"/>
                </a:solidFill>
                <a:highlight>
                  <a:srgbClr val="FFFFFF"/>
                </a:highlight>
              </a:rPr>
              <a:t>and 16-34 women AGP titles including </a:t>
            </a:r>
            <a:r>
              <a:rPr lang="en-GB" sz="1100" i="1" kern="1000" dirty="0">
                <a:solidFill>
                  <a:schemeClr val="bg1"/>
                </a:solidFill>
                <a:highlight>
                  <a:srgbClr val="FFFFFF"/>
                </a:highlight>
              </a:rPr>
              <a:t>Elvis, Where the Crawdads Sing, Ticket to Paradise </a:t>
            </a:r>
            <a:r>
              <a:rPr lang="en-GB" sz="1100" kern="1000" dirty="0">
                <a:solidFill>
                  <a:schemeClr val="bg1"/>
                </a:solidFill>
                <a:highlight>
                  <a:srgbClr val="FFFFFF"/>
                </a:highlight>
              </a:rPr>
              <a:t>and </a:t>
            </a:r>
            <a:r>
              <a:rPr lang="en-GB" sz="1100" i="1" kern="1000" dirty="0">
                <a:solidFill>
                  <a:schemeClr val="bg1"/>
                </a:solidFill>
                <a:highlight>
                  <a:srgbClr val="FFFFFF"/>
                </a:highlight>
              </a:rPr>
              <a:t>The Woman King.</a:t>
            </a:r>
          </a:p>
          <a:p>
            <a:pPr>
              <a:lnSpc>
                <a:spcPct val="100000"/>
              </a:lnSpc>
              <a:spcBef>
                <a:spcPts val="1100"/>
              </a:spcBef>
              <a:buClr>
                <a:schemeClr val="bg1"/>
              </a:buClr>
            </a:pPr>
            <a:r>
              <a:rPr kumimoji="0" lang="en-GB" sz="1400" b="1" i="0" u="none" strike="noStrike" kern="1000" cap="none" spc="0" normalizeH="0" baseline="0" noProof="0" dirty="0">
                <a:ln>
                  <a:noFill/>
                </a:ln>
                <a:solidFill>
                  <a:schemeClr val="accent4"/>
                </a:solidFill>
                <a:effectLst/>
                <a:uLnTx/>
                <a:uFillTx/>
                <a:latin typeface="Arial"/>
                <a:ea typeface="+mn-ea"/>
                <a:cs typeface="Arial"/>
              </a:rPr>
              <a:t>Results</a:t>
            </a:r>
          </a:p>
          <a:p>
            <a:pPr marL="171450" marR="0" lvl="0" indent="-171450" fontAlgn="auto">
              <a:lnSpc>
                <a:spcPct val="100000"/>
              </a:lnSpc>
              <a:spcBef>
                <a:spcPts val="1100"/>
              </a:spcBef>
              <a:spcAft>
                <a:spcPts val="800"/>
              </a:spcAft>
              <a:buClr>
                <a:schemeClr val="bg1"/>
              </a:buClr>
              <a:buFont typeface="LucidaGrande" charset="0"/>
              <a:buChar char="-"/>
              <a:tabLst/>
              <a:defRPr/>
            </a:pPr>
            <a:r>
              <a:rPr lang="en-GB" sz="1100" kern="1000" dirty="0">
                <a:solidFill>
                  <a:schemeClr val="bg1"/>
                </a:solidFill>
                <a:highlight>
                  <a:srgbClr val="FFFFFF"/>
                </a:highlight>
              </a:rPr>
              <a:t>Using the high-impact environment of cinema worked effectively as part of the Prada Paradoxe campaign, with exposure to the ad in cinema leading to significant uplifts in awareness, perceptions, consideration and intention to act.</a:t>
            </a:r>
          </a:p>
          <a:p>
            <a:pPr marL="538163" lvl="3" indent="-276225">
              <a:lnSpc>
                <a:spcPct val="150000"/>
              </a:lnSpc>
              <a:buClr>
                <a:srgbClr val="000000"/>
              </a:buClr>
              <a:buFont typeface="Arial" panose="020B0604020202020204" pitchFamily="34" charset="0"/>
              <a:buChar char="–"/>
              <a:defRPr/>
            </a:pPr>
            <a:r>
              <a:rPr lang="en-GB" dirty="0">
                <a:highlight>
                  <a:srgbClr val="FFFFFF"/>
                </a:highlight>
              </a:rPr>
              <a:t>Awareness of Prada Paradoxe – </a:t>
            </a:r>
            <a:r>
              <a:rPr lang="en-GB" b="1" dirty="0">
                <a:highlight>
                  <a:srgbClr val="FFFFFF"/>
                </a:highlight>
              </a:rPr>
              <a:t>45% uplift </a:t>
            </a:r>
          </a:p>
          <a:p>
            <a:pPr marL="538163" lvl="3" indent="-276225">
              <a:lnSpc>
                <a:spcPct val="150000"/>
              </a:lnSpc>
              <a:buClr>
                <a:srgbClr val="000000"/>
              </a:buClr>
              <a:buFont typeface="Arial" panose="020B0604020202020204" pitchFamily="34" charset="0"/>
              <a:buChar char="–"/>
              <a:defRPr/>
            </a:pPr>
            <a:r>
              <a:rPr lang="en-GB" dirty="0">
                <a:highlight>
                  <a:srgbClr val="FFFFFF"/>
                </a:highlight>
              </a:rPr>
              <a:t>Advertising Awareness – </a:t>
            </a:r>
            <a:r>
              <a:rPr lang="en-GB" b="1" dirty="0">
                <a:highlight>
                  <a:srgbClr val="FFFFFF"/>
                </a:highlight>
              </a:rPr>
              <a:t>50% uplift </a:t>
            </a:r>
          </a:p>
          <a:p>
            <a:pPr marL="538163" lvl="3" indent="-276225">
              <a:lnSpc>
                <a:spcPct val="150000"/>
              </a:lnSpc>
              <a:buClr>
                <a:srgbClr val="000000"/>
              </a:buClr>
              <a:buFont typeface="Arial" panose="020B0604020202020204" pitchFamily="34" charset="0"/>
              <a:buChar char="–"/>
              <a:defRPr/>
            </a:pPr>
            <a:r>
              <a:rPr lang="en-GB" dirty="0">
                <a:solidFill>
                  <a:srgbClr val="000000"/>
                </a:solidFill>
                <a:highlight>
                  <a:srgbClr val="FFFFFF"/>
                </a:highlight>
              </a:rPr>
              <a:t>Prada Paradoxe has a classic luxury look and feel – </a:t>
            </a:r>
            <a:r>
              <a:rPr lang="en-GB" b="1" dirty="0">
                <a:solidFill>
                  <a:srgbClr val="000000"/>
                </a:solidFill>
                <a:highlight>
                  <a:srgbClr val="FFFFFF"/>
                </a:highlight>
              </a:rPr>
              <a:t>12% uplift</a:t>
            </a:r>
          </a:p>
          <a:p>
            <a:pPr marL="538163" lvl="3" indent="-276225">
              <a:lnSpc>
                <a:spcPct val="150000"/>
              </a:lnSpc>
              <a:buClr>
                <a:srgbClr val="000000"/>
              </a:buClr>
              <a:buFont typeface="Arial" panose="020B0604020202020204" pitchFamily="34" charset="0"/>
              <a:buChar char="–"/>
              <a:defRPr/>
            </a:pPr>
            <a:r>
              <a:rPr lang="en-GB" dirty="0">
                <a:solidFill>
                  <a:srgbClr val="000000"/>
                </a:solidFill>
                <a:highlight>
                  <a:srgbClr val="FFFFFF"/>
                </a:highlight>
              </a:rPr>
              <a:t>Prada Paradoxe is </a:t>
            </a:r>
            <a:r>
              <a:rPr lang="en-GB" dirty="0">
                <a:highlight>
                  <a:srgbClr val="FFFFFF"/>
                </a:highlight>
              </a:rPr>
              <a:t>sophisticated and aspirational - </a:t>
            </a:r>
            <a:r>
              <a:rPr lang="en-GB" b="1" dirty="0">
                <a:highlight>
                  <a:srgbClr val="FFFFFF"/>
                </a:highlight>
              </a:rPr>
              <a:t>36% uplift </a:t>
            </a:r>
          </a:p>
          <a:p>
            <a:pPr marL="538163" lvl="3" indent="-276225">
              <a:lnSpc>
                <a:spcPct val="150000"/>
              </a:lnSpc>
              <a:buClr>
                <a:srgbClr val="000000"/>
              </a:buClr>
              <a:buFont typeface="Arial" panose="020B0604020202020204" pitchFamily="34" charset="0"/>
              <a:buChar char="–"/>
              <a:defRPr/>
            </a:pPr>
            <a:r>
              <a:rPr lang="en-GB" dirty="0">
                <a:highlight>
                  <a:srgbClr val="FFFFFF"/>
                </a:highlight>
              </a:rPr>
              <a:t>L</a:t>
            </a:r>
            <a:r>
              <a:rPr lang="en-GB" dirty="0">
                <a:solidFill>
                  <a:srgbClr val="000000"/>
                </a:solidFill>
                <a:highlight>
                  <a:srgbClr val="FFFFFF"/>
                </a:highlight>
              </a:rPr>
              <a:t>ikely to consider buying Prada Paradoxe - </a:t>
            </a:r>
            <a:r>
              <a:rPr lang="en-GB" b="1" dirty="0">
                <a:solidFill>
                  <a:srgbClr val="000000"/>
                </a:solidFill>
                <a:highlight>
                  <a:srgbClr val="FFFFFF"/>
                </a:highlight>
              </a:rPr>
              <a:t>28% uplift </a:t>
            </a:r>
          </a:p>
          <a:p>
            <a:pPr marL="538163" lvl="3" indent="-276225">
              <a:lnSpc>
                <a:spcPct val="150000"/>
              </a:lnSpc>
              <a:buClr>
                <a:srgbClr val="000000"/>
              </a:buClr>
              <a:buFont typeface="Arial" panose="020B0604020202020204" pitchFamily="34" charset="0"/>
              <a:buChar char="–"/>
              <a:defRPr/>
            </a:pPr>
            <a:r>
              <a:rPr lang="en-GB" b="1" dirty="0">
                <a:solidFill>
                  <a:srgbClr val="000000"/>
                </a:solidFill>
                <a:highlight>
                  <a:srgbClr val="FFFFFF"/>
                </a:highlight>
              </a:rPr>
              <a:t>91% </a:t>
            </a:r>
            <a:r>
              <a:rPr lang="en-GB" dirty="0">
                <a:highlight>
                  <a:srgbClr val="FFFFFF"/>
                </a:highlight>
              </a:rPr>
              <a:t>of those who expect to buy fragrance </a:t>
            </a:r>
            <a:r>
              <a:rPr lang="en-GB" dirty="0">
                <a:solidFill>
                  <a:srgbClr val="000000"/>
                </a:solidFill>
                <a:highlight>
                  <a:srgbClr val="FFFFFF"/>
                </a:highlight>
              </a:rPr>
              <a:t>in the next three months will take some form of action (e.g. test the Prada fragrance in-store, visit the Prada website)</a:t>
            </a:r>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248EF34C-E573-0882-4FF5-11D1D6DEC28D}"/>
              </a:ext>
            </a:extLst>
          </p:cNvPr>
          <p:cNvSpPr/>
          <p:nvPr/>
        </p:nvSpPr>
        <p:spPr>
          <a:xfrm>
            <a:off x="0" y="7129310"/>
            <a:ext cx="13442949" cy="338554"/>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DCM / L'Oréal Prada Paradoxe. Conducted by; Differentology, </a:t>
            </a:r>
            <a:r>
              <a:rPr lang="en-US" sz="800" dirty="0">
                <a:solidFill>
                  <a:srgbClr val="000000"/>
                </a:solidFill>
                <a:latin typeface="Arial"/>
              </a:rPr>
              <a:t>September</a:t>
            </a:r>
            <a:r>
              <a:rPr kumimoji="0" lang="en-US" sz="800" b="0" i="0" u="none" strike="noStrike" kern="1200" cap="none" spc="0" normalizeH="0" baseline="0" noProof="0" dirty="0">
                <a:ln>
                  <a:noFill/>
                </a:ln>
                <a:solidFill>
                  <a:srgbClr val="000000"/>
                </a:solidFill>
                <a:effectLst/>
                <a:uLnTx/>
                <a:uFillTx/>
                <a:latin typeface="Arial"/>
                <a:ea typeface="+mn-ea"/>
                <a:cs typeface="+mn-cs"/>
              </a:rPr>
              <a:t> 2022. </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Results b</a:t>
            </a:r>
            <a:r>
              <a:rPr kumimoji="0" lang="en-US" sz="800" b="0" i="0" u="none" strike="noStrike" kern="1200" cap="none" spc="0" normalizeH="0" baseline="0" noProof="0" dirty="0" err="1">
                <a:ln>
                  <a:noFill/>
                </a:ln>
                <a:solidFill>
                  <a:srgbClr val="000000"/>
                </a:solidFill>
                <a:effectLst/>
                <a:uLnTx/>
                <a:uFillTx/>
                <a:latin typeface="Arial"/>
                <a:ea typeface="+mn-ea"/>
                <a:cs typeface="+mn-cs"/>
              </a:rPr>
              <a:t>ase</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lang="en-US" sz="800" dirty="0">
                <a:solidFill>
                  <a:srgbClr val="000000"/>
                </a:solidFill>
                <a:latin typeface="Arial"/>
              </a:rPr>
              <a:t>Females 16-34</a:t>
            </a:r>
            <a:r>
              <a:rPr kumimoji="0" lang="en-US" sz="800" b="0" i="0" u="none" strike="noStrike" kern="1200" cap="none" spc="0" normalizeH="0" baseline="0" noProof="0" dirty="0">
                <a:ln>
                  <a:noFill/>
                </a:ln>
                <a:solidFill>
                  <a:srgbClr val="000000"/>
                </a:solidFill>
                <a:effectLst/>
                <a:uLnTx/>
                <a:uFillTx/>
                <a:latin typeface="Arial"/>
                <a:ea typeface="+mn-ea"/>
                <a:cs typeface="+mn-cs"/>
              </a:rPr>
              <a:t>. Uplifts are test (exposed to ad in cinema) vs control (not exposed to ad in cinema) </a:t>
            </a:r>
          </a:p>
        </p:txBody>
      </p:sp>
      <p:graphicFrame>
        <p:nvGraphicFramePr>
          <p:cNvPr id="10" name="Table 5">
            <a:extLst>
              <a:ext uri="{FF2B5EF4-FFF2-40B4-BE49-F238E27FC236}">
                <a16:creationId xmlns:a16="http://schemas.microsoft.com/office/drawing/2014/main" id="{9C92EC5F-CBB2-4447-97E9-F8F8B64ABACC}"/>
              </a:ext>
            </a:extLst>
          </p:cNvPr>
          <p:cNvGraphicFramePr>
            <a:graphicFrameLocks noGrp="1"/>
          </p:cNvGraphicFramePr>
          <p:nvPr>
            <p:extLst>
              <p:ext uri="{D42A27DB-BD31-4B8C-83A1-F6EECF244321}">
                <p14:modId xmlns:p14="http://schemas.microsoft.com/office/powerpoint/2010/main" val="3576403586"/>
              </p:ext>
            </p:extLst>
          </p:nvPr>
        </p:nvGraphicFramePr>
        <p:xfrm>
          <a:off x="235640" y="896499"/>
          <a:ext cx="6816802" cy="832340"/>
        </p:xfrm>
        <a:graphic>
          <a:graphicData uri="http://schemas.openxmlformats.org/drawingml/2006/table">
            <a:tbl>
              <a:tblPr firstRow="1" bandRow="1">
                <a:tableStyleId>{5C22544A-7EE6-4342-B048-85BDC9FD1C3A}</a:tableStyleId>
              </a:tblPr>
              <a:tblGrid>
                <a:gridCol w="1304402">
                  <a:extLst>
                    <a:ext uri="{9D8B030D-6E8A-4147-A177-3AD203B41FA5}">
                      <a16:colId xmlns:a16="http://schemas.microsoft.com/office/drawing/2014/main" val="1043653864"/>
                    </a:ext>
                  </a:extLst>
                </a:gridCol>
                <a:gridCol w="1187116">
                  <a:extLst>
                    <a:ext uri="{9D8B030D-6E8A-4147-A177-3AD203B41FA5}">
                      <a16:colId xmlns:a16="http://schemas.microsoft.com/office/drawing/2014/main" val="1969532920"/>
                    </a:ext>
                  </a:extLst>
                </a:gridCol>
                <a:gridCol w="2133600">
                  <a:extLst>
                    <a:ext uri="{9D8B030D-6E8A-4147-A177-3AD203B41FA5}">
                      <a16:colId xmlns:a16="http://schemas.microsoft.com/office/drawing/2014/main" val="696929619"/>
                    </a:ext>
                  </a:extLst>
                </a:gridCol>
                <a:gridCol w="1371868">
                  <a:extLst>
                    <a:ext uri="{9D8B030D-6E8A-4147-A177-3AD203B41FA5}">
                      <a16:colId xmlns:a16="http://schemas.microsoft.com/office/drawing/2014/main" val="3021713266"/>
                    </a:ext>
                  </a:extLst>
                </a:gridCol>
                <a:gridCol w="819816">
                  <a:extLst>
                    <a:ext uri="{9D8B030D-6E8A-4147-A177-3AD203B41FA5}">
                      <a16:colId xmlns:a16="http://schemas.microsoft.com/office/drawing/2014/main" val="1729032941"/>
                    </a:ext>
                  </a:extLst>
                </a:gridCol>
              </a:tblGrid>
              <a:tr h="290524">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Target Audiences</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420860">
                <a:tc>
                  <a:txBody>
                    <a:bodyPr/>
                    <a:lstStyle/>
                    <a:p>
                      <a:pPr algn="ctr"/>
                      <a:r>
                        <a:rPr lang="en-GB" sz="1050" b="0" kern="1200" dirty="0">
                          <a:solidFill>
                            <a:schemeClr val="bg1"/>
                          </a:solidFill>
                          <a:latin typeface="+mn-lt"/>
                          <a:ea typeface="+mn-ea"/>
                          <a:cs typeface="+mn-cs"/>
                        </a:rPr>
                        <a:t>Cosmetics &amp; Personal Care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Women</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16-34 Women AGP &amp; Bronze Spot (</a:t>
                      </a:r>
                      <a:r>
                        <a:rPr lang="en-GB" sz="1050" b="0" i="1" kern="1200" dirty="0">
                          <a:solidFill>
                            <a:schemeClr val="bg1"/>
                          </a:solidFill>
                          <a:latin typeface="+mn-lt"/>
                          <a:ea typeface="+mn-ea"/>
                          <a:cs typeface="+mn-cs"/>
                        </a:rPr>
                        <a:t>Don’t Worry Darling</a:t>
                      </a:r>
                      <a:r>
                        <a:rPr lang="en-GB" sz="1050" b="0" kern="1200" dirty="0">
                          <a:solidFill>
                            <a:schemeClr val="bg1"/>
                          </a:solidFill>
                          <a:latin typeface="+mn-lt"/>
                          <a:ea typeface="+mn-ea"/>
                          <a:cs typeface="+mn-cs"/>
                        </a:rPr>
                        <a:t>) </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Essence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60”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4" name="Rectangle 13">
            <a:extLst>
              <a:ext uri="{FF2B5EF4-FFF2-40B4-BE49-F238E27FC236}">
                <a16:creationId xmlns:a16="http://schemas.microsoft.com/office/drawing/2014/main" id="{03A857B6-6FA8-42E1-BFDC-9320B6FCD6EA}"/>
              </a:ext>
            </a:extLst>
          </p:cNvPr>
          <p:cNvSpPr/>
          <p:nvPr/>
        </p:nvSpPr>
        <p:spPr>
          <a:xfrm>
            <a:off x="7430167" y="514183"/>
            <a:ext cx="5562820" cy="3074197"/>
          </a:xfrm>
          <a:prstGeom prst="rect">
            <a:avLst/>
          </a:prstGeom>
          <a:blipFill>
            <a:blip r:embed="rId7" cstate="screen">
              <a:extLst>
                <a:ext uri="{28A0092B-C50C-407E-A947-70E740481C1C}">
                  <a14:useLocalDpi xmlns:a14="http://schemas.microsoft.com/office/drawing/2010/main"/>
                </a:ext>
              </a:extLst>
            </a:blip>
            <a:srcRect/>
            <a:stretch>
              <a:fillRect/>
            </a:stretch>
          </a:blip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5" name="Rectangle 14">
            <a:extLst>
              <a:ext uri="{FF2B5EF4-FFF2-40B4-BE49-F238E27FC236}">
                <a16:creationId xmlns:a16="http://schemas.microsoft.com/office/drawing/2014/main" id="{EAE7206D-774F-4C21-B0DF-70CA7A855F83}"/>
              </a:ext>
            </a:extLst>
          </p:cNvPr>
          <p:cNvSpPr/>
          <p:nvPr/>
        </p:nvSpPr>
        <p:spPr>
          <a:xfrm>
            <a:off x="7430167" y="3787979"/>
            <a:ext cx="5562820" cy="3074197"/>
          </a:xfrm>
          <a:prstGeom prst="rect">
            <a:avLst/>
          </a:prstGeom>
          <a:blipFill>
            <a:blip r:embed="rId8" cstate="screen">
              <a:extLst>
                <a:ext uri="{28A0092B-C50C-407E-A947-70E740481C1C}">
                  <a14:useLocalDpi xmlns:a14="http://schemas.microsoft.com/office/drawing/2010/main"/>
                </a:ext>
              </a:extLst>
            </a:blip>
            <a:srcRect/>
            <a:stretch>
              <a:fillRect/>
            </a:stretch>
          </a:blip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Tree>
    <p:extLst>
      <p:ext uri="{BB962C8B-B14F-4D97-AF65-F5344CB8AC3E}">
        <p14:creationId xmlns:p14="http://schemas.microsoft.com/office/powerpoint/2010/main" val="122071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3.xml><?xml version="1.0" encoding="utf-8"?>
<a:theme xmlns:a="http://schemas.openxmlformats.org/drawingml/2006/main" name="3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8127FAEC31A48AE6F1C492DD759CF" ma:contentTypeVersion="11" ma:contentTypeDescription="Create a new document." ma:contentTypeScope="" ma:versionID="75fd114586f2ff9cdded708ed4d9e985">
  <xsd:schema xmlns:xsd="http://www.w3.org/2001/XMLSchema" xmlns:xs="http://www.w3.org/2001/XMLSchema" xmlns:p="http://schemas.microsoft.com/office/2006/metadata/properties" xmlns:ns2="a780b68c-c101-4594-8485-2bb2f67a1cfe" xmlns:ns3="b71b7d94-64a5-4a69-8ffc-dc246ac1712f" targetNamespace="http://schemas.microsoft.com/office/2006/metadata/properties" ma:root="true" ma:fieldsID="191ae462e525be489b856f1c59b9097a" ns2:_="" ns3:_="">
    <xsd:import namespace="a780b68c-c101-4594-8485-2bb2f67a1cfe"/>
    <xsd:import namespace="b71b7d94-64a5-4a69-8ffc-dc246ac171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0b68c-c101-4594-8485-2bb2f67a1c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1b7d94-64a5-4a69-8ffc-dc246ac1712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FB253-28BF-4D28-BC80-BABFFA602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0b68c-c101-4594-8485-2bb2f67a1cfe"/>
    <ds:schemaRef ds:uri="b71b7d94-64a5-4a69-8ffc-dc246ac17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083E8F-1F68-48C2-9F47-9BC6F62070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347</Words>
  <Application>Microsoft Office PowerPoint</Application>
  <PresentationFormat>Custom</PresentationFormat>
  <Paragraphs>27</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Century Gothic</vt:lpstr>
      <vt:lpstr>Impact</vt:lpstr>
      <vt:lpstr>LucidaGrande</vt:lpstr>
      <vt:lpstr>Wingdings</vt:lpstr>
      <vt:lpstr>1_Blank with title</vt:lpstr>
      <vt:lpstr>2_Blank with title</vt:lpstr>
      <vt:lpstr>3_Blank with title</vt:lpstr>
      <vt:lpstr>think-cell Slide</vt:lpstr>
      <vt:lpstr>L’OREAL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2023-01-12T10:56:07Z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