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55" r:id="rId3"/>
    <p:sldMasterId id="2147484057" r:id="rId4"/>
  </p:sldMasterIdLst>
  <p:notesMasterIdLst>
    <p:notesMasterId r:id="rId6"/>
  </p:notesMasterIdLst>
  <p:handoutMasterIdLst>
    <p:handoutMasterId r:id="rId7"/>
  </p:handoutMasterIdLst>
  <p:sldIdLst>
    <p:sldId id="440" r:id="rId5"/>
  </p:sldIdLst>
  <p:sldSz cx="13442950" cy="7561263"/>
  <p:notesSz cx="6858000" cy="9144000"/>
  <p:custDataLst>
    <p:tags r:id="rId8"/>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AC8C8"/>
    <a:srgbClr val="8547AD"/>
    <a:srgbClr val="FAA212"/>
    <a:srgbClr val="CC910E"/>
    <a:srgbClr val="666263"/>
    <a:srgbClr val="0099A8"/>
    <a:srgbClr val="0094E7"/>
    <a:srgbClr val="FB344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3970" autoAdjust="0"/>
  </p:normalViewPr>
  <p:slideViewPr>
    <p:cSldViewPr snapToGrid="0">
      <p:cViewPr varScale="1">
        <p:scale>
          <a:sx n="42" d="100"/>
          <a:sy n="42" d="100"/>
        </p:scale>
        <p:origin x="612" y="40"/>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2.xml"/><Relationship Id="rId9" Type="http://schemas.openxmlformats.org/officeDocument/2006/relationships/commentAuthors" Target="commentAuthors.xml"/><Relationship Id="rId14" Type="http://schemas.microsoft.com/office/2018/10/relationships/authors" Targe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1/11/2023</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1/11/2023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82142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051"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492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4099"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34702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ase_study_1">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5059399" y="1771743"/>
            <a:ext cx="7943744" cy="3652807"/>
          </a:xfrm>
          <a:prstGeom prst="rect">
            <a:avLst/>
          </a:prstGeom>
          <a:solidFill>
            <a:srgbClr val="CAC8C8"/>
          </a:solidFill>
          <a:ln>
            <a:noFill/>
          </a:ln>
          <a:effectLst/>
        </p:spPr>
        <p:txBody>
          <a:bodyPr vert="horz"/>
          <a:lstStyle>
            <a:lvl1pPr>
              <a:defRPr>
                <a:solidFill>
                  <a:schemeClr val="bg1"/>
                </a:solidFill>
              </a:defRPr>
            </a:lvl1pPr>
          </a:lstStyle>
          <a:p>
            <a:endParaRPr lang="en-US" dirty="0"/>
          </a:p>
          <a:p>
            <a:endParaRPr lang="en-US" dirty="0"/>
          </a:p>
          <a:p>
            <a:endParaRPr lang="en-US" dirty="0"/>
          </a:p>
          <a:p>
            <a:endParaRPr lang="en-US" dirty="0"/>
          </a:p>
          <a:p>
            <a:r>
              <a:rPr lang="en-US" dirty="0"/>
              <a:t>		Insert picture here</a:t>
            </a:r>
          </a:p>
        </p:txBody>
      </p:sp>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5123"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itle 3"/>
          <p:cNvSpPr>
            <a:spLocks noGrp="1"/>
          </p:cNvSpPr>
          <p:nvPr>
            <p:ph type="title" hasCustomPrompt="1"/>
          </p:nvPr>
        </p:nvSpPr>
        <p:spPr>
          <a:xfrm>
            <a:off x="351316" y="344821"/>
            <a:ext cx="12413343" cy="409568"/>
          </a:xfrm>
        </p:spPr>
        <p:txBody>
          <a:bodyPr/>
          <a:lstStyle>
            <a:lvl1pPr>
              <a:defRPr baseline="0"/>
            </a:lvl1pPr>
          </a:lstStyle>
          <a:p>
            <a:r>
              <a:rPr lang="en-GB" dirty="0"/>
              <a:t>Insert brand name here</a:t>
            </a:r>
            <a:endParaRPr lang="en-US" dirty="0"/>
          </a:p>
        </p:txBody>
      </p:sp>
      <p:sp>
        <p:nvSpPr>
          <p:cNvPr id="13" name="Text Placeholder 12"/>
          <p:cNvSpPr>
            <a:spLocks noGrp="1"/>
          </p:cNvSpPr>
          <p:nvPr>
            <p:ph type="body" sz="quarter" idx="11" hasCustomPrompt="1"/>
          </p:nvPr>
        </p:nvSpPr>
        <p:spPr>
          <a:xfrm>
            <a:off x="334486" y="771890"/>
            <a:ext cx="12439452" cy="237225"/>
          </a:xfrm>
          <a:prstGeom prst="rect">
            <a:avLst/>
          </a:prstGeom>
        </p:spPr>
        <p:txBody>
          <a:bodyPr vert="horz" lIns="36000" tIns="0"/>
          <a:lstStyle>
            <a:lvl1pPr>
              <a:defRPr sz="1400" baseline="0">
                <a:solidFill>
                  <a:schemeClr val="accent6"/>
                </a:solidFill>
              </a:defRPr>
            </a:lvl1pPr>
          </a:lstStyle>
          <a:p>
            <a:pPr lvl="0"/>
            <a:r>
              <a:rPr lang="en-GB" dirty="0"/>
              <a:t>Insert campaign title here</a:t>
            </a:r>
          </a:p>
        </p:txBody>
      </p:sp>
      <p:sp>
        <p:nvSpPr>
          <p:cNvPr id="15" name="Picture Placeholder 14"/>
          <p:cNvSpPr>
            <a:spLocks noGrp="1"/>
          </p:cNvSpPr>
          <p:nvPr>
            <p:ph type="pic" sz="quarter" idx="12" hasCustomPrompt="1"/>
          </p:nvPr>
        </p:nvSpPr>
        <p:spPr>
          <a:xfrm>
            <a:off x="2237670" y="6915151"/>
            <a:ext cx="2006916" cy="517525"/>
          </a:xfrm>
          <a:prstGeom prst="rect">
            <a:avLst/>
          </a:prstGeom>
        </p:spPr>
        <p:txBody>
          <a:bodyPr vert="horz"/>
          <a:lstStyle>
            <a:lvl1pPr>
              <a:defRPr>
                <a:solidFill>
                  <a:srgbClr val="8A8A8D"/>
                </a:solidFill>
              </a:defRPr>
            </a:lvl1pPr>
          </a:lstStyle>
          <a:p>
            <a:r>
              <a:rPr lang="en-US" dirty="0"/>
              <a:t>Logo here</a:t>
            </a:r>
          </a:p>
        </p:txBody>
      </p:sp>
      <p:sp>
        <p:nvSpPr>
          <p:cNvPr id="27" name="Text Placeholder 26"/>
          <p:cNvSpPr>
            <a:spLocks noGrp="1"/>
          </p:cNvSpPr>
          <p:nvPr>
            <p:ph type="body" sz="quarter" idx="16" hasCustomPrompt="1"/>
          </p:nvPr>
        </p:nvSpPr>
        <p:spPr>
          <a:xfrm>
            <a:off x="355657" y="2096146"/>
            <a:ext cx="4077342" cy="1817688"/>
          </a:xfrm>
          <a:prstGeom prst="rect">
            <a:avLst/>
          </a:prstGeom>
        </p:spPr>
        <p:txBody>
          <a:bodyPr vert="horz" lIns="36000" tIns="0"/>
          <a:lstStyle>
            <a:lvl1pPr>
              <a:defRPr sz="1000" b="0" baseline="0">
                <a:solidFill>
                  <a:srgbClr val="000000"/>
                </a:solidFill>
                <a:latin typeface="Arial"/>
                <a:cs typeface="Arial"/>
              </a:defRPr>
            </a:lvl1pPr>
            <a:lvl2pPr>
              <a:defRPr sz="1100">
                <a:solidFill>
                  <a:srgbClr val="000000"/>
                </a:solidFill>
                <a:latin typeface="Arial"/>
                <a:cs typeface="Arial"/>
              </a:defRPr>
            </a:lvl2pPr>
            <a:lvl3pPr>
              <a:defRPr sz="1100">
                <a:solidFill>
                  <a:srgbClr val="000000"/>
                </a:solidFill>
                <a:latin typeface="Arial"/>
                <a:cs typeface="Arial"/>
              </a:defRPr>
            </a:lvl3pPr>
            <a:lvl4pPr>
              <a:defRPr sz="1100">
                <a:solidFill>
                  <a:srgbClr val="000000"/>
                </a:solidFill>
                <a:latin typeface="Arial"/>
                <a:cs typeface="Arial"/>
              </a:defRPr>
            </a:lvl4pPr>
            <a:lvl5pPr>
              <a:defRPr sz="1100">
                <a:solidFill>
                  <a:srgbClr val="000000"/>
                </a:solidFill>
                <a:latin typeface="Arial"/>
                <a:cs typeface="Arial"/>
              </a:defRPr>
            </a:lvl5pPr>
          </a:lstStyle>
          <a:p>
            <a:pPr lvl="0"/>
            <a:r>
              <a:rPr lang="en-US" b="0" dirty="0"/>
              <a:t>Insert text here</a:t>
            </a:r>
            <a:endParaRPr lang="en-US" dirty="0"/>
          </a:p>
        </p:txBody>
      </p:sp>
      <p:sp>
        <p:nvSpPr>
          <p:cNvPr id="28" name="Text Placeholder 26"/>
          <p:cNvSpPr>
            <a:spLocks noGrp="1"/>
          </p:cNvSpPr>
          <p:nvPr>
            <p:ph type="body" sz="quarter" idx="17" hasCustomPrompt="1"/>
          </p:nvPr>
        </p:nvSpPr>
        <p:spPr>
          <a:xfrm>
            <a:off x="355657" y="4385300"/>
            <a:ext cx="4077342" cy="1817688"/>
          </a:xfrm>
          <a:prstGeom prst="rect">
            <a:avLst/>
          </a:prstGeom>
        </p:spPr>
        <p:txBody>
          <a:bodyPr vert="horz" lIns="36000" tIns="0"/>
          <a:lstStyle>
            <a:lvl1pPr>
              <a:defRPr sz="1000" b="0" baseline="0">
                <a:solidFill>
                  <a:srgbClr val="000000"/>
                </a:solidFill>
                <a:latin typeface="Arial"/>
                <a:cs typeface="Arial"/>
              </a:defRPr>
            </a:lvl1pPr>
            <a:lvl2pPr>
              <a:defRPr sz="1100">
                <a:solidFill>
                  <a:srgbClr val="000000"/>
                </a:solidFill>
                <a:latin typeface="Arial"/>
                <a:cs typeface="Arial"/>
              </a:defRPr>
            </a:lvl2pPr>
            <a:lvl3pPr>
              <a:defRPr sz="1100">
                <a:solidFill>
                  <a:srgbClr val="000000"/>
                </a:solidFill>
                <a:latin typeface="Arial"/>
                <a:cs typeface="Arial"/>
              </a:defRPr>
            </a:lvl3pPr>
            <a:lvl4pPr>
              <a:defRPr sz="1100">
                <a:solidFill>
                  <a:srgbClr val="000000"/>
                </a:solidFill>
                <a:latin typeface="Arial"/>
                <a:cs typeface="Arial"/>
              </a:defRPr>
            </a:lvl4pPr>
            <a:lvl5pPr>
              <a:defRPr sz="1100">
                <a:solidFill>
                  <a:srgbClr val="000000"/>
                </a:solidFill>
                <a:latin typeface="Arial"/>
                <a:cs typeface="Arial"/>
              </a:defRPr>
            </a:lvl5pPr>
          </a:lstStyle>
          <a:p>
            <a:pPr lvl="0"/>
            <a:r>
              <a:rPr lang="en-US" b="0" dirty="0"/>
              <a:t>Insert text here</a:t>
            </a:r>
            <a:endParaRPr lang="en-US" dirty="0"/>
          </a:p>
        </p:txBody>
      </p:sp>
      <p:sp>
        <p:nvSpPr>
          <p:cNvPr id="30" name="Text Placeholder 29"/>
          <p:cNvSpPr>
            <a:spLocks noGrp="1"/>
          </p:cNvSpPr>
          <p:nvPr>
            <p:ph type="body" sz="quarter" idx="18" hasCustomPrompt="1"/>
          </p:nvPr>
        </p:nvSpPr>
        <p:spPr>
          <a:xfrm>
            <a:off x="355921" y="1803813"/>
            <a:ext cx="4096396" cy="256620"/>
          </a:xfrm>
          <a:prstGeom prst="rect">
            <a:avLst/>
          </a:prstGeom>
        </p:spPr>
        <p:txBody>
          <a:bodyPr vert="horz" lIns="36000"/>
          <a:lstStyle>
            <a:lvl1pPr>
              <a:defRPr sz="1400" baseline="0">
                <a:solidFill>
                  <a:srgbClr val="000000"/>
                </a:solidFill>
              </a:defRPr>
            </a:lvl1pPr>
          </a:lstStyle>
          <a:p>
            <a:pPr lvl="0"/>
            <a:r>
              <a:rPr lang="en-US" dirty="0"/>
              <a:t>Write ‘Background’ here</a:t>
            </a:r>
          </a:p>
        </p:txBody>
      </p:sp>
      <p:sp>
        <p:nvSpPr>
          <p:cNvPr id="31" name="Text Placeholder 29"/>
          <p:cNvSpPr>
            <a:spLocks noGrp="1"/>
          </p:cNvSpPr>
          <p:nvPr>
            <p:ph type="body" sz="quarter" idx="19" hasCustomPrompt="1"/>
          </p:nvPr>
        </p:nvSpPr>
        <p:spPr>
          <a:xfrm>
            <a:off x="355921" y="4108646"/>
            <a:ext cx="4096396" cy="256620"/>
          </a:xfrm>
          <a:prstGeom prst="rect">
            <a:avLst/>
          </a:prstGeom>
        </p:spPr>
        <p:txBody>
          <a:bodyPr vert="horz" lIns="36000"/>
          <a:lstStyle>
            <a:lvl1pPr>
              <a:defRPr sz="1400">
                <a:solidFill>
                  <a:srgbClr val="000000"/>
                </a:solidFill>
              </a:defRPr>
            </a:lvl1pPr>
          </a:lstStyle>
          <a:p>
            <a:pPr lvl="0"/>
            <a:r>
              <a:rPr lang="en-US" dirty="0"/>
              <a:t>Write ‘Idea’ here</a:t>
            </a:r>
          </a:p>
        </p:txBody>
      </p:sp>
      <p:sp>
        <p:nvSpPr>
          <p:cNvPr id="35" name="Text Placeholder 34"/>
          <p:cNvSpPr>
            <a:spLocks noGrp="1"/>
          </p:cNvSpPr>
          <p:nvPr>
            <p:ph type="body" sz="quarter" idx="20" hasCustomPrompt="1"/>
          </p:nvPr>
        </p:nvSpPr>
        <p:spPr>
          <a:xfrm>
            <a:off x="6986100" y="5635626"/>
            <a:ext cx="5927600" cy="747713"/>
          </a:xfrm>
          <a:prstGeom prst="rect">
            <a:avLst/>
          </a:prstGeom>
        </p:spPr>
        <p:txBody>
          <a:bodyPr vert="horz"/>
          <a:lstStyle>
            <a:lvl1pPr algn="r">
              <a:defRPr baseline="0">
                <a:solidFill>
                  <a:srgbClr val="FFFFFF"/>
                </a:solidFill>
              </a:defRPr>
            </a:lvl1pPr>
          </a:lstStyle>
          <a:p>
            <a:pPr lvl="0"/>
            <a:r>
              <a:rPr lang="en-US" dirty="0"/>
              <a:t>Insert quote here – can run to two lines</a:t>
            </a:r>
          </a:p>
        </p:txBody>
      </p:sp>
    </p:spTree>
    <p:extLst>
      <p:ext uri="{BB962C8B-B14F-4D97-AF65-F5344CB8AC3E}">
        <p14:creationId xmlns:p14="http://schemas.microsoft.com/office/powerpoint/2010/main" val="1985418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heme" Target="../theme/theme2.xml"/><Relationship Id="rId7" Type="http://schemas.openxmlformats.org/officeDocument/2006/relationships/image" Target="../media/image1.emf"/><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oleObject" Target="../embeddings/oleObject3.bin"/><Relationship Id="rId5" Type="http://schemas.openxmlformats.org/officeDocument/2006/relationships/tags" Target="../tags/tag4.xml"/><Relationship Id="rId4" Type="http://schemas.openxmlformats.org/officeDocument/2006/relationships/vmlDrawing" Target="../drawings/vmlDrawing3.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27"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331535641"/>
      </p:ext>
    </p:extLst>
  </p:cSld>
  <p:clrMap bg1="lt1" tx1="dk1" bg2="lt2" tx2="dk2" accent1="accent1" accent2="accent2" accent3="accent3" accent4="accent4" accent5="accent5" accent6="accent6" hlink="hlink" folHlink="folHlink"/>
  <p:sldLayoutIdLst>
    <p:sldLayoutId id="2147484056" r:id="rId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3075" name="think-cell Slide" r:id="rId6" imgW="6350000" imgH="6350000" progId="">
                  <p:embed/>
                </p:oleObj>
              </mc:Choice>
              <mc:Fallback>
                <p:oleObj name="think-cell Slide" r:id="rId6" imgW="6350000" imgH="6350000" progId="">
                  <p:embed/>
                  <p:pic>
                    <p:nvPicPr>
                      <p:cNvPr id="8" name="Object 7" hidden="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8"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603353967"/>
      </p:ext>
    </p:extLst>
  </p:cSld>
  <p:clrMap bg1="lt1" tx1="dk1" bg2="lt2" tx2="dk2" accent1="accent1" accent2="accent2" accent3="accent3" accent4="accent4" accent5="accent5" accent6="accent6" hlink="hlink" folHlink="folHlink"/>
  <p:sldLayoutIdLst>
    <p:sldLayoutId id="2147484058" r:id="rId1"/>
    <p:sldLayoutId id="2147484059" r:id="rId2"/>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tags" Target="../tags/tag7.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55220" y="177615"/>
            <a:ext cx="9308541" cy="409568"/>
          </a:xfrm>
        </p:spPr>
        <p:txBody>
          <a:bodyPr/>
          <a:lstStyle/>
          <a:p>
            <a:r>
              <a:rPr lang="en-US" sz="2800" dirty="0"/>
              <a:t>L’OREAL</a:t>
            </a:r>
            <a:endParaRPr lang="en-GB" dirty="0"/>
          </a:p>
        </p:txBody>
      </p:sp>
      <p:sp>
        <p:nvSpPr>
          <p:cNvPr id="8" name="Text Placeholder 7"/>
          <p:cNvSpPr>
            <a:spLocks noGrp="1"/>
          </p:cNvSpPr>
          <p:nvPr>
            <p:ph type="body" sz="quarter" idx="11"/>
          </p:nvPr>
        </p:nvSpPr>
        <p:spPr>
          <a:xfrm>
            <a:off x="235641" y="617820"/>
            <a:ext cx="9328120" cy="237225"/>
          </a:xfrm>
          <a:ln>
            <a:noFill/>
          </a:ln>
        </p:spPr>
        <p:txBody>
          <a:bodyPr/>
          <a:lstStyle/>
          <a:p>
            <a:pPr marL="0" marR="0" lvl="0" indent="0" algn="l" defTabSz="961844" rtl="0" eaLnBrk="1" fontAlgn="auto" latinLnBrk="0" hangingPunct="1">
              <a:lnSpc>
                <a:spcPts val="1500"/>
              </a:lnSpc>
              <a:spcBef>
                <a:spcPts val="0"/>
              </a:spcBef>
              <a:spcAft>
                <a:spcPts val="0"/>
              </a:spcAft>
              <a:buClr>
                <a:srgbClr val="FFFFFF"/>
              </a:buClr>
              <a:buSzPct val="100000"/>
              <a:buFont typeface="Arial"/>
              <a:buNone/>
              <a:tabLst/>
              <a:defRPr/>
            </a:pPr>
            <a:r>
              <a:rPr lang="en-US" dirty="0">
                <a:solidFill>
                  <a:srgbClr val="8A8A8D"/>
                </a:solidFill>
                <a:latin typeface="Arial"/>
              </a:rPr>
              <a:t>Armani Code</a:t>
            </a:r>
            <a:endParaRPr kumimoji="0" lang="en-US" sz="1400" b="1" i="0" u="none" strike="noStrike" kern="1200" cap="none" spc="0" normalizeH="0" baseline="0" noProof="0" dirty="0">
              <a:ln>
                <a:noFill/>
              </a:ln>
              <a:solidFill>
                <a:srgbClr val="8A8A8D"/>
              </a:solidFill>
              <a:effectLst/>
              <a:uLnTx/>
              <a:uFillTx/>
              <a:latin typeface="Arial"/>
              <a:ea typeface="+mn-ea"/>
              <a:cs typeface="+mn-cs"/>
            </a:endParaRPr>
          </a:p>
        </p:txBody>
      </p:sp>
      <p:sp>
        <p:nvSpPr>
          <p:cNvPr id="3" name="Text Placeholder 2"/>
          <p:cNvSpPr>
            <a:spLocks noGrp="1"/>
          </p:cNvSpPr>
          <p:nvPr>
            <p:ph type="body" sz="quarter" idx="16"/>
          </p:nvPr>
        </p:nvSpPr>
        <p:spPr>
          <a:xfrm>
            <a:off x="235641" y="1851975"/>
            <a:ext cx="7186563" cy="2115188"/>
          </a:xfrm>
        </p:spPr>
        <p:txBody>
          <a:bodyPr>
            <a:noAutofit/>
          </a:bodyPr>
          <a:lstStyle/>
          <a:p>
            <a:pPr>
              <a:spcBef>
                <a:spcPts val="1100"/>
              </a:spcBef>
            </a:pPr>
            <a:r>
              <a:rPr lang="en-GB" sz="1400" b="1" kern="1000" dirty="0">
                <a:solidFill>
                  <a:schemeClr val="accent2"/>
                </a:solidFill>
              </a:rPr>
              <a:t>Background</a:t>
            </a:r>
          </a:p>
          <a:p>
            <a:pPr marL="171450" indent="-171450">
              <a:lnSpc>
                <a:spcPct val="100000"/>
              </a:lnSpc>
              <a:spcBef>
                <a:spcPts val="1100"/>
              </a:spcBef>
              <a:buClr>
                <a:schemeClr val="bg1"/>
              </a:buClr>
              <a:buFont typeface="LucidaGrande" charset="0"/>
              <a:buChar char="-"/>
            </a:pPr>
            <a:r>
              <a:rPr lang="en-GB" sz="1050" kern="1000" dirty="0">
                <a:solidFill>
                  <a:schemeClr val="bg1"/>
                </a:solidFill>
              </a:rPr>
              <a:t>In the lead up to the key festive purchasing season, L'Oréal wanted to reach those who were in the market for a male fragrance, whether it be for themselves or as a gift to their family or friends. The Armani Code campaign was looking to cut through, excite and engage existing and potential new customers.</a:t>
            </a:r>
          </a:p>
          <a:p>
            <a:pPr marL="171450" indent="-171450">
              <a:lnSpc>
                <a:spcPct val="100000"/>
              </a:lnSpc>
              <a:spcBef>
                <a:spcPts val="1100"/>
              </a:spcBef>
              <a:buClr>
                <a:schemeClr val="bg1"/>
              </a:buClr>
              <a:buFont typeface="LucidaGrande" charset="0"/>
              <a:buChar char="-"/>
            </a:pPr>
            <a:r>
              <a:rPr lang="en-GB" sz="1050" kern="1000" dirty="0">
                <a:solidFill>
                  <a:schemeClr val="bg1"/>
                </a:solidFill>
              </a:rPr>
              <a:t>The new brand asset starring Regé-Jean Page ran in cinema as part of a wider AV campaign that included TV, BVOD, Social and Online. Cinema was included on the plan as L'Oréal knew that cinema could deliver a young, affluent-skewing audience in a highly receptive environment where more attention is paid vs. other AV formats. </a:t>
            </a:r>
          </a:p>
          <a:p>
            <a:pPr marL="171450" indent="-171450">
              <a:lnSpc>
                <a:spcPct val="100000"/>
              </a:lnSpc>
              <a:spcBef>
                <a:spcPts val="1100"/>
              </a:spcBef>
              <a:buClr>
                <a:schemeClr val="bg1"/>
              </a:buClr>
              <a:buFont typeface="LucidaGrande" charset="0"/>
              <a:buChar char="-"/>
            </a:pPr>
            <a:r>
              <a:rPr lang="en-GB" sz="1050" kern="1000" dirty="0">
                <a:solidFill>
                  <a:schemeClr val="bg1"/>
                </a:solidFill>
                <a:highlight>
                  <a:srgbClr val="FFFFFF"/>
                </a:highlight>
              </a:rPr>
              <a:t>Aligning with premium content was key and the Armani Code ad ran across the DCM estate running in the Bronze and Silver Spots of titles that would efficiently deliver against the primary male audience including </a:t>
            </a:r>
            <a:r>
              <a:rPr lang="en-GB" sz="1050" i="1" kern="1000" dirty="0">
                <a:solidFill>
                  <a:schemeClr val="bg1"/>
                </a:solidFill>
                <a:highlight>
                  <a:srgbClr val="FFFFFF"/>
                </a:highlight>
              </a:rPr>
              <a:t>Amsterdam </a:t>
            </a:r>
            <a:r>
              <a:rPr lang="en-GB" sz="1050" kern="1000" dirty="0">
                <a:solidFill>
                  <a:schemeClr val="bg1"/>
                </a:solidFill>
                <a:highlight>
                  <a:srgbClr val="FFFFFF"/>
                </a:highlight>
              </a:rPr>
              <a:t>and </a:t>
            </a:r>
            <a:r>
              <a:rPr lang="en-GB" sz="1050" i="1" kern="1000" dirty="0">
                <a:solidFill>
                  <a:schemeClr val="bg1"/>
                </a:solidFill>
                <a:highlight>
                  <a:srgbClr val="FFFFFF"/>
                </a:highlight>
              </a:rPr>
              <a:t>The Banshees of Inisherin</a:t>
            </a:r>
            <a:r>
              <a:rPr lang="en-GB" sz="1050" kern="1000" dirty="0">
                <a:solidFill>
                  <a:schemeClr val="bg1"/>
                </a:solidFill>
                <a:highlight>
                  <a:srgbClr val="FFFFFF"/>
                </a:highlight>
              </a:rPr>
              <a:t>.</a:t>
            </a:r>
            <a:endParaRPr lang="en-GB" sz="1050" i="1" kern="1000" dirty="0">
              <a:solidFill>
                <a:schemeClr val="bg1"/>
              </a:solidFill>
            </a:endParaRPr>
          </a:p>
        </p:txBody>
      </p:sp>
      <p:graphicFrame>
        <p:nvGraphicFramePr>
          <p:cNvPr id="16" name="Object 15" hidden="1"/>
          <p:cNvGraphicFramePr>
            <a:graphicFrameLocks noChangeAspect="1"/>
          </p:cNvGraphicFramePr>
          <p:nvPr>
            <p:custDataLst>
              <p:tags r:id="rId2"/>
            </p:custDataLst>
          </p:nvPr>
        </p:nvGraphicFramePr>
        <p:xfrm>
          <a:off x="1682751" y="1589"/>
          <a:ext cx="1587" cy="1587"/>
        </p:xfrm>
        <a:graphic>
          <a:graphicData uri="http://schemas.openxmlformats.org/presentationml/2006/ole">
            <mc:AlternateContent xmlns:mc="http://schemas.openxmlformats.org/markup-compatibility/2006">
              <mc:Choice xmlns:v="urn:schemas-microsoft-com:vml" Requires="v">
                <p:oleObj spid="_x0000_s6147" name="think-cell Slide" r:id="rId5" imgW="6350000" imgH="6350000" progId="">
                  <p:embed/>
                </p:oleObj>
              </mc:Choice>
              <mc:Fallback>
                <p:oleObj name="think-cell Slide" r:id="rId5" imgW="6350000" imgH="6350000" progId="">
                  <p:embed/>
                  <p:pic>
                    <p:nvPicPr>
                      <p:cNvPr id="16" name="Object 15"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82751" y="1589"/>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a:extLst>
              <a:ext uri="{FF2B5EF4-FFF2-40B4-BE49-F238E27FC236}">
                <a16:creationId xmlns:a16="http://schemas.microsoft.com/office/drawing/2014/main" id="{248EF34C-E573-0882-4FF5-11D1D6DEC28D}"/>
              </a:ext>
            </a:extLst>
          </p:cNvPr>
          <p:cNvSpPr/>
          <p:nvPr/>
        </p:nvSpPr>
        <p:spPr>
          <a:xfrm>
            <a:off x="0" y="7129310"/>
            <a:ext cx="13442949" cy="338554"/>
          </a:xfrm>
          <a:prstGeom prst="rect">
            <a:avLst/>
          </a:prstGeom>
        </p:spPr>
        <p:txBody>
          <a:bodyPr wrap="square">
            <a:spAutoFit/>
          </a:bodyPr>
          <a:lstStyle/>
          <a:p>
            <a:pPr marL="0" marR="0" lvl="0" indent="0" algn="r" defTabSz="961844"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Arial"/>
                <a:ea typeface="+mn-ea"/>
                <a:cs typeface="+mn-cs"/>
              </a:rPr>
              <a:t>Source: </a:t>
            </a:r>
            <a:r>
              <a:rPr kumimoji="0" lang="en-US" sz="800" b="0" i="0" u="none" strike="noStrike" kern="1200" cap="none" spc="0" normalizeH="0" baseline="0" noProof="0" dirty="0">
                <a:ln>
                  <a:noFill/>
                </a:ln>
                <a:solidFill>
                  <a:srgbClr val="000000"/>
                </a:solidFill>
                <a:effectLst/>
                <a:uLnTx/>
                <a:uFillTx/>
                <a:latin typeface="Arial"/>
                <a:ea typeface="+mn-ea"/>
                <a:cs typeface="+mn-cs"/>
              </a:rPr>
              <a:t>DCM / </a:t>
            </a:r>
            <a:r>
              <a:rPr kumimoji="0" lang="en-US" sz="800" b="0" i="0" u="none" strike="noStrike" kern="1200" cap="none" spc="0" normalizeH="0" baseline="0" noProof="0" dirty="0" err="1">
                <a:ln>
                  <a:noFill/>
                </a:ln>
                <a:solidFill>
                  <a:srgbClr val="000000"/>
                </a:solidFill>
                <a:effectLst/>
                <a:uLnTx/>
                <a:uFillTx/>
                <a:latin typeface="Arial"/>
                <a:ea typeface="+mn-ea"/>
                <a:cs typeface="+mn-cs"/>
              </a:rPr>
              <a:t>L’Oreal</a:t>
            </a:r>
            <a:r>
              <a:rPr kumimoji="0" lang="en-US" sz="800" b="0" i="0" u="none" strike="noStrike" kern="1200" cap="none" spc="0" normalizeH="0" baseline="0" noProof="0" dirty="0">
                <a:ln>
                  <a:noFill/>
                </a:ln>
                <a:solidFill>
                  <a:srgbClr val="000000"/>
                </a:solidFill>
                <a:effectLst/>
                <a:uLnTx/>
                <a:uFillTx/>
                <a:latin typeface="Arial"/>
                <a:ea typeface="+mn-ea"/>
                <a:cs typeface="+mn-cs"/>
              </a:rPr>
              <a:t> </a:t>
            </a:r>
            <a:r>
              <a:rPr lang="en-US" sz="800" dirty="0">
                <a:solidFill>
                  <a:srgbClr val="000000"/>
                </a:solidFill>
                <a:latin typeface="Arial"/>
              </a:rPr>
              <a:t>Armani Code</a:t>
            </a:r>
            <a:r>
              <a:rPr kumimoji="0" lang="en-US" sz="800" b="0" i="0" u="none" strike="noStrike" kern="1200" cap="none" spc="0" normalizeH="0" baseline="0" noProof="0" dirty="0">
                <a:ln>
                  <a:noFill/>
                </a:ln>
                <a:solidFill>
                  <a:srgbClr val="000000"/>
                </a:solidFill>
                <a:effectLst/>
                <a:uLnTx/>
                <a:uFillTx/>
                <a:latin typeface="Arial"/>
                <a:ea typeface="+mn-ea"/>
                <a:cs typeface="+mn-cs"/>
              </a:rPr>
              <a:t>. Conducted by; Differentology, October 2022. </a:t>
            </a:r>
          </a:p>
          <a:p>
            <a:pPr marL="0" marR="0" lvl="0" indent="0" algn="r" defTabSz="961844"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a:ea typeface="+mn-ea"/>
                <a:cs typeface="+mn-cs"/>
              </a:rPr>
              <a:t>Results b</a:t>
            </a:r>
            <a:r>
              <a:rPr kumimoji="0" lang="en-US" sz="800" b="0" i="0" u="none" strike="noStrike" kern="1200" cap="none" spc="0" normalizeH="0" baseline="0" noProof="0" dirty="0" err="1">
                <a:ln>
                  <a:noFill/>
                </a:ln>
                <a:solidFill>
                  <a:srgbClr val="000000"/>
                </a:solidFill>
                <a:effectLst/>
                <a:uLnTx/>
                <a:uFillTx/>
                <a:latin typeface="Arial"/>
                <a:ea typeface="+mn-ea"/>
                <a:cs typeface="+mn-cs"/>
              </a:rPr>
              <a:t>ase</a:t>
            </a:r>
            <a:r>
              <a:rPr kumimoji="0" lang="en-US" sz="800" b="0" i="0" u="none" strike="noStrike" kern="1200" cap="none" spc="0" normalizeH="0" baseline="0" noProof="0" dirty="0">
                <a:ln>
                  <a:noFill/>
                </a:ln>
                <a:solidFill>
                  <a:srgbClr val="000000"/>
                </a:solidFill>
                <a:effectLst/>
                <a:uLnTx/>
                <a:uFillTx/>
                <a:latin typeface="Arial"/>
                <a:ea typeface="+mn-ea"/>
                <a:cs typeface="+mn-cs"/>
              </a:rPr>
              <a:t>: All Adult</a:t>
            </a:r>
            <a:r>
              <a:rPr lang="en-US" sz="800" dirty="0">
                <a:solidFill>
                  <a:srgbClr val="000000"/>
                </a:solidFill>
                <a:latin typeface="Arial"/>
              </a:rPr>
              <a:t>s</a:t>
            </a:r>
            <a:r>
              <a:rPr kumimoji="0" lang="en-US" sz="800" b="0" i="0" u="none" strike="noStrike" kern="1200" cap="none" spc="0" normalizeH="0" baseline="0" noProof="0" dirty="0">
                <a:ln>
                  <a:noFill/>
                </a:ln>
                <a:solidFill>
                  <a:srgbClr val="000000"/>
                </a:solidFill>
                <a:effectLst/>
                <a:uLnTx/>
                <a:uFillTx/>
                <a:latin typeface="Arial"/>
                <a:ea typeface="+mn-ea"/>
                <a:cs typeface="+mn-cs"/>
              </a:rPr>
              <a:t>. Uplifts are test (exposed to ad in cinema) vs control (not exposed to ad in cinema) </a:t>
            </a:r>
          </a:p>
        </p:txBody>
      </p:sp>
      <p:graphicFrame>
        <p:nvGraphicFramePr>
          <p:cNvPr id="10" name="Table 5">
            <a:extLst>
              <a:ext uri="{FF2B5EF4-FFF2-40B4-BE49-F238E27FC236}">
                <a16:creationId xmlns:a16="http://schemas.microsoft.com/office/drawing/2014/main" id="{9C92EC5F-CBB2-4447-97E9-F8F8B64ABACC}"/>
              </a:ext>
            </a:extLst>
          </p:cNvPr>
          <p:cNvGraphicFramePr>
            <a:graphicFrameLocks noGrp="1"/>
          </p:cNvGraphicFramePr>
          <p:nvPr>
            <p:extLst>
              <p:ext uri="{D42A27DB-BD31-4B8C-83A1-F6EECF244321}">
                <p14:modId xmlns:p14="http://schemas.microsoft.com/office/powerpoint/2010/main" val="1898528014"/>
              </p:ext>
            </p:extLst>
          </p:nvPr>
        </p:nvGraphicFramePr>
        <p:xfrm>
          <a:off x="244587" y="955215"/>
          <a:ext cx="7051159" cy="822960"/>
        </p:xfrm>
        <a:graphic>
          <a:graphicData uri="http://schemas.openxmlformats.org/drawingml/2006/table">
            <a:tbl>
              <a:tblPr firstRow="1" bandRow="1">
                <a:tableStyleId>{5C22544A-7EE6-4342-B048-85BDC9FD1C3A}</a:tableStyleId>
              </a:tblPr>
              <a:tblGrid>
                <a:gridCol w="1063513">
                  <a:extLst>
                    <a:ext uri="{9D8B030D-6E8A-4147-A177-3AD203B41FA5}">
                      <a16:colId xmlns:a16="http://schemas.microsoft.com/office/drawing/2014/main" val="1043653864"/>
                    </a:ext>
                  </a:extLst>
                </a:gridCol>
                <a:gridCol w="1778000">
                  <a:extLst>
                    <a:ext uri="{9D8B030D-6E8A-4147-A177-3AD203B41FA5}">
                      <a16:colId xmlns:a16="http://schemas.microsoft.com/office/drawing/2014/main" val="1969532920"/>
                    </a:ext>
                  </a:extLst>
                </a:gridCol>
                <a:gridCol w="1993900">
                  <a:extLst>
                    <a:ext uri="{9D8B030D-6E8A-4147-A177-3AD203B41FA5}">
                      <a16:colId xmlns:a16="http://schemas.microsoft.com/office/drawing/2014/main" val="696929619"/>
                    </a:ext>
                  </a:extLst>
                </a:gridCol>
                <a:gridCol w="1130300">
                  <a:extLst>
                    <a:ext uri="{9D8B030D-6E8A-4147-A177-3AD203B41FA5}">
                      <a16:colId xmlns:a16="http://schemas.microsoft.com/office/drawing/2014/main" val="3785328254"/>
                    </a:ext>
                  </a:extLst>
                </a:gridCol>
                <a:gridCol w="1085446">
                  <a:extLst>
                    <a:ext uri="{9D8B030D-6E8A-4147-A177-3AD203B41FA5}">
                      <a16:colId xmlns:a16="http://schemas.microsoft.com/office/drawing/2014/main" val="1729032941"/>
                    </a:ext>
                  </a:extLst>
                </a:gridCol>
              </a:tblGrid>
              <a:tr h="225690">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Target Audiences</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453936">
                <a:tc>
                  <a:txBody>
                    <a:bodyPr/>
                    <a:lstStyle/>
                    <a:p>
                      <a:pPr algn="ctr"/>
                      <a:r>
                        <a:rPr lang="en-GB" sz="1050" b="0" kern="1200" dirty="0">
                          <a:solidFill>
                            <a:schemeClr val="bg1"/>
                          </a:solidFill>
                          <a:latin typeface="+mn-lt"/>
                          <a:ea typeface="+mn-ea"/>
                          <a:cs typeface="+mn-cs"/>
                        </a:rPr>
                        <a:t>Cosmetics &amp; Personal Care</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50" b="0" kern="1200" dirty="0">
                          <a:solidFill>
                            <a:schemeClr val="bg1"/>
                          </a:solidFill>
                          <a:latin typeface="+mn-lt"/>
                          <a:ea typeface="+mn-ea"/>
                          <a:cs typeface="+mn-cs"/>
                        </a:rPr>
                        <a:t>Primary: Men</a:t>
                      </a:r>
                    </a:p>
                    <a:p>
                      <a:pPr algn="ctr"/>
                      <a:r>
                        <a:rPr lang="en-GB" sz="1050" b="0" kern="1200" dirty="0">
                          <a:solidFill>
                            <a:schemeClr val="bg1"/>
                          </a:solidFill>
                          <a:latin typeface="+mn-lt"/>
                          <a:ea typeface="+mn-ea"/>
                          <a:cs typeface="+mn-cs"/>
                        </a:rPr>
                        <a:t>Secondary: Female gifters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50" b="0" kern="1200" dirty="0">
                          <a:solidFill>
                            <a:schemeClr val="bg1"/>
                          </a:solidFill>
                          <a:latin typeface="+mn-lt"/>
                          <a:ea typeface="+mn-ea"/>
                          <a:cs typeface="+mn-cs"/>
                        </a:rPr>
                        <a:t>Bronze Spot (</a:t>
                      </a:r>
                      <a:r>
                        <a:rPr lang="en-GB" sz="1050" b="0" i="1" kern="1200" dirty="0">
                          <a:solidFill>
                            <a:schemeClr val="bg1"/>
                          </a:solidFill>
                          <a:latin typeface="+mn-lt"/>
                          <a:ea typeface="+mn-ea"/>
                          <a:cs typeface="+mn-cs"/>
                        </a:rPr>
                        <a:t>Amsterdam</a:t>
                      </a:r>
                      <a:r>
                        <a:rPr lang="en-GB" sz="1050" b="0" i="0" kern="1200" dirty="0">
                          <a:solidFill>
                            <a:schemeClr val="bg1"/>
                          </a:solidFill>
                          <a:latin typeface="+mn-lt"/>
                          <a:ea typeface="+mn-ea"/>
                          <a:cs typeface="+mn-cs"/>
                        </a:rPr>
                        <a:t>)</a:t>
                      </a:r>
                    </a:p>
                    <a:p>
                      <a:pPr algn="ctr"/>
                      <a:r>
                        <a:rPr lang="en-GB" sz="1050" b="0" i="0" kern="1200" dirty="0">
                          <a:solidFill>
                            <a:schemeClr val="bg1"/>
                          </a:solidFill>
                          <a:latin typeface="+mn-lt"/>
                          <a:ea typeface="+mn-ea"/>
                          <a:cs typeface="+mn-cs"/>
                        </a:rPr>
                        <a:t>Silver Spot (</a:t>
                      </a:r>
                      <a:r>
                        <a:rPr lang="en-GB" sz="1050" b="0" i="1" kern="1200" dirty="0">
                          <a:solidFill>
                            <a:schemeClr val="bg1"/>
                          </a:solidFill>
                          <a:latin typeface="+mn-lt"/>
                          <a:ea typeface="+mn-ea"/>
                          <a:cs typeface="+mn-cs"/>
                        </a:rPr>
                        <a:t>The Banshees of Inisherin</a:t>
                      </a:r>
                      <a:r>
                        <a:rPr lang="en-GB" sz="1050" b="0" i="0" kern="1200" dirty="0">
                          <a:solidFill>
                            <a:schemeClr val="bg1"/>
                          </a:solidFill>
                          <a:latin typeface="+mn-lt"/>
                          <a:ea typeface="+mn-ea"/>
                          <a:cs typeface="+mn-cs"/>
                        </a:rPr>
                        <a:t>)</a:t>
                      </a:r>
                      <a:endParaRPr lang="en-GB" sz="1050" b="0" kern="1200" dirty="0">
                        <a:solidFill>
                          <a:schemeClr val="bg1"/>
                        </a:solidFill>
                        <a:latin typeface="+mn-lt"/>
                        <a:ea typeface="+mn-ea"/>
                        <a:cs typeface="+mn-cs"/>
                      </a:endParaRP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50" b="0" kern="1200" dirty="0">
                          <a:solidFill>
                            <a:schemeClr val="bg1"/>
                          </a:solidFill>
                          <a:latin typeface="+mn-lt"/>
                          <a:ea typeface="+mn-ea"/>
                          <a:cs typeface="+mn-cs"/>
                        </a:rPr>
                        <a:t>Essence</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50" b="0" kern="1200" dirty="0">
                          <a:solidFill>
                            <a:schemeClr val="bg1"/>
                          </a:solidFill>
                          <a:latin typeface="+mn-lt"/>
                          <a:ea typeface="+mn-ea"/>
                          <a:cs typeface="+mn-cs"/>
                        </a:rPr>
                        <a:t>60”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
        <p:nvSpPr>
          <p:cNvPr id="11" name="TextBox 10">
            <a:extLst>
              <a:ext uri="{FF2B5EF4-FFF2-40B4-BE49-F238E27FC236}">
                <a16:creationId xmlns:a16="http://schemas.microsoft.com/office/drawing/2014/main" id="{02BA09FC-1EC2-4183-90F5-A802020A3D84}"/>
              </a:ext>
            </a:extLst>
          </p:cNvPr>
          <p:cNvSpPr txBox="1"/>
          <p:nvPr/>
        </p:nvSpPr>
        <p:spPr>
          <a:xfrm>
            <a:off x="235641" y="4074924"/>
            <a:ext cx="7186563" cy="3349187"/>
          </a:xfrm>
          <a:prstGeom prst="rect">
            <a:avLst/>
          </a:prstGeom>
          <a:noFill/>
          <a:ln>
            <a:noFill/>
          </a:ln>
        </p:spPr>
        <p:txBody>
          <a:bodyPr wrap="square">
            <a:spAutoFit/>
          </a:bodyPr>
          <a:lstStyle/>
          <a:p>
            <a:pPr marL="0" marR="0" lvl="0" indent="0" algn="l" defTabSz="961844" rtl="0" eaLnBrk="1" fontAlgn="auto" latinLnBrk="0" hangingPunct="1">
              <a:lnSpc>
                <a:spcPct val="100000"/>
              </a:lnSpc>
              <a:spcBef>
                <a:spcPts val="1100"/>
              </a:spcBef>
              <a:spcAft>
                <a:spcPts val="0"/>
              </a:spcAft>
              <a:buClr>
                <a:srgbClr val="000000"/>
              </a:buClr>
              <a:buSzPct val="100000"/>
              <a:buFontTx/>
              <a:buNone/>
              <a:tabLst/>
              <a:defRPr/>
            </a:pPr>
            <a:r>
              <a:rPr kumimoji="0" lang="en-GB" sz="1400" b="1" i="0" u="none" strike="noStrike" kern="1000" cap="none" spc="0" normalizeH="0" baseline="0" noProof="0" dirty="0">
                <a:ln>
                  <a:noFill/>
                </a:ln>
                <a:solidFill>
                  <a:srgbClr val="AC162C"/>
                </a:solidFill>
                <a:effectLst/>
                <a:uLnTx/>
                <a:uFillTx/>
                <a:latin typeface="Arial"/>
                <a:ea typeface="+mn-ea"/>
                <a:cs typeface="Arial"/>
              </a:rPr>
              <a:t>Results</a:t>
            </a:r>
          </a:p>
          <a:p>
            <a:pPr marL="171450" marR="0" lvl="0" indent="-171450" fontAlgn="auto">
              <a:spcBef>
                <a:spcPts val="1100"/>
              </a:spcBef>
              <a:spcAft>
                <a:spcPts val="800"/>
              </a:spcAft>
              <a:buClr>
                <a:schemeClr val="bg1"/>
              </a:buClr>
              <a:buSzPct val="100000"/>
              <a:buFont typeface="LucidaGrande" charset="0"/>
              <a:buChar char="-"/>
              <a:tabLst/>
              <a:defRPr/>
            </a:pPr>
            <a:r>
              <a:rPr lang="en-GB" sz="1050" kern="1000" dirty="0">
                <a:solidFill>
                  <a:schemeClr val="bg1"/>
                </a:solidFill>
                <a:latin typeface="Arial"/>
                <a:cs typeface="Arial"/>
              </a:rPr>
              <a:t>Cinema worked effectively as part of the AV mix driving significant uplifts across awareness, key brand perceptions, and consideration (for self-purchase and gifting) for those who saw the ad on the big screen compared to those who hadn’t:</a:t>
            </a:r>
          </a:p>
          <a:p>
            <a:pPr marL="538163" lvl="3" indent="-276225">
              <a:buClr>
                <a:srgbClr val="000000"/>
              </a:buClr>
              <a:buFont typeface="Arial" panose="020B0604020202020204" pitchFamily="34" charset="0"/>
              <a:buChar char="–"/>
              <a:defRPr/>
            </a:pPr>
            <a:r>
              <a:rPr lang="en-GB" sz="1050" dirty="0">
                <a:solidFill>
                  <a:srgbClr val="000000"/>
                </a:solidFill>
              </a:rPr>
              <a:t>Awareness of Armani Code: </a:t>
            </a:r>
            <a:r>
              <a:rPr lang="en-GB" sz="1050" b="1" dirty="0">
                <a:solidFill>
                  <a:srgbClr val="000000"/>
                </a:solidFill>
              </a:rPr>
              <a:t>+9% uplift </a:t>
            </a:r>
          </a:p>
          <a:p>
            <a:pPr marL="538163" lvl="3" indent="-276225">
              <a:buClr>
                <a:srgbClr val="000000"/>
              </a:buClr>
              <a:buFont typeface="Arial" panose="020B0604020202020204" pitchFamily="34" charset="0"/>
              <a:buChar char="–"/>
              <a:defRPr/>
            </a:pPr>
            <a:endParaRPr lang="en-GB" sz="1050" dirty="0">
              <a:solidFill>
                <a:srgbClr val="000000"/>
              </a:solidFill>
            </a:endParaRPr>
          </a:p>
          <a:p>
            <a:pPr marL="538163" lvl="3" indent="-276225">
              <a:buClr>
                <a:srgbClr val="000000"/>
              </a:buClr>
              <a:buFont typeface="Arial" panose="020B0604020202020204" pitchFamily="34" charset="0"/>
              <a:buChar char="–"/>
              <a:defRPr/>
            </a:pPr>
            <a:r>
              <a:rPr lang="en-GB" sz="1050" dirty="0">
                <a:solidFill>
                  <a:srgbClr val="000000"/>
                </a:solidFill>
              </a:rPr>
              <a:t>Awareness of Armani Code advertising: +</a:t>
            </a:r>
            <a:r>
              <a:rPr lang="en-GB" sz="1050" b="1" dirty="0">
                <a:solidFill>
                  <a:srgbClr val="000000"/>
                </a:solidFill>
              </a:rPr>
              <a:t>19% uplift </a:t>
            </a:r>
          </a:p>
          <a:p>
            <a:pPr marL="538163" lvl="3" indent="-276225">
              <a:buClr>
                <a:srgbClr val="000000"/>
              </a:buClr>
              <a:buFont typeface="Arial" panose="020B0604020202020204" pitchFamily="34" charset="0"/>
              <a:buChar char="–"/>
              <a:defRPr/>
            </a:pPr>
            <a:endParaRPr lang="en-GB" sz="1050" b="1" dirty="0">
              <a:solidFill>
                <a:srgbClr val="000000"/>
              </a:solidFill>
            </a:endParaRPr>
          </a:p>
          <a:p>
            <a:pPr marL="538163" lvl="3" indent="-276225">
              <a:buClr>
                <a:srgbClr val="000000"/>
              </a:buClr>
              <a:buFont typeface="Arial" panose="020B0604020202020204" pitchFamily="34" charset="0"/>
              <a:buChar char="–"/>
              <a:defRPr/>
            </a:pPr>
            <a:r>
              <a:rPr lang="en-GB" sz="1050" dirty="0">
                <a:solidFill>
                  <a:srgbClr val="000000"/>
                </a:solidFill>
              </a:rPr>
              <a:t>Over half of cinemagoers were able to recall the Armani Code ad</a:t>
            </a:r>
            <a:r>
              <a:rPr lang="en-GB" sz="1050" b="1" dirty="0">
                <a:solidFill>
                  <a:srgbClr val="000000"/>
                </a:solidFill>
              </a:rPr>
              <a:t>: +13% uplift vs. DCM benchmark</a:t>
            </a:r>
          </a:p>
          <a:p>
            <a:pPr marL="538163" lvl="3" indent="-276225">
              <a:buClr>
                <a:srgbClr val="000000"/>
              </a:buClr>
              <a:buFont typeface="Arial" panose="020B0604020202020204" pitchFamily="34" charset="0"/>
              <a:buChar char="–"/>
              <a:defRPr/>
            </a:pPr>
            <a:endParaRPr lang="en-GB" sz="1050" b="1" i="1" dirty="0">
              <a:solidFill>
                <a:srgbClr val="000000"/>
              </a:solidFill>
            </a:endParaRPr>
          </a:p>
          <a:p>
            <a:pPr marL="538163" lvl="3" indent="-276225">
              <a:buClr>
                <a:srgbClr val="000000"/>
              </a:buClr>
              <a:buFont typeface="Arial" panose="020B0604020202020204" pitchFamily="34" charset="0"/>
              <a:buChar char="–"/>
              <a:defRPr/>
            </a:pPr>
            <a:r>
              <a:rPr lang="en-GB" sz="1050" dirty="0">
                <a:solidFill>
                  <a:srgbClr val="000000"/>
                </a:solidFill>
              </a:rPr>
              <a:t>Armani Code is ‘a fragrance I would wear every day’ (agree): </a:t>
            </a:r>
            <a:r>
              <a:rPr lang="en-GB" sz="1050" b="1" dirty="0">
                <a:solidFill>
                  <a:srgbClr val="000000"/>
                </a:solidFill>
              </a:rPr>
              <a:t>+39% uplift </a:t>
            </a:r>
          </a:p>
          <a:p>
            <a:pPr marL="538163" lvl="3" indent="-276225">
              <a:buClr>
                <a:srgbClr val="000000"/>
              </a:buClr>
              <a:buFont typeface="Arial" panose="020B0604020202020204" pitchFamily="34" charset="0"/>
              <a:buChar char="–"/>
              <a:defRPr/>
            </a:pPr>
            <a:endParaRPr lang="en-GB" sz="1050" dirty="0">
              <a:solidFill>
                <a:srgbClr val="000000"/>
              </a:solidFill>
            </a:endParaRPr>
          </a:p>
          <a:p>
            <a:pPr marL="538163" lvl="3" indent="-276225">
              <a:buClr>
                <a:srgbClr val="000000"/>
              </a:buClr>
              <a:buFont typeface="Arial" panose="020B0604020202020204" pitchFamily="34" charset="0"/>
              <a:buChar char="–"/>
              <a:defRPr/>
            </a:pPr>
            <a:r>
              <a:rPr lang="en-GB" sz="1050" dirty="0">
                <a:solidFill>
                  <a:srgbClr val="000000"/>
                </a:solidFill>
              </a:rPr>
              <a:t>Armani Code is ‘a fragrance I would gift for someone’ (agree): </a:t>
            </a:r>
            <a:r>
              <a:rPr lang="en-GB" sz="1050" b="1" dirty="0">
                <a:solidFill>
                  <a:srgbClr val="000000"/>
                </a:solidFill>
              </a:rPr>
              <a:t>+29% uplift </a:t>
            </a:r>
          </a:p>
          <a:p>
            <a:pPr marL="538163" lvl="3" indent="-276225">
              <a:buClr>
                <a:srgbClr val="000000"/>
              </a:buClr>
              <a:buFont typeface="Arial" panose="020B0604020202020204" pitchFamily="34" charset="0"/>
              <a:buChar char="–"/>
              <a:defRPr/>
            </a:pPr>
            <a:endParaRPr lang="en-GB" sz="1050" dirty="0">
              <a:solidFill>
                <a:srgbClr val="000000"/>
              </a:solidFill>
            </a:endParaRPr>
          </a:p>
          <a:p>
            <a:pPr marL="538163" lvl="3" indent="-276225">
              <a:buClr>
                <a:srgbClr val="000000"/>
              </a:buClr>
              <a:buFont typeface="Arial" panose="020B0604020202020204" pitchFamily="34" charset="0"/>
              <a:buChar char="–"/>
              <a:defRPr/>
            </a:pPr>
            <a:r>
              <a:rPr lang="en-GB" sz="1050" dirty="0">
                <a:solidFill>
                  <a:srgbClr val="000000"/>
                </a:solidFill>
              </a:rPr>
              <a:t>Extremely likely to consider Armani Code: </a:t>
            </a:r>
            <a:r>
              <a:rPr lang="en-GB" sz="1050" b="1" dirty="0">
                <a:solidFill>
                  <a:srgbClr val="000000"/>
                </a:solidFill>
              </a:rPr>
              <a:t>+38% uplift</a:t>
            </a:r>
          </a:p>
          <a:p>
            <a:pPr marL="538163" lvl="3" indent="-276225">
              <a:buClr>
                <a:srgbClr val="000000"/>
              </a:buClr>
              <a:buFont typeface="Arial" panose="020B0604020202020204" pitchFamily="34" charset="0"/>
              <a:buChar char="–"/>
              <a:defRPr/>
            </a:pPr>
            <a:endParaRPr lang="en-GB" sz="1050" dirty="0">
              <a:solidFill>
                <a:srgbClr val="000000"/>
              </a:solidFill>
            </a:endParaRPr>
          </a:p>
          <a:p>
            <a:pPr marL="261938" lvl="3">
              <a:buClr>
                <a:srgbClr val="000000"/>
              </a:buClr>
              <a:defRPr/>
            </a:pPr>
            <a:endParaRPr lang="en-GB" sz="1050" b="1" dirty="0">
              <a:solidFill>
                <a:srgbClr val="000000"/>
              </a:solidFill>
            </a:endParaRPr>
          </a:p>
          <a:p>
            <a:pPr marR="0" lvl="0" algn="l" defTabSz="961844" rtl="0" eaLnBrk="1" fontAlgn="auto" latinLnBrk="0" hangingPunct="1">
              <a:lnSpc>
                <a:spcPct val="150000"/>
              </a:lnSpc>
              <a:spcBef>
                <a:spcPts val="0"/>
              </a:spcBef>
              <a:spcAft>
                <a:spcPts val="0"/>
              </a:spcAft>
              <a:buClr>
                <a:srgbClr val="000000"/>
              </a:buClr>
              <a:buSzTx/>
              <a:tabLst/>
              <a:defRPr/>
            </a:pPr>
            <a:endParaRPr kumimoji="0" lang="en-GB" sz="105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p:txBody>
      </p:sp>
      <p:pic>
        <p:nvPicPr>
          <p:cNvPr id="2" name="Picture 1">
            <a:extLst>
              <a:ext uri="{FF2B5EF4-FFF2-40B4-BE49-F238E27FC236}">
                <a16:creationId xmlns:a16="http://schemas.microsoft.com/office/drawing/2014/main" id="{D3129588-6CA6-86D3-7DCB-2938324CCF90}"/>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a:off x="7820584" y="4136036"/>
            <a:ext cx="5163494" cy="2589190"/>
          </a:xfrm>
          <a:prstGeom prst="rect">
            <a:avLst/>
          </a:prstGeom>
        </p:spPr>
      </p:pic>
      <p:pic>
        <p:nvPicPr>
          <p:cNvPr id="5" name="Picture 4" descr="A picture containing person, outdoor&#10;&#10;Description automatically generated">
            <a:extLst>
              <a:ext uri="{FF2B5EF4-FFF2-40B4-BE49-F238E27FC236}">
                <a16:creationId xmlns:a16="http://schemas.microsoft.com/office/drawing/2014/main" id="{0587CD51-7C3F-46A4-9863-6DB5F9EC6ABF}"/>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7820584" y="930858"/>
            <a:ext cx="5163494" cy="2888278"/>
          </a:xfrm>
          <a:prstGeom prst="rect">
            <a:avLst/>
          </a:prstGeom>
        </p:spPr>
      </p:pic>
    </p:spTree>
    <p:extLst>
      <p:ext uri="{BB962C8B-B14F-4D97-AF65-F5344CB8AC3E}">
        <p14:creationId xmlns:p14="http://schemas.microsoft.com/office/powerpoint/2010/main" val="321934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2.xml><?xml version="1.0" encoding="utf-8"?>
<a:theme xmlns:a="http://schemas.openxmlformats.org/drawingml/2006/main" name="2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CF8127FAEC31A48AE6F1C492DD759CF" ma:contentTypeVersion="11" ma:contentTypeDescription="Create a new document." ma:contentTypeScope="" ma:versionID="75fd114586f2ff9cdded708ed4d9e985">
  <xsd:schema xmlns:xsd="http://www.w3.org/2001/XMLSchema" xmlns:xs="http://www.w3.org/2001/XMLSchema" xmlns:p="http://schemas.microsoft.com/office/2006/metadata/properties" xmlns:ns2="a780b68c-c101-4594-8485-2bb2f67a1cfe" xmlns:ns3="b71b7d94-64a5-4a69-8ffc-dc246ac1712f" targetNamespace="http://schemas.microsoft.com/office/2006/metadata/properties" ma:root="true" ma:fieldsID="191ae462e525be489b856f1c59b9097a" ns2:_="" ns3:_="">
    <xsd:import namespace="a780b68c-c101-4594-8485-2bb2f67a1cfe"/>
    <xsd:import namespace="b71b7d94-64a5-4a69-8ffc-dc246ac1712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80b68c-c101-4594-8485-2bb2f67a1c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1b7d94-64a5-4a69-8ffc-dc246ac1712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6D2CC4-4BE3-4FE6-AFE3-849780629292}">
  <ds:schemaRefs>
    <ds:schemaRef ds:uri="http://schemas.microsoft.com/sharepoint/v3/contenttype/forms"/>
  </ds:schemaRefs>
</ds:datastoreItem>
</file>

<file path=customXml/itemProps2.xml><?xml version="1.0" encoding="utf-8"?>
<ds:datastoreItem xmlns:ds="http://schemas.openxmlformats.org/officeDocument/2006/customXml" ds:itemID="{11261724-0847-48BC-B85D-316FF2F5D8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80b68c-c101-4594-8485-2bb2f67a1cfe"/>
    <ds:schemaRef ds:uri="b71b7d94-64a5-4a69-8ffc-dc246ac171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379</Words>
  <Application>Microsoft Office PowerPoint</Application>
  <PresentationFormat>Custom</PresentationFormat>
  <Paragraphs>35</Paragraphs>
  <Slides>1</Slides>
  <Notes>1</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vt:i4>
      </vt:variant>
    </vt:vector>
  </HeadingPairs>
  <TitlesOfParts>
    <vt:vector size="10" baseType="lpstr">
      <vt:lpstr>Arial</vt:lpstr>
      <vt:lpstr>Calibri</vt:lpstr>
      <vt:lpstr>Century Gothic</vt:lpstr>
      <vt:lpstr>Impact</vt:lpstr>
      <vt:lpstr>LucidaGrande</vt:lpstr>
      <vt:lpstr>Wingdings</vt:lpstr>
      <vt:lpstr>1_Blank with title</vt:lpstr>
      <vt:lpstr>2_Blank with title</vt:lpstr>
      <vt:lpstr>think-cell Slide</vt:lpstr>
      <vt:lpstr>L’OREAL</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2019-12-30T10:52:06Z</dcterms:created>
  <dcterms:modified xsi:type="dcterms:W3CDTF">2023-01-11T12:47:35Z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