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2" r:id="rId4"/>
  </p:sldMasterIdLst>
  <p:notesMasterIdLst>
    <p:notesMasterId r:id="rId7"/>
  </p:notesMasterIdLst>
  <p:handoutMasterIdLst>
    <p:handoutMasterId r:id="rId8"/>
  </p:handoutMasterIdLst>
  <p:sldIdLst>
    <p:sldId id="261" r:id="rId5"/>
    <p:sldId id="262" r:id="rId6"/>
  </p:sldIdLst>
  <p:sldSz cx="13442950" cy="7561263"/>
  <p:notesSz cx="6858000" cy="9144000"/>
  <p:custDataLst>
    <p:tags r:id="rId9"/>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B3449"/>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1" autoAdjust="0"/>
    <p:restoredTop sz="93970" autoAdjust="0"/>
  </p:normalViewPr>
  <p:slideViewPr>
    <p:cSldViewPr snapToGrid="0">
      <p:cViewPr varScale="1">
        <p:scale>
          <a:sx n="101" d="100"/>
          <a:sy n="101" d="100"/>
        </p:scale>
        <p:origin x="1002" y="7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2.0672396931066608E-2"/>
          <c:y val="0.19093612533609494"/>
          <c:w val="0.91895130590605645"/>
          <c:h val="0.6264757299079361"/>
        </c:manualLayout>
      </c:layout>
      <c:barChart>
        <c:barDir val="col"/>
        <c:grouping val="clustered"/>
        <c:varyColors val="0"/>
        <c:ser>
          <c:idx val="0"/>
          <c:order val="0"/>
          <c:tx>
            <c:strRef>
              <c:f>Sheet1!$B$1</c:f>
              <c:strCache>
                <c:ptCount val="1"/>
                <c:pt idx="0">
                  <c:v>Control</c:v>
                </c:pt>
              </c:strCache>
            </c:strRef>
          </c:tx>
          <c:spPr>
            <a:solidFill>
              <a:srgbClr val="D31B35">
                <a:alpha val="49804"/>
              </a:srgbClr>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Ad Awareness</c:v>
                </c:pt>
                <c:pt idx="1">
                  <c:v>LG is a brand I can trust</c:v>
                </c:pt>
                <c:pt idx="2">
                  <c:v>LG is a premium brand worth paying more for</c:v>
                </c:pt>
                <c:pt idx="3">
                  <c:v>Brand Consideration 
(Top 3 - Likely)</c:v>
                </c:pt>
              </c:strCache>
            </c:strRef>
          </c:cat>
          <c:val>
            <c:numRef>
              <c:f>Sheet1!$B$2:$B$5</c:f>
              <c:numCache>
                <c:formatCode>0%</c:formatCode>
                <c:ptCount val="4"/>
                <c:pt idx="0">
                  <c:v>0.37</c:v>
                </c:pt>
                <c:pt idx="1">
                  <c:v>0.5</c:v>
                </c:pt>
                <c:pt idx="2">
                  <c:v>0.46</c:v>
                </c:pt>
                <c:pt idx="3">
                  <c:v>0.78</c:v>
                </c:pt>
              </c:numCache>
            </c:numRef>
          </c:val>
          <c:extLst>
            <c:ext xmlns:c16="http://schemas.microsoft.com/office/drawing/2014/chart" uri="{C3380CC4-5D6E-409C-BE32-E72D297353CC}">
              <c16:uniqueId val="{00000000-716D-45EC-AA09-3CCEFC90B52F}"/>
            </c:ext>
          </c:extLst>
        </c:ser>
        <c:ser>
          <c:idx val="1"/>
          <c:order val="1"/>
          <c:tx>
            <c:strRef>
              <c:f>Sheet1!$C$1</c:f>
              <c:strCache>
                <c:ptCount val="1"/>
                <c:pt idx="0">
                  <c:v>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Ad Awareness</c:v>
                </c:pt>
                <c:pt idx="1">
                  <c:v>LG is a brand I can trust</c:v>
                </c:pt>
                <c:pt idx="2">
                  <c:v>LG is a premium brand worth paying more for</c:v>
                </c:pt>
                <c:pt idx="3">
                  <c:v>Brand Consideration 
(Top 3 - Likely)</c:v>
                </c:pt>
              </c:strCache>
            </c:strRef>
          </c:cat>
          <c:val>
            <c:numRef>
              <c:f>Sheet1!$C$2:$C$5</c:f>
              <c:numCache>
                <c:formatCode>0%</c:formatCode>
                <c:ptCount val="4"/>
                <c:pt idx="0">
                  <c:v>0.43</c:v>
                </c:pt>
                <c:pt idx="1">
                  <c:v>0.59</c:v>
                </c:pt>
                <c:pt idx="2">
                  <c:v>0.51</c:v>
                </c:pt>
                <c:pt idx="3">
                  <c:v>0.83</c:v>
                </c:pt>
              </c:numCache>
            </c:numRef>
          </c:val>
          <c:extLst>
            <c:ext xmlns:c16="http://schemas.microsoft.com/office/drawing/2014/chart" uri="{C3380CC4-5D6E-409C-BE32-E72D297353CC}">
              <c16:uniqueId val="{00000001-716D-45EC-AA09-3CCEFC90B52F}"/>
            </c:ext>
          </c:extLst>
        </c:ser>
        <c:dLbls>
          <c:showLegendKey val="0"/>
          <c:showVal val="0"/>
          <c:showCatName val="0"/>
          <c:showSerName val="0"/>
          <c:showPercent val="0"/>
          <c:showBubbleSize val="0"/>
        </c:dLbls>
        <c:gapWidth val="100"/>
        <c:axId val="421044736"/>
        <c:axId val="261937344"/>
      </c:barChart>
      <c:catAx>
        <c:axId val="421044736"/>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950" b="1" i="0" u="none" strike="noStrike" kern="1200" baseline="0">
                <a:solidFill>
                  <a:schemeClr val="bg1">
                    <a:lumMod val="95000"/>
                    <a:lumOff val="5000"/>
                  </a:schemeClr>
                </a:solidFill>
                <a:latin typeface="+mn-lt"/>
                <a:ea typeface="+mn-ea"/>
                <a:cs typeface="+mn-cs"/>
              </a:defRPr>
            </a:pPr>
            <a:endParaRPr lang="en-US"/>
          </a:p>
        </c:txPr>
        <c:crossAx val="261937344"/>
        <c:crosses val="autoZero"/>
        <c:auto val="1"/>
        <c:lblAlgn val="ctr"/>
        <c:lblOffset val="100"/>
        <c:noMultiLvlLbl val="0"/>
      </c:catAx>
      <c:valAx>
        <c:axId val="261937344"/>
        <c:scaling>
          <c:orientation val="minMax"/>
        </c:scaling>
        <c:delete val="1"/>
        <c:axPos val="l"/>
        <c:numFmt formatCode="0%" sourceLinked="0"/>
        <c:majorTickMark val="out"/>
        <c:minorTickMark val="none"/>
        <c:tickLblPos val="nextTo"/>
        <c:crossAx val="421044736"/>
        <c:crosses val="autoZero"/>
        <c:crossBetween val="between"/>
      </c:valAx>
      <c:spPr>
        <a:noFill/>
        <a:ln>
          <a:noFill/>
        </a:ln>
        <a:effectLst/>
      </c:spPr>
    </c:plotArea>
    <c:legend>
      <c:legendPos val="tr"/>
      <c:layout>
        <c:manualLayout>
          <c:xMode val="edge"/>
          <c:yMode val="edge"/>
          <c:x val="7.7344255344171777E-3"/>
          <c:y val="1.0206834959573603E-2"/>
          <c:w val="7.8415294838583879E-2"/>
          <c:h val="0.1474703808917560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5/16/2022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5/16/2022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356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0731"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1755"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2779"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3803"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4827"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5851"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6875"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458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5611" name="think-cell Slide" r:id="rId4" imgW="6350000" imgH="6350000" progId="">
                  <p:embed/>
                </p:oleObj>
              </mc:Choice>
              <mc:Fallback>
                <p:oleObj name="think-cell Slide" r:id="rId4" imgW="6350000" imgH="6350000" progId="">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663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765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8683" name="think-cell Slide" r:id="rId4" imgW="6350000" imgH="6350000" progId="">
                  <p:embed/>
                </p:oleObj>
              </mc:Choice>
              <mc:Fallback>
                <p:oleObj name="think-cell Slide" r:id="rId4" imgW="6350000" imgH="6350000" progId="">
                  <p:embed/>
                  <p:pic>
                    <p:nvPicPr>
                      <p:cNvPr id="18" name="Object 1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9707" name="think-cell Slide" r:id="rId4" imgW="6350000" imgH="6350000" progId="">
                  <p:embed/>
                </p:oleObj>
              </mc:Choice>
              <mc:Fallback>
                <p:oleObj name="think-cell Slide" r:id="rId4" imgW="6350000" imgH="6350000" progId="">
                  <p:embed/>
                  <p:pic>
                    <p:nvPicPr>
                      <p:cNvPr id="22" name="Object 2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2539"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C4BC719E-3E9A-48B2-BB79-D605E78D7A92}"/>
              </a:ext>
            </a:extLst>
          </p:cNvPr>
          <p:cNvSpPr>
            <a:spLocks noGrp="1"/>
          </p:cNvSpPr>
          <p:nvPr>
            <p:ph type="title"/>
          </p:nvPr>
        </p:nvSpPr>
        <p:spPr>
          <a:xfrm>
            <a:off x="270000" y="270000"/>
            <a:ext cx="12413343" cy="297159"/>
          </a:xfrm>
        </p:spPr>
        <p:txBody>
          <a:bodyPr/>
          <a:lstStyle/>
          <a:p>
            <a:r>
              <a:rPr lang="en-GB" dirty="0"/>
              <a:t>LG</a:t>
            </a:r>
            <a:endParaRPr lang="en-US" dirty="0"/>
          </a:p>
        </p:txBody>
      </p:sp>
      <p:sp>
        <p:nvSpPr>
          <p:cNvPr id="26" name="Text Placeholder 2">
            <a:extLst>
              <a:ext uri="{FF2B5EF4-FFF2-40B4-BE49-F238E27FC236}">
                <a16:creationId xmlns:a16="http://schemas.microsoft.com/office/drawing/2014/main" id="{E8A6A8CD-FB3C-49D6-B906-F3E3575F0BF9}"/>
              </a:ext>
            </a:extLst>
          </p:cNvPr>
          <p:cNvSpPr txBox="1">
            <a:spLocks/>
          </p:cNvSpPr>
          <p:nvPr/>
        </p:nvSpPr>
        <p:spPr bwMode="gray">
          <a:xfrm>
            <a:off x="270000" y="664058"/>
            <a:ext cx="12423740" cy="436608"/>
          </a:xfrm>
          <a:prstGeom prst="rect">
            <a:avLst/>
          </a:prstGeom>
        </p:spPr>
        <p:txBody>
          <a:bodyPr vert="horz" lIns="0" tIns="0" rIns="0" bIns="0" rtlCol="0" anchor="t" anchorCtr="0">
            <a:no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accent6"/>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GB" sz="1400" b="1" i="0" u="none" strike="noStrike" kern="1200" cap="none" spc="0" normalizeH="0" baseline="0" noProof="0" dirty="0">
                <a:ln>
                  <a:noFill/>
                </a:ln>
                <a:solidFill>
                  <a:srgbClr val="8A8A8D"/>
                </a:solidFill>
                <a:effectLst/>
                <a:uLnTx/>
                <a:uFillTx/>
                <a:latin typeface="Arial"/>
                <a:ea typeface="+mn-ea"/>
                <a:cs typeface="+mn-cs"/>
              </a:rPr>
              <a:t>A Smart Good Life</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sp>
        <p:nvSpPr>
          <p:cNvPr id="27" name="Text Placeholder 3">
            <a:extLst>
              <a:ext uri="{FF2B5EF4-FFF2-40B4-BE49-F238E27FC236}">
                <a16:creationId xmlns:a16="http://schemas.microsoft.com/office/drawing/2014/main" id="{9B15F7C1-D487-4010-9907-E562DAE2A936}"/>
              </a:ext>
            </a:extLst>
          </p:cNvPr>
          <p:cNvSpPr>
            <a:spLocks noGrp="1"/>
          </p:cNvSpPr>
          <p:nvPr>
            <p:ph type="body" sz="quarter" idx="16"/>
          </p:nvPr>
        </p:nvSpPr>
        <p:spPr>
          <a:xfrm>
            <a:off x="269999" y="2232737"/>
            <a:ext cx="6121400" cy="5541726"/>
          </a:xfrm>
        </p:spPr>
        <p:txBody>
          <a:bodyPr/>
          <a:lstStyle/>
          <a:p>
            <a:pPr>
              <a:lnSpc>
                <a:spcPct val="100000"/>
              </a:lnSpc>
              <a:buClr>
                <a:schemeClr val="bg1"/>
              </a:buClr>
            </a:pPr>
            <a:r>
              <a:rPr lang="en-US" sz="1600" b="1" dirty="0">
                <a:solidFill>
                  <a:schemeClr val="accent2"/>
                </a:solidFill>
              </a:rPr>
              <a:t>Background</a:t>
            </a:r>
            <a:br>
              <a:rPr lang="en-US" sz="1100" b="1" dirty="0">
                <a:solidFill>
                  <a:srgbClr val="FF0000"/>
                </a:solidFill>
              </a:rPr>
            </a:br>
            <a:endParaRPr lang="en-US" sz="1100" b="1" dirty="0">
              <a:solidFill>
                <a:srgbClr val="FF0000"/>
              </a:solidFill>
            </a:endParaRPr>
          </a:p>
          <a:p>
            <a:pPr marL="171450" indent="-171450">
              <a:lnSpc>
                <a:spcPct val="100000"/>
              </a:lnSpc>
              <a:spcAft>
                <a:spcPts val="800"/>
              </a:spcAft>
              <a:buClr>
                <a:schemeClr val="bg1"/>
              </a:buClr>
              <a:buFont typeface="Lucida Grande"/>
              <a:buChar char="-"/>
            </a:pPr>
            <a:r>
              <a:rPr lang="en-GB" sz="1100" b="0" dirty="0"/>
              <a:t>LG is a well-established technology brand but the aim of the ‘Smart Good Life’ campaign was to raise the brand’s profile and its offering of quality products for across the home. The campaign was designed to highlight how LG’s products are more accessible than ever and most importantly communicate how their lives can be enriched by LG’s technology.</a:t>
            </a:r>
          </a:p>
          <a:p>
            <a:pPr marL="171450" indent="-171450">
              <a:lnSpc>
                <a:spcPct val="100000"/>
              </a:lnSpc>
              <a:spcAft>
                <a:spcPts val="800"/>
              </a:spcAft>
              <a:buClr>
                <a:schemeClr val="bg1"/>
              </a:buClr>
              <a:buFont typeface="Lucida Grande"/>
              <a:buChar char="-"/>
            </a:pPr>
            <a:r>
              <a:rPr lang="en-GB" sz="1100" b="0" dirty="0">
                <a:solidFill>
                  <a:srgbClr val="323333"/>
                </a:solidFill>
                <a:effectLst/>
                <a:latin typeface="Arial" panose="020B0604020202020204" pitchFamily="34" charset="0"/>
                <a:ea typeface="Calibri" panose="020F0502020204030204" pitchFamily="34" charset="0"/>
                <a:cs typeface="Times New Roman" panose="02020603050405020304" pitchFamily="18" charset="0"/>
              </a:rPr>
              <a:t>The hero family starring in the ad are there to showcase the positive changes that consumers experience with LG’s innovations. The ad features the family using various LG products (including </a:t>
            </a:r>
            <a:r>
              <a:rPr lang="en-GB" sz="1100" b="0" dirty="0" err="1">
                <a:solidFill>
                  <a:srgbClr val="323333"/>
                </a:solidFill>
                <a:effectLst/>
                <a:latin typeface="Arial" panose="020B0604020202020204" pitchFamily="34" charset="0"/>
                <a:ea typeface="Calibri" panose="020F0502020204030204" pitchFamily="34" charset="0"/>
                <a:cs typeface="Times New Roman" panose="02020603050405020304" pitchFamily="18" charset="0"/>
              </a:rPr>
              <a:t>InstaView</a:t>
            </a:r>
            <a:r>
              <a:rPr lang="en-GB" sz="1100" b="0" dirty="0">
                <a:solidFill>
                  <a:srgbClr val="323333"/>
                </a:solidFill>
                <a:effectLst/>
                <a:latin typeface="Arial" panose="020B0604020202020204" pitchFamily="34" charset="0"/>
                <a:ea typeface="Calibri" panose="020F0502020204030204" pitchFamily="34" charset="0"/>
                <a:cs typeface="Times New Roman" panose="02020603050405020304" pitchFamily="18" charset="0"/>
              </a:rPr>
              <a:t> refrigerators, </a:t>
            </a:r>
            <a:r>
              <a:rPr lang="en-GB" sz="1100" b="0" dirty="0" err="1">
                <a:solidFill>
                  <a:srgbClr val="323333"/>
                </a:solidFill>
                <a:effectLst/>
                <a:latin typeface="Arial" panose="020B0604020202020204" pitchFamily="34" charset="0"/>
                <a:ea typeface="Calibri" panose="020F0502020204030204" pitchFamily="34" charset="0"/>
                <a:cs typeface="Times New Roman" panose="02020603050405020304" pitchFamily="18" charset="0"/>
              </a:rPr>
              <a:t>TurboWash</a:t>
            </a:r>
            <a:r>
              <a:rPr lang="en-GB" sz="1100" b="0" dirty="0">
                <a:solidFill>
                  <a:srgbClr val="323333"/>
                </a:solidFill>
                <a:effectLst/>
                <a:latin typeface="Arial" panose="020B0604020202020204" pitchFamily="34" charset="0"/>
                <a:ea typeface="Calibri" panose="020F0502020204030204" pitchFamily="34" charset="0"/>
                <a:cs typeface="Times New Roman" panose="02020603050405020304" pitchFamily="18" charset="0"/>
              </a:rPr>
              <a:t> washing machines, laptops and noise-cancelling earbuds) while they perform a re-worked version of the iconic ‘It’s A Hard Knock Life’ from 1976 musical ‘Annie’ - with the tag line 'It’s a Smart Good Life’.</a:t>
            </a:r>
          </a:p>
          <a:p>
            <a:pPr>
              <a:lnSpc>
                <a:spcPct val="107000"/>
              </a:lnSpc>
              <a:spcAft>
                <a:spcPts val="800"/>
              </a:spcAft>
            </a:pP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buClr>
                <a:schemeClr val="bg1"/>
              </a:buClr>
            </a:pPr>
            <a:r>
              <a:rPr lang="en-US" sz="1600" dirty="0">
                <a:solidFill>
                  <a:srgbClr val="AC162C"/>
                </a:solidFill>
              </a:rPr>
              <a:t>Plan</a:t>
            </a:r>
            <a:endParaRPr lang="en-GB" sz="1100" b="0" dirty="0">
              <a:solidFill>
                <a:srgbClr val="000000"/>
              </a:solidFill>
              <a:highlight>
                <a:srgbClr val="FFFFFF"/>
              </a:highlight>
            </a:endParaRPr>
          </a:p>
          <a:p>
            <a:pPr>
              <a:lnSpc>
                <a:spcPct val="100000"/>
              </a:lnSpc>
              <a:buClr>
                <a:schemeClr val="bg1"/>
              </a:buClr>
            </a:pPr>
            <a:endParaRPr lang="en-GB" sz="1100" b="0" dirty="0">
              <a:solidFill>
                <a:srgbClr val="000000"/>
              </a:solidFill>
              <a:highlight>
                <a:srgbClr val="FFFFFF"/>
              </a:highlight>
            </a:endParaRPr>
          </a:p>
          <a:p>
            <a:pPr marL="171450" marR="0" lvl="0" indent="-171450" algn="l" defTabSz="961844" rtl="0" eaLnBrk="1" fontAlgn="auto" latinLnBrk="0" hangingPunct="1">
              <a:lnSpc>
                <a:spcPct val="100000"/>
              </a:lnSpc>
              <a:spcBef>
                <a:spcPts val="0"/>
              </a:spcBef>
              <a:spcAft>
                <a:spcPts val="800"/>
              </a:spcAft>
              <a:buClr>
                <a:srgbClr val="000000"/>
              </a:buClr>
              <a:buSzPct val="100000"/>
              <a:buFont typeface="Lucida Grande"/>
              <a:buChar char="-"/>
              <a:tabLst/>
              <a:defRPr/>
            </a:pPr>
            <a:r>
              <a:rPr lang="en-GB" sz="1100" b="0" dirty="0">
                <a:solidFill>
                  <a:srgbClr val="000000"/>
                </a:solidFill>
                <a:highlight>
                  <a:srgbClr val="FFFFFF"/>
                </a:highlight>
                <a:latin typeface="Arial"/>
              </a:rPr>
              <a:t>LG wanted to ensure the campaign was playing out in an environment where the audience was engaged – and cinema provided the right platform to showcase both the full 60” ad and a shorter 30” cutdown. Alongside the highly attentive audience, cinema’s perception as a premium channel also lent itself to one of the campaign’s key objectives of increasing the brand’s premium reputation. </a:t>
            </a:r>
          </a:p>
          <a:p>
            <a:pPr marL="171450" indent="-171450">
              <a:lnSpc>
                <a:spcPct val="100000"/>
              </a:lnSpc>
              <a:spcAft>
                <a:spcPts val="800"/>
              </a:spcAft>
              <a:buClr>
                <a:schemeClr val="bg1"/>
              </a:buClr>
              <a:buFont typeface="Lucida Grande"/>
              <a:buChar char="-"/>
            </a:pPr>
            <a:r>
              <a:rPr lang="en-GB" sz="1100" b="0" dirty="0">
                <a:highlight>
                  <a:srgbClr val="FFFFFF"/>
                </a:highlight>
              </a:rPr>
              <a:t>Running alongside a broader AV campaign (TV, BVOD, Social, YouTube) LG bought a ABC1 Adults and Family AGP with the campaign running in reel across films including </a:t>
            </a:r>
            <a:r>
              <a:rPr lang="en-GB" sz="1100" b="0" i="1" dirty="0">
                <a:highlight>
                  <a:srgbClr val="FFFFFF"/>
                </a:highlight>
              </a:rPr>
              <a:t>The Addams Family 2, Venom: Let There Be Carnage, Dune, The French Dispatch </a:t>
            </a:r>
            <a:r>
              <a:rPr lang="en-GB" sz="1100" b="0" dirty="0">
                <a:highlight>
                  <a:srgbClr val="FFFFFF"/>
                </a:highlight>
              </a:rPr>
              <a:t>and </a:t>
            </a:r>
            <a:r>
              <a:rPr lang="en-GB" sz="1100" b="0" i="1" dirty="0">
                <a:highlight>
                  <a:srgbClr val="FFFFFF"/>
                </a:highlight>
              </a:rPr>
              <a:t>Ron’s Gone Wrong. </a:t>
            </a:r>
          </a:p>
          <a:p>
            <a:pPr marL="171450" indent="-171450">
              <a:lnSpc>
                <a:spcPct val="100000"/>
              </a:lnSpc>
              <a:buClr>
                <a:schemeClr val="bg1"/>
              </a:buClr>
              <a:buFont typeface="Lucida Grande"/>
              <a:buChar char="-"/>
            </a:pPr>
            <a:endParaRPr lang="en-GB" sz="1100" b="0" dirty="0">
              <a:highlight>
                <a:srgbClr val="FFFF00"/>
              </a:highlight>
            </a:endParaRPr>
          </a:p>
          <a:p>
            <a:pPr marL="171450" lvl="0" indent="-171450">
              <a:lnSpc>
                <a:spcPct val="100000"/>
              </a:lnSpc>
              <a:spcBef>
                <a:spcPts val="1100"/>
              </a:spcBef>
              <a:buClr>
                <a:srgbClr val="000000"/>
              </a:buClr>
              <a:buFont typeface="LucidaGrande" charset="0"/>
              <a:buChar char="—"/>
              <a:defRPr/>
            </a:pPr>
            <a:endParaRPr lang="en-US" sz="1100" b="0" kern="1000" dirty="0">
              <a:solidFill>
                <a:srgbClr val="000000"/>
              </a:solidFill>
            </a:endParaRPr>
          </a:p>
          <a:p>
            <a:pPr>
              <a:lnSpc>
                <a:spcPct val="100000"/>
              </a:lnSpc>
              <a:buClr>
                <a:schemeClr val="bg1"/>
              </a:buClr>
            </a:pPr>
            <a:endParaRPr lang="en-GB" sz="1100" b="0" dirty="0"/>
          </a:p>
          <a:p>
            <a:pPr marL="171450" indent="-171450">
              <a:lnSpc>
                <a:spcPct val="100000"/>
              </a:lnSpc>
              <a:buClr>
                <a:schemeClr val="bg1"/>
              </a:buClr>
              <a:buFont typeface="Lucida Grande"/>
              <a:buChar char="-"/>
            </a:pPr>
            <a:endParaRPr lang="en-GB" sz="1100" dirty="0"/>
          </a:p>
          <a:p>
            <a:pPr marL="171450" indent="-171450">
              <a:lnSpc>
                <a:spcPct val="100000"/>
              </a:lnSpc>
              <a:buClr>
                <a:schemeClr val="bg1"/>
              </a:buClr>
              <a:buFont typeface="Lucida Grande"/>
              <a:buChar char="-"/>
            </a:pPr>
            <a:endParaRPr lang="en-US" sz="1100" dirty="0">
              <a:solidFill>
                <a:schemeClr val="bg1"/>
              </a:solidFill>
            </a:endParaRPr>
          </a:p>
        </p:txBody>
      </p:sp>
      <p:graphicFrame>
        <p:nvGraphicFramePr>
          <p:cNvPr id="29" name="Table 5">
            <a:extLst>
              <a:ext uri="{FF2B5EF4-FFF2-40B4-BE49-F238E27FC236}">
                <a16:creationId xmlns:a16="http://schemas.microsoft.com/office/drawing/2014/main" id="{A8CEC029-43CA-491E-A4FA-9C96074C207D}"/>
              </a:ext>
            </a:extLst>
          </p:cNvPr>
          <p:cNvGraphicFramePr>
            <a:graphicFrameLocks noGrp="1"/>
          </p:cNvGraphicFramePr>
          <p:nvPr>
            <p:extLst>
              <p:ext uri="{D42A27DB-BD31-4B8C-83A1-F6EECF244321}">
                <p14:modId xmlns:p14="http://schemas.microsoft.com/office/powerpoint/2010/main" val="3474875688"/>
              </p:ext>
            </p:extLst>
          </p:nvPr>
        </p:nvGraphicFramePr>
        <p:xfrm>
          <a:off x="172395" y="1003770"/>
          <a:ext cx="6121400" cy="975360"/>
        </p:xfrm>
        <a:graphic>
          <a:graphicData uri="http://schemas.openxmlformats.org/drawingml/2006/table">
            <a:tbl>
              <a:tblPr firstRow="1" bandRow="1">
                <a:tableStyleId>{5C22544A-7EE6-4342-B048-85BDC9FD1C3A}</a:tableStyleId>
              </a:tblPr>
              <a:tblGrid>
                <a:gridCol w="1224280">
                  <a:extLst>
                    <a:ext uri="{9D8B030D-6E8A-4147-A177-3AD203B41FA5}">
                      <a16:colId xmlns:a16="http://schemas.microsoft.com/office/drawing/2014/main" val="1043653864"/>
                    </a:ext>
                  </a:extLst>
                </a:gridCol>
                <a:gridCol w="1281211">
                  <a:extLst>
                    <a:ext uri="{9D8B030D-6E8A-4147-A177-3AD203B41FA5}">
                      <a16:colId xmlns:a16="http://schemas.microsoft.com/office/drawing/2014/main" val="1969532920"/>
                    </a:ext>
                  </a:extLst>
                </a:gridCol>
                <a:gridCol w="1167349">
                  <a:extLst>
                    <a:ext uri="{9D8B030D-6E8A-4147-A177-3AD203B41FA5}">
                      <a16:colId xmlns:a16="http://schemas.microsoft.com/office/drawing/2014/main" val="696929619"/>
                    </a:ext>
                  </a:extLst>
                </a:gridCol>
                <a:gridCol w="1224280">
                  <a:extLst>
                    <a:ext uri="{9D8B030D-6E8A-4147-A177-3AD203B41FA5}">
                      <a16:colId xmlns:a16="http://schemas.microsoft.com/office/drawing/2014/main" val="214587584"/>
                    </a:ext>
                  </a:extLst>
                </a:gridCol>
                <a:gridCol w="1224280">
                  <a:extLst>
                    <a:ext uri="{9D8B030D-6E8A-4147-A177-3AD203B41FA5}">
                      <a16:colId xmlns:a16="http://schemas.microsoft.com/office/drawing/2014/main" val="1729032941"/>
                    </a:ext>
                  </a:extLst>
                </a:gridCol>
              </a:tblGrid>
              <a:tr h="199303">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lang="en-GB" sz="1600" b="1" dirty="0">
                          <a:solidFill>
                            <a:schemeClr val="accent2"/>
                          </a:solidFill>
                        </a:rPr>
                        <a:t>Campaign Details</a:t>
                      </a: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199303">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199303">
                <a:tc>
                  <a:txBody>
                    <a:bodyPr/>
                    <a:lstStyle/>
                    <a:p>
                      <a:pPr algn="l"/>
                      <a:r>
                        <a:rPr lang="en-GB" sz="1000" b="0" kern="1200" dirty="0">
                          <a:solidFill>
                            <a:schemeClr val="bg1"/>
                          </a:solidFill>
                          <a:latin typeface="+mn-lt"/>
                          <a:ea typeface="+mn-ea"/>
                          <a:cs typeface="+mn-cs"/>
                        </a:rPr>
                        <a:t>Technology</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Adults (18+)</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Family &amp; ABC1 Ads AGP</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PHD</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60” / 30”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pic>
        <p:nvPicPr>
          <p:cNvPr id="16" name="Picture Placeholder 15" descr="A group of people sitting on a couch with dogs&#10;&#10;Description automatically generated with medium confidence">
            <a:extLst>
              <a:ext uri="{FF2B5EF4-FFF2-40B4-BE49-F238E27FC236}">
                <a16:creationId xmlns:a16="http://schemas.microsoft.com/office/drawing/2014/main" id="{A4A6678A-EBD1-4771-B01D-314AAA3D4A93}"/>
              </a:ext>
            </a:extLst>
          </p:cNvPr>
          <p:cNvPicPr>
            <a:picLocks noGrp="1" noChangeAspect="1"/>
          </p:cNvPicPr>
          <p:nvPr>
            <p:ph type="pic" sz="quarter" idx="18"/>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68061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lg</a:t>
            </a:r>
            <a:endParaRPr lang="en-US" dirty="0"/>
          </a:p>
        </p:txBody>
      </p:sp>
      <p:sp>
        <p:nvSpPr>
          <p:cNvPr id="12" name="Text Placeholder 9">
            <a:extLst>
              <a:ext uri="{FF2B5EF4-FFF2-40B4-BE49-F238E27FC236}">
                <a16:creationId xmlns:a16="http://schemas.microsoft.com/office/drawing/2014/main" id="{E1381766-970B-46C9-B3A9-D860895B2810}"/>
              </a:ext>
            </a:extLst>
          </p:cNvPr>
          <p:cNvSpPr>
            <a:spLocks noGrp="1"/>
          </p:cNvSpPr>
          <p:nvPr>
            <p:ph type="body" sz="quarter" idx="16"/>
          </p:nvPr>
        </p:nvSpPr>
        <p:spPr>
          <a:xfrm>
            <a:off x="1070410" y="5959723"/>
            <a:ext cx="6237513" cy="750526"/>
          </a:xfrm>
          <a:prstGeom prst="rect">
            <a:avLst/>
          </a:prstGeom>
        </p:spPr>
        <p:txBody>
          <a:bodyPr wrap="square">
            <a:spAutoFit/>
          </a:bodyPr>
          <a:lstStyle/>
          <a:p>
            <a:pPr>
              <a:buClr>
                <a:srgbClr val="000000"/>
              </a:buClr>
              <a:defRPr/>
            </a:pPr>
            <a:r>
              <a:rPr lang="en-GB" sz="1000" dirty="0">
                <a:solidFill>
                  <a:srgbClr val="000000"/>
                </a:solidFill>
                <a:latin typeface="Arial"/>
              </a:rPr>
              <a:t>Positive impact on consideration:</a:t>
            </a:r>
          </a:p>
          <a:p>
            <a:pPr>
              <a:buClr>
                <a:schemeClr val="bg1"/>
              </a:buClr>
            </a:pPr>
            <a:r>
              <a:rPr lang="en-GB" sz="1000" b="0" dirty="0"/>
              <a:t>Cinemagoers are </a:t>
            </a:r>
            <a:r>
              <a:rPr lang="en-GB" sz="1000" dirty="0">
                <a:solidFill>
                  <a:schemeClr val="accent2"/>
                </a:solidFill>
              </a:rPr>
              <a:t>81% more likely to be ‘extremely likely’ to consider LG </a:t>
            </a:r>
            <a:r>
              <a:rPr lang="en-GB" sz="1000" b="0" dirty="0"/>
              <a:t>vs control (29% vs 16%) and seeing the ad in cinema has also driven </a:t>
            </a:r>
            <a:r>
              <a:rPr lang="en-GB" sz="1000" dirty="0">
                <a:solidFill>
                  <a:schemeClr val="accent2"/>
                </a:solidFill>
              </a:rPr>
              <a:t>consideration of the hero products </a:t>
            </a:r>
            <a:r>
              <a:rPr lang="en-GB" sz="1000" b="0" dirty="0"/>
              <a:t>featured including a LG</a:t>
            </a:r>
            <a:r>
              <a:rPr lang="en-GB" sz="1000" b="0" dirty="0">
                <a:effectLst/>
                <a:latin typeface="Arial" panose="020B0604020202020204" pitchFamily="34" charset="0"/>
                <a:ea typeface="Calibri" panose="020F0502020204030204" pitchFamily="34" charset="0"/>
              </a:rPr>
              <a:t> </a:t>
            </a:r>
            <a:r>
              <a:rPr lang="en-GB" sz="1000" dirty="0">
                <a:solidFill>
                  <a:schemeClr val="accent2"/>
                </a:solidFill>
                <a:effectLst/>
                <a:latin typeface="Arial" panose="020B0604020202020204" pitchFamily="34" charset="0"/>
                <a:ea typeface="Calibri" panose="020F0502020204030204" pitchFamily="34" charset="0"/>
              </a:rPr>
              <a:t>fridge/freezer </a:t>
            </a:r>
            <a:r>
              <a:rPr lang="en-GB" sz="1000" b="0" dirty="0">
                <a:effectLst/>
                <a:latin typeface="Arial" panose="020B0604020202020204" pitchFamily="34" charset="0"/>
                <a:ea typeface="Calibri" panose="020F0502020204030204" pitchFamily="34" charset="0"/>
              </a:rPr>
              <a:t>(+4%), </a:t>
            </a:r>
            <a:r>
              <a:rPr lang="en-GB" sz="1000" dirty="0">
                <a:solidFill>
                  <a:schemeClr val="accent2"/>
                </a:solidFill>
                <a:effectLst/>
                <a:latin typeface="Arial" panose="020B0604020202020204" pitchFamily="34" charset="0"/>
                <a:ea typeface="Calibri" panose="020F0502020204030204" pitchFamily="34" charset="0"/>
              </a:rPr>
              <a:t>washing machine </a:t>
            </a:r>
            <a:r>
              <a:rPr lang="en-GB" sz="1000" b="0" dirty="0">
                <a:effectLst/>
                <a:latin typeface="Arial" panose="020B0604020202020204" pitchFamily="34" charset="0"/>
                <a:ea typeface="Calibri" panose="020F0502020204030204" pitchFamily="34" charset="0"/>
              </a:rPr>
              <a:t>(+11%), </a:t>
            </a:r>
            <a:r>
              <a:rPr lang="en-GB" sz="1000" dirty="0">
                <a:solidFill>
                  <a:schemeClr val="accent2"/>
                </a:solidFill>
                <a:effectLst/>
                <a:latin typeface="Arial" panose="020B0604020202020204" pitchFamily="34" charset="0"/>
                <a:ea typeface="Calibri" panose="020F0502020204030204" pitchFamily="34" charset="0"/>
              </a:rPr>
              <a:t>laptop </a:t>
            </a:r>
            <a:r>
              <a:rPr lang="en-GB" sz="1000" b="0" dirty="0">
                <a:effectLst/>
                <a:latin typeface="Arial" panose="020B0604020202020204" pitchFamily="34" charset="0"/>
                <a:ea typeface="Calibri" panose="020F0502020204030204" pitchFamily="34" charset="0"/>
              </a:rPr>
              <a:t>(+35%) and </a:t>
            </a:r>
            <a:r>
              <a:rPr lang="en-GB" sz="1000" dirty="0">
                <a:solidFill>
                  <a:schemeClr val="accent2"/>
                </a:solidFill>
                <a:effectLst/>
                <a:latin typeface="Arial" panose="020B0604020202020204" pitchFamily="34" charset="0"/>
                <a:ea typeface="Calibri" panose="020F0502020204030204" pitchFamily="34" charset="0"/>
              </a:rPr>
              <a:t>headphones</a:t>
            </a:r>
            <a:r>
              <a:rPr lang="en-GB" sz="1000" b="0" dirty="0">
                <a:effectLst/>
                <a:latin typeface="Arial" panose="020B0604020202020204" pitchFamily="34" charset="0"/>
                <a:ea typeface="Calibri" panose="020F0502020204030204" pitchFamily="34" charset="0"/>
              </a:rPr>
              <a:t> (+26%). </a:t>
            </a:r>
            <a:endParaRPr lang="en-GB" sz="1000" b="0" dirty="0"/>
          </a:p>
        </p:txBody>
      </p:sp>
      <p:sp>
        <p:nvSpPr>
          <p:cNvPr id="7" name="Text Placeholder 6"/>
          <p:cNvSpPr>
            <a:spLocks noGrp="1"/>
          </p:cNvSpPr>
          <p:nvPr>
            <p:ph type="body" sz="quarter" idx="11"/>
          </p:nvPr>
        </p:nvSpPr>
        <p:spPr>
          <a:xfrm>
            <a:off x="10182225" y="7128008"/>
            <a:ext cx="3116263" cy="369332"/>
          </a:xfrm>
        </p:spPr>
        <p:txBody>
          <a:bodyPr/>
          <a:lstStyle/>
          <a:p>
            <a:r>
              <a:rPr lang="en-US" b="1" dirty="0"/>
              <a:t>Source: </a:t>
            </a:r>
            <a:r>
              <a:rPr lang="en-US" dirty="0"/>
              <a:t>DCM / LG</a:t>
            </a:r>
          </a:p>
          <a:p>
            <a:r>
              <a:rPr lang="en-US" dirty="0"/>
              <a:t>Conducted by: Differentology, Oct 2021</a:t>
            </a:r>
          </a:p>
          <a:p>
            <a:r>
              <a:rPr lang="en-GB" dirty="0"/>
              <a:t>B</a:t>
            </a:r>
            <a:r>
              <a:rPr lang="en-US" dirty="0" err="1"/>
              <a:t>ase</a:t>
            </a:r>
            <a:r>
              <a:rPr lang="en-US" dirty="0"/>
              <a:t>: 18-54 adults</a:t>
            </a:r>
          </a:p>
        </p:txBody>
      </p:sp>
      <p:sp>
        <p:nvSpPr>
          <p:cNvPr id="15" name="Text Placeholder 2"/>
          <p:cNvSpPr>
            <a:spLocks noGrp="1"/>
          </p:cNvSpPr>
          <p:nvPr>
            <p:ph type="body" sz="quarter" idx="14"/>
          </p:nvPr>
        </p:nvSpPr>
        <p:spPr/>
        <p:txBody>
          <a:bodyPr/>
          <a:lstStyle/>
          <a:p>
            <a:pPr marL="0" marR="0" lvl="0" indent="0" algn="l" defTabSz="961844" rtl="0" eaLnBrk="1" fontAlgn="auto" latinLnBrk="0" hangingPunct="1">
              <a:lnSpc>
                <a:spcPts val="1500"/>
              </a:lnSpc>
              <a:spcBef>
                <a:spcPts val="0"/>
              </a:spcBef>
              <a:spcAft>
                <a:spcPts val="0"/>
              </a:spcAft>
              <a:buClr>
                <a:srgbClr val="FFFFFF"/>
              </a:buClr>
              <a:buSzPct val="100000"/>
              <a:buFont typeface="Arial"/>
              <a:buNone/>
              <a:tabLst/>
              <a:defRPr/>
            </a:pPr>
            <a:r>
              <a:rPr kumimoji="0" lang="en-GB" sz="1400" b="1" i="0" u="none" strike="noStrike" kern="1200" cap="none" spc="0" normalizeH="0" baseline="0" noProof="0" dirty="0">
                <a:ln>
                  <a:noFill/>
                </a:ln>
                <a:solidFill>
                  <a:srgbClr val="8A8A8D"/>
                </a:solidFill>
                <a:effectLst/>
                <a:uLnTx/>
                <a:uFillTx/>
                <a:latin typeface="Arial"/>
                <a:ea typeface="+mn-ea"/>
                <a:cs typeface="+mn-cs"/>
              </a:rPr>
              <a:t>A Smart Good Life</a:t>
            </a:r>
            <a:endParaRPr kumimoji="0" lang="en-US" sz="1400" b="1" i="0" u="none" strike="noStrike" kern="1200" cap="none" spc="0" normalizeH="0" baseline="0" noProof="0" dirty="0">
              <a:ln>
                <a:noFill/>
              </a:ln>
              <a:solidFill>
                <a:srgbClr val="8A8A8D"/>
              </a:solidFill>
              <a:effectLst/>
              <a:uLnTx/>
              <a:uFillTx/>
              <a:latin typeface="Arial"/>
              <a:ea typeface="+mn-ea"/>
              <a:cs typeface="+mn-cs"/>
            </a:endParaRPr>
          </a:p>
        </p:txBody>
      </p:sp>
      <p:graphicFrame>
        <p:nvGraphicFramePr>
          <p:cNvPr id="13" name="Chart 12">
            <a:extLst>
              <a:ext uri="{FF2B5EF4-FFF2-40B4-BE49-F238E27FC236}">
                <a16:creationId xmlns:a16="http://schemas.microsoft.com/office/drawing/2014/main" id="{008D4ED6-2B2B-45E1-BBAD-FEF84F7F517E}"/>
              </a:ext>
            </a:extLst>
          </p:cNvPr>
          <p:cNvGraphicFramePr/>
          <p:nvPr>
            <p:extLst>
              <p:ext uri="{D42A27DB-BD31-4B8C-83A1-F6EECF244321}">
                <p14:modId xmlns:p14="http://schemas.microsoft.com/office/powerpoint/2010/main" val="2258939124"/>
              </p:ext>
            </p:extLst>
          </p:nvPr>
        </p:nvGraphicFramePr>
        <p:xfrm>
          <a:off x="219871" y="1160905"/>
          <a:ext cx="10339488" cy="210506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7366DA91-DE30-42E9-8DB5-7757D3324F7A}"/>
              </a:ext>
            </a:extLst>
          </p:cNvPr>
          <p:cNvSpPr txBox="1"/>
          <p:nvPr/>
        </p:nvSpPr>
        <p:spPr>
          <a:xfrm>
            <a:off x="1164537" y="1137974"/>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+16%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 name="TextBox 15">
            <a:extLst>
              <a:ext uri="{FF2B5EF4-FFF2-40B4-BE49-F238E27FC236}">
                <a16:creationId xmlns:a16="http://schemas.microsoft.com/office/drawing/2014/main" id="{1A1A9796-BAE6-4B4E-AB75-2563BF4FBA57}"/>
              </a:ext>
            </a:extLst>
          </p:cNvPr>
          <p:cNvSpPr txBox="1"/>
          <p:nvPr/>
        </p:nvSpPr>
        <p:spPr>
          <a:xfrm>
            <a:off x="3550548"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+18%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393">
            <a:extLst>
              <a:ext uri="{FF2B5EF4-FFF2-40B4-BE49-F238E27FC236}">
                <a16:creationId xmlns:a16="http://schemas.microsoft.com/office/drawing/2014/main" id="{4FBB9C90-4999-4957-966D-846F9471DB39}"/>
              </a:ext>
            </a:extLst>
          </p:cNvPr>
          <p:cNvSpPr>
            <a:spLocks noEditPoints="1"/>
          </p:cNvSpPr>
          <p:nvPr/>
        </p:nvSpPr>
        <p:spPr bwMode="auto">
          <a:xfrm>
            <a:off x="351316" y="4903232"/>
            <a:ext cx="522705" cy="522705"/>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0000"/>
              </a:solidFill>
              <a:effectLst/>
              <a:uLnTx/>
              <a:uFillTx/>
              <a:latin typeface="Arial"/>
              <a:ea typeface="+mn-ea"/>
              <a:cs typeface="+mn-cs"/>
            </a:endParaRPr>
          </a:p>
        </p:txBody>
      </p:sp>
      <p:sp>
        <p:nvSpPr>
          <p:cNvPr id="20" name="Text Placeholder 9">
            <a:extLst>
              <a:ext uri="{FF2B5EF4-FFF2-40B4-BE49-F238E27FC236}">
                <a16:creationId xmlns:a16="http://schemas.microsoft.com/office/drawing/2014/main" id="{6C2C3172-40D7-46A0-B293-FF95883AEC55}"/>
              </a:ext>
            </a:extLst>
          </p:cNvPr>
          <p:cNvSpPr txBox="1">
            <a:spLocks/>
          </p:cNvSpPr>
          <p:nvPr/>
        </p:nvSpPr>
        <p:spPr bwMode="gray">
          <a:xfrm>
            <a:off x="1077919" y="4885501"/>
            <a:ext cx="6237513" cy="558166"/>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Driving key brand perceptions further:</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rPr>
              <a:t>Cinema exposed respondents were </a:t>
            </a:r>
            <a:r>
              <a:rPr kumimoji="0" lang="en-GB" sz="1000" b="1" i="0" u="none" strike="noStrike" kern="1200" cap="none" spc="0" normalizeH="0" baseline="0" noProof="0" dirty="0">
                <a:ln>
                  <a:noFill/>
                </a:ln>
                <a:solidFill>
                  <a:srgbClr val="AC162C"/>
                </a:solidFill>
                <a:effectLst/>
                <a:uLnTx/>
                <a:uFillTx/>
                <a:latin typeface="Arial"/>
                <a:ea typeface="+mn-ea"/>
                <a:cs typeface="+mn-cs"/>
              </a:rPr>
              <a:t>12% more likely to agree ‘LG are an innovative brand’ </a:t>
            </a:r>
            <a:r>
              <a:rPr kumimoji="0" lang="en-GB" sz="1000" b="0" i="0" u="none" strike="noStrike" kern="1200" cap="none" spc="0" normalizeH="0" baseline="0" noProof="0" dirty="0">
                <a:ln>
                  <a:noFill/>
                </a:ln>
                <a:solidFill>
                  <a:srgbClr val="000000"/>
                </a:solidFill>
                <a:effectLst/>
                <a:uLnTx/>
                <a:uFillTx/>
                <a:latin typeface="Arial"/>
                <a:ea typeface="+mn-ea"/>
                <a:cs typeface="+mn-cs"/>
              </a:rPr>
              <a:t>and </a:t>
            </a:r>
            <a:r>
              <a:rPr lang="en-GB" sz="1000" b="0" dirty="0">
                <a:solidFill>
                  <a:srgbClr val="AC162C"/>
                </a:solidFill>
                <a:latin typeface="Arial"/>
              </a:rPr>
              <a:t>38</a:t>
            </a:r>
            <a:r>
              <a:rPr kumimoji="0" lang="en-GB" sz="1000" b="1" i="0" u="none" strike="noStrike" kern="1200" cap="none" spc="0" normalizeH="0" baseline="0" noProof="0" dirty="0">
                <a:ln>
                  <a:noFill/>
                </a:ln>
                <a:solidFill>
                  <a:srgbClr val="AC162C"/>
                </a:solidFill>
                <a:effectLst/>
                <a:uLnTx/>
                <a:uFillTx/>
                <a:latin typeface="Arial"/>
                <a:ea typeface="+mn-ea"/>
                <a:cs typeface="+mn-cs"/>
              </a:rPr>
              <a:t>% more likely to agree that ‘LG </a:t>
            </a:r>
            <a:r>
              <a:rPr lang="en-GB" sz="1000" dirty="0">
                <a:solidFill>
                  <a:srgbClr val="AC162C"/>
                </a:solidFill>
                <a:latin typeface="Arial"/>
              </a:rPr>
              <a:t>make a wide range of products’ </a:t>
            </a:r>
            <a:r>
              <a:rPr kumimoji="0" lang="en-GB" sz="1000" b="0" i="0" u="none" strike="noStrike" kern="1200" cap="none" spc="0" normalizeH="0" baseline="0" noProof="0" dirty="0">
                <a:ln>
                  <a:noFill/>
                </a:ln>
                <a:solidFill>
                  <a:srgbClr val="000000"/>
                </a:solidFill>
                <a:effectLst/>
                <a:uLnTx/>
                <a:uFillTx/>
                <a:latin typeface="Arial"/>
                <a:ea typeface="+mn-ea"/>
                <a:cs typeface="+mn-cs"/>
              </a:rPr>
              <a:t>vs. control. </a:t>
            </a:r>
          </a:p>
        </p:txBody>
      </p:sp>
      <p:sp>
        <p:nvSpPr>
          <p:cNvPr id="21" name="Text Placeholder 9">
            <a:extLst>
              <a:ext uri="{FF2B5EF4-FFF2-40B4-BE49-F238E27FC236}">
                <a16:creationId xmlns:a16="http://schemas.microsoft.com/office/drawing/2014/main" id="{028E0542-3973-4F58-B92C-9E7D03A3B144}"/>
              </a:ext>
            </a:extLst>
          </p:cNvPr>
          <p:cNvSpPr txBox="1">
            <a:spLocks/>
          </p:cNvSpPr>
          <p:nvPr/>
        </p:nvSpPr>
        <p:spPr bwMode="gray">
          <a:xfrm>
            <a:off x="1085263" y="3823378"/>
            <a:ext cx="6237513" cy="558166"/>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Increase brand and advertising awareness:</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rPr>
              <a:t>Cinemagoers exposed to the ad on the big screen were </a:t>
            </a:r>
            <a:r>
              <a:rPr lang="en-GB" sz="1000" dirty="0">
                <a:solidFill>
                  <a:srgbClr val="AC162C"/>
                </a:solidFill>
                <a:latin typeface="Arial"/>
              </a:rPr>
              <a:t>6</a:t>
            </a:r>
            <a:r>
              <a:rPr kumimoji="0" lang="en-GB" sz="1000" b="1" i="0" u="none" strike="noStrike" kern="1200" cap="none" spc="0" normalizeH="0" baseline="0" noProof="0" dirty="0">
                <a:ln>
                  <a:noFill/>
                </a:ln>
                <a:solidFill>
                  <a:srgbClr val="AC162C"/>
                </a:solidFill>
                <a:effectLst/>
                <a:uLnTx/>
                <a:uFillTx/>
                <a:latin typeface="Arial"/>
                <a:ea typeface="+mn-ea"/>
                <a:cs typeface="+mn-cs"/>
              </a:rPr>
              <a:t>% more aware of LG </a:t>
            </a:r>
            <a:r>
              <a:rPr lang="en-GB" sz="1000" b="0" dirty="0">
                <a:solidFill>
                  <a:srgbClr val="000000"/>
                </a:solidFill>
                <a:latin typeface="Arial"/>
              </a:rPr>
              <a:t>and </a:t>
            </a:r>
            <a:r>
              <a:rPr lang="en-GB" sz="1000" dirty="0">
                <a:solidFill>
                  <a:srgbClr val="AC162C"/>
                </a:solidFill>
                <a:latin typeface="Arial"/>
              </a:rPr>
              <a:t>16% more likely to be aware of recent LG advertising </a:t>
            </a:r>
            <a:r>
              <a:rPr lang="en-GB" sz="1000" b="0" dirty="0">
                <a:solidFill>
                  <a:srgbClr val="000000"/>
                </a:solidFill>
                <a:latin typeface="Arial"/>
              </a:rPr>
              <a:t>than </a:t>
            </a:r>
            <a:r>
              <a:rPr kumimoji="0" lang="en-GB" sz="1000" b="0" i="0" u="none" strike="noStrike" kern="1200" cap="none" spc="0" normalizeH="0" baseline="0" noProof="0" dirty="0">
                <a:ln>
                  <a:noFill/>
                </a:ln>
                <a:solidFill>
                  <a:srgbClr val="000000"/>
                </a:solidFill>
                <a:effectLst/>
                <a:uLnTx/>
                <a:uFillTx/>
                <a:latin typeface="Arial"/>
                <a:ea typeface="+mn-ea"/>
                <a:cs typeface="+mn-cs"/>
              </a:rPr>
              <a:t>control (who didn’t see the ad in cinema)</a:t>
            </a:r>
            <a:r>
              <a:rPr kumimoji="0" lang="en-GB" sz="1000" b="1" i="0" u="none" strike="noStrike" kern="1200" cap="none" spc="0" normalizeH="0" baseline="0" noProof="0" dirty="0">
                <a:ln>
                  <a:noFill/>
                </a:ln>
                <a:solidFill>
                  <a:srgbClr val="AC162C"/>
                </a:solidFill>
                <a:effectLst/>
                <a:uLnTx/>
                <a:uFillTx/>
                <a:latin typeface="Arial"/>
                <a:ea typeface="+mn-ea"/>
                <a:cs typeface="+mn-cs"/>
              </a:rPr>
              <a:t>.</a:t>
            </a:r>
            <a:endParaRPr kumimoji="0" lang="en-GB" sz="1000" b="0" i="0" u="none" strike="noStrike" kern="1200" cap="none" spc="0" normalizeH="0" baseline="0" noProof="0" dirty="0">
              <a:ln>
                <a:noFill/>
              </a:ln>
              <a:solidFill>
                <a:srgbClr val="AC162C"/>
              </a:solidFill>
              <a:effectLst/>
              <a:uLnTx/>
              <a:uFillTx/>
              <a:latin typeface="Arial"/>
              <a:ea typeface="+mn-ea"/>
              <a:cs typeface="+mn-cs"/>
            </a:endParaRPr>
          </a:p>
        </p:txBody>
      </p:sp>
      <p:sp>
        <p:nvSpPr>
          <p:cNvPr id="22" name="Text Placeholder 9">
            <a:extLst>
              <a:ext uri="{FF2B5EF4-FFF2-40B4-BE49-F238E27FC236}">
                <a16:creationId xmlns:a16="http://schemas.microsoft.com/office/drawing/2014/main" id="{A8D8DD3C-763F-45BE-A4C7-CA9CE2221F57}"/>
              </a:ext>
            </a:extLst>
          </p:cNvPr>
          <p:cNvSpPr txBox="1">
            <a:spLocks/>
          </p:cNvSpPr>
          <p:nvPr/>
        </p:nvSpPr>
        <p:spPr bwMode="gray">
          <a:xfrm>
            <a:off x="7743630" y="3914626"/>
            <a:ext cx="5219895" cy="646652"/>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just" defTabSz="961844" rtl="0" eaLnBrk="1" fontAlgn="auto" latinLnBrk="0" hangingPunct="1">
              <a:lnSpc>
                <a:spcPct val="107000"/>
              </a:lnSpc>
              <a:spcBef>
                <a:spcPts val="0"/>
              </a:spcBef>
              <a:spcAft>
                <a:spcPts val="800"/>
              </a:spcAft>
              <a:buClr>
                <a:srgbClr val="FFFFFF"/>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Cinema worked well for LG helping ensure the campaign </a:t>
            </a:r>
            <a:r>
              <a:rPr kumimoji="0" lang="en-GB" sz="1000" b="1" i="0" u="none" strike="noStrike" kern="1200" cap="none" spc="0" normalizeH="0" baseline="0" noProof="0" dirty="0">
                <a:ln>
                  <a:noFill/>
                </a:ln>
                <a:solidFill>
                  <a:srgbClr val="AC162C"/>
                </a:solidFill>
                <a:effectLst/>
                <a:uLnTx/>
                <a:uFillTx/>
                <a:latin typeface="Arial"/>
                <a:ea typeface="+mn-ea"/>
                <a:cs typeface="+mn-cs"/>
              </a:rPr>
              <a:t>cut through</a:t>
            </a:r>
            <a:r>
              <a:rPr kumimoji="0" lang="en-GB" sz="10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 </a:t>
            </a:r>
            <a:r>
              <a:rPr lang="en-GB" sz="1000" b="0" dirty="0">
                <a:latin typeface="Arial"/>
              </a:rPr>
              <a:t>delivered</a:t>
            </a:r>
            <a:r>
              <a:rPr lang="en-GB" sz="1000" dirty="0">
                <a:solidFill>
                  <a:srgbClr val="AC162C"/>
                </a:solidFill>
                <a:latin typeface="Arial"/>
              </a:rPr>
              <a:t> positive shifts </a:t>
            </a:r>
            <a:r>
              <a:rPr lang="en-GB" sz="1000" b="0" dirty="0">
                <a:latin typeface="Arial"/>
              </a:rPr>
              <a:t>on key brand perceptions relating to </a:t>
            </a:r>
            <a:r>
              <a:rPr lang="en-GB" sz="1000" dirty="0">
                <a:solidFill>
                  <a:srgbClr val="AC162C"/>
                </a:solidFill>
                <a:latin typeface="Arial"/>
              </a:rPr>
              <a:t>trust, premium quality </a:t>
            </a:r>
            <a:r>
              <a:rPr lang="en-GB" sz="1000" b="0" dirty="0">
                <a:latin typeface="Arial"/>
              </a:rPr>
              <a:t>and</a:t>
            </a:r>
            <a:r>
              <a:rPr lang="en-GB" sz="1000" dirty="0">
                <a:solidFill>
                  <a:srgbClr val="AC162C"/>
                </a:solidFill>
                <a:latin typeface="Arial"/>
              </a:rPr>
              <a:t> innovation. </a:t>
            </a:r>
            <a:r>
              <a:rPr lang="en-GB" sz="1000" b="0" dirty="0">
                <a:latin typeface="Arial"/>
              </a:rPr>
              <a:t>Exposure to the ad in cinema also ultimately </a:t>
            </a:r>
            <a:r>
              <a:rPr lang="en-GB" sz="1000" dirty="0">
                <a:solidFill>
                  <a:srgbClr val="AC162C"/>
                </a:solidFill>
                <a:latin typeface="Arial"/>
              </a:rPr>
              <a:t>increased consideration </a:t>
            </a:r>
            <a:r>
              <a:rPr lang="en-GB" sz="1000" b="0" dirty="0">
                <a:latin typeface="Arial"/>
              </a:rPr>
              <a:t>of the brand and </a:t>
            </a:r>
            <a:r>
              <a:rPr lang="en-GB" sz="1000" dirty="0">
                <a:solidFill>
                  <a:srgbClr val="AC162C"/>
                </a:solidFill>
                <a:latin typeface="Arial"/>
              </a:rPr>
              <a:t>featured hero products too. </a:t>
            </a:r>
            <a:endParaRPr kumimoji="0" lang="en-GB" sz="1000" b="1" i="0" u="none" strike="noStrike" kern="1200" cap="none" spc="0" normalizeH="0" baseline="0" noProof="0" dirty="0">
              <a:ln>
                <a:noFill/>
              </a:ln>
              <a:solidFill>
                <a:srgbClr val="AC162C"/>
              </a:solidFill>
              <a:effectLst/>
              <a:uLnTx/>
              <a:uFillTx/>
              <a:latin typeface="Arial"/>
              <a:ea typeface="+mn-ea"/>
              <a:cs typeface="+mn-cs"/>
            </a:endParaRPr>
          </a:p>
        </p:txBody>
      </p:sp>
      <p:sp>
        <p:nvSpPr>
          <p:cNvPr id="23" name="Title 6">
            <a:extLst>
              <a:ext uri="{FF2B5EF4-FFF2-40B4-BE49-F238E27FC236}">
                <a16:creationId xmlns:a16="http://schemas.microsoft.com/office/drawing/2014/main" id="{F46D0C39-8461-4520-ABE8-B772D8AE9D6D}"/>
              </a:ext>
            </a:extLst>
          </p:cNvPr>
          <p:cNvSpPr txBox="1">
            <a:spLocks/>
          </p:cNvSpPr>
          <p:nvPr/>
        </p:nvSpPr>
        <p:spPr bwMode="gray">
          <a:xfrm>
            <a:off x="7743630" y="3563419"/>
            <a:ext cx="1060017" cy="337356"/>
          </a:xfrm>
          <a:prstGeom prst="rect">
            <a:avLst/>
          </a:prstGeom>
          <a:ln>
            <a:noFill/>
          </a:ln>
        </p:spPr>
        <p:txBody>
          <a:bodyPr vert="horz" wrap="none" lIns="0" tIns="0" rIns="0" bIns="0" rtlCol="0" anchor="ctr">
            <a:noAutofit/>
          </a:bodyPr>
          <a:lstStyle>
            <a:defPPr>
              <a:defRPr lang="en-US"/>
            </a:defPPr>
            <a:lvl1pPr defTabSz="721479">
              <a:spcBef>
                <a:spcPct val="0"/>
              </a:spcBef>
              <a:buNone/>
              <a:defRPr sz="1400" b="1" cap="none" spc="0" baseline="0">
                <a:ln w="22225">
                  <a:noFill/>
                  <a:prstDash val="solid"/>
                </a:ln>
                <a:solidFill>
                  <a:schemeClr val="accent2"/>
                </a:solidFill>
                <a:effectLst/>
                <a:latin typeface="Arial" charset="0"/>
                <a:ea typeface="Arial" charset="0"/>
                <a:cs typeface="Arial" charset="0"/>
              </a:defRPr>
            </a:lvl1pPr>
          </a:lstStyle>
          <a:p>
            <a:pPr marL="0" marR="0" lvl="0" indent="0" algn="l" defTabSz="721479" rtl="0" eaLnBrk="1" fontAlgn="auto" latinLnBrk="0" hangingPunct="1">
              <a:lnSpc>
                <a:spcPct val="100000"/>
              </a:lnSpc>
              <a:spcBef>
                <a:spcPct val="0"/>
              </a:spcBef>
              <a:spcAft>
                <a:spcPts val="0"/>
              </a:spcAft>
              <a:buClrTx/>
              <a:buSzTx/>
              <a:buFontTx/>
              <a:buNone/>
              <a:tabLst/>
              <a:defRPr/>
            </a:pPr>
            <a:r>
              <a:rPr kumimoji="0" lang="en-GB" sz="1400" b="1" i="0" u="none" strike="noStrike" kern="1200" cap="none" spc="0" normalizeH="0" baseline="0" noProof="0" dirty="0">
                <a:ln w="22225">
                  <a:noFill/>
                  <a:prstDash val="solid"/>
                </a:ln>
                <a:solidFill>
                  <a:srgbClr val="AC162C"/>
                </a:solidFill>
                <a:effectLst/>
                <a:uLnTx/>
                <a:uFillTx/>
                <a:latin typeface="Arial" charset="0"/>
                <a:cs typeface="Arial" charset="0"/>
              </a:rPr>
              <a:t>Summary</a:t>
            </a:r>
          </a:p>
        </p:txBody>
      </p:sp>
      <p:cxnSp>
        <p:nvCxnSpPr>
          <p:cNvPr id="24" name="Straight Connector 23">
            <a:extLst>
              <a:ext uri="{FF2B5EF4-FFF2-40B4-BE49-F238E27FC236}">
                <a16:creationId xmlns:a16="http://schemas.microsoft.com/office/drawing/2014/main" id="{12617757-B495-4D96-84EA-44176CB3BD8F}"/>
              </a:ext>
            </a:extLst>
          </p:cNvPr>
          <p:cNvCxnSpPr>
            <a:cxnSpLocks/>
          </p:cNvCxnSpPr>
          <p:nvPr/>
        </p:nvCxnSpPr>
        <p:spPr>
          <a:xfrm flipV="1">
            <a:off x="7519330" y="3609425"/>
            <a:ext cx="0" cy="3418696"/>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84F3CF-AE9E-4FC1-8397-0DDFA2596FA1}"/>
              </a:ext>
            </a:extLst>
          </p:cNvPr>
          <p:cNvCxnSpPr>
            <a:cxnSpLocks/>
          </p:cNvCxnSpPr>
          <p:nvPr/>
        </p:nvCxnSpPr>
        <p:spPr>
          <a:xfrm>
            <a:off x="351316" y="3456319"/>
            <a:ext cx="12705230" cy="20501"/>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7A63161-262E-483D-B787-A345CAFD6216}"/>
              </a:ext>
            </a:extLst>
          </p:cNvPr>
          <p:cNvSpPr txBox="1"/>
          <p:nvPr/>
        </p:nvSpPr>
        <p:spPr>
          <a:xfrm>
            <a:off x="8355636"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a:t>
            </a:r>
            <a:r>
              <a:rPr lang="en-GB" sz="950" b="1" dirty="0">
                <a:solidFill>
                  <a:srgbClr val="AC162C"/>
                </a:solidFill>
                <a:latin typeface="Arial" panose="020B0604020202020204" pitchFamily="34" charset="0"/>
                <a:cs typeface="Arial" panose="020B0604020202020204" pitchFamily="34" charset="0"/>
              </a:rPr>
              <a:t>6</a:t>
            </a: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Oval 27">
            <a:extLst>
              <a:ext uri="{FF2B5EF4-FFF2-40B4-BE49-F238E27FC236}">
                <a16:creationId xmlns:a16="http://schemas.microsoft.com/office/drawing/2014/main" id="{02A70013-EF4F-413B-A8E3-7DF28687C30E}"/>
              </a:ext>
            </a:extLst>
          </p:cNvPr>
          <p:cNvSpPr/>
          <p:nvPr/>
        </p:nvSpPr>
        <p:spPr>
          <a:xfrm>
            <a:off x="10559359" y="1176567"/>
            <a:ext cx="2037961" cy="1955595"/>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58%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Arial"/>
                <a:ea typeface="+mn-ea"/>
                <a:cs typeface="+mn-cs"/>
              </a:rPr>
              <a:t>of</a:t>
            </a:r>
            <a:r>
              <a:rPr kumimoji="0" lang="en-GB" sz="1200" b="0" i="0" u="none" strike="noStrike" kern="1200" cap="none" spc="0" normalizeH="0" baseline="0" noProof="0" dirty="0">
                <a:ln>
                  <a:noFill/>
                </a:ln>
                <a:solidFill>
                  <a:srgbClr val="FFFFFF"/>
                </a:solidFill>
                <a:effectLst/>
                <a:uLnTx/>
                <a:uFillTx/>
                <a:latin typeface="Arial"/>
                <a:ea typeface="+mn-ea"/>
                <a:cs typeface="+mn-cs"/>
              </a:rPr>
              <a:t> cinemagoers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Arial"/>
                <a:ea typeface="+mn-ea"/>
                <a:cs typeface="+mn-cs"/>
              </a:rPr>
              <a:t>recalled seeing the ‘Smart Good Life’ ad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FFFFFF"/>
                </a:solidFill>
                <a:effectLst/>
                <a:uLnTx/>
                <a:uFillTx/>
                <a:latin typeface="Arial"/>
                <a:ea typeface="+mn-ea"/>
                <a:cs typeface="+mn-cs"/>
              </a:rPr>
              <a:t>(vs. 44% benchmark)</a:t>
            </a:r>
            <a:endParaRPr kumimoji="0" lang="en-US" sz="700" b="0" i="0" u="none" strike="noStrike" kern="1200" cap="none" spc="0" normalizeH="0" baseline="0" noProof="0" dirty="0">
              <a:ln>
                <a:noFill/>
              </a:ln>
              <a:solidFill>
                <a:srgbClr val="FFFFFF"/>
              </a:solidFill>
              <a:effectLst/>
              <a:uLnTx/>
              <a:uFillTx/>
              <a:latin typeface="Arial"/>
              <a:ea typeface="+mn-ea"/>
              <a:cs typeface="+mn-cs"/>
            </a:endParaRPr>
          </a:p>
        </p:txBody>
      </p:sp>
      <p:sp>
        <p:nvSpPr>
          <p:cNvPr id="30" name="TextBox 29">
            <a:extLst>
              <a:ext uri="{FF2B5EF4-FFF2-40B4-BE49-F238E27FC236}">
                <a16:creationId xmlns:a16="http://schemas.microsoft.com/office/drawing/2014/main" id="{17EBD8D7-19EA-4BD2-B14C-2CA504A93E1A}"/>
              </a:ext>
            </a:extLst>
          </p:cNvPr>
          <p:cNvSpPr txBox="1"/>
          <p:nvPr/>
        </p:nvSpPr>
        <p:spPr>
          <a:xfrm>
            <a:off x="5969625" y="1136873"/>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+11%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29" name="Picture 28" descr="A picture containing text, indoor, different&#10;&#10;Description automatically generated">
            <a:extLst>
              <a:ext uri="{FF2B5EF4-FFF2-40B4-BE49-F238E27FC236}">
                <a16:creationId xmlns:a16="http://schemas.microsoft.com/office/drawing/2014/main" id="{E0C0ADFE-D66F-4DE6-B2EB-5F328FBCEBE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53291" y="4703343"/>
            <a:ext cx="4544029" cy="2159602"/>
          </a:xfrm>
          <a:prstGeom prst="rect">
            <a:avLst/>
          </a:prstGeom>
        </p:spPr>
      </p:pic>
      <p:sp>
        <p:nvSpPr>
          <p:cNvPr id="31" name="Freeform 287">
            <a:extLst>
              <a:ext uri="{FF2B5EF4-FFF2-40B4-BE49-F238E27FC236}">
                <a16:creationId xmlns:a16="http://schemas.microsoft.com/office/drawing/2014/main" id="{DE5C28B9-55B0-4A47-B8B5-2C0573960834}"/>
              </a:ext>
            </a:extLst>
          </p:cNvPr>
          <p:cNvSpPr>
            <a:spLocks noChangeAspect="1" noEditPoints="1"/>
          </p:cNvSpPr>
          <p:nvPr/>
        </p:nvSpPr>
        <p:spPr bwMode="auto">
          <a:xfrm>
            <a:off x="338424" y="3812237"/>
            <a:ext cx="522540" cy="52254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dirty="0">
              <a:ln>
                <a:noFill/>
              </a:ln>
              <a:solidFill>
                <a:srgbClr val="00BFD6"/>
              </a:solidFill>
              <a:effectLst/>
              <a:uLnTx/>
              <a:uFillTx/>
              <a:latin typeface="Arial"/>
              <a:ea typeface="+mn-ea"/>
              <a:cs typeface="+mn-cs"/>
            </a:endParaRPr>
          </a:p>
        </p:txBody>
      </p:sp>
      <p:sp>
        <p:nvSpPr>
          <p:cNvPr id="32" name="Freeform 238">
            <a:extLst>
              <a:ext uri="{FF2B5EF4-FFF2-40B4-BE49-F238E27FC236}">
                <a16:creationId xmlns:a16="http://schemas.microsoft.com/office/drawing/2014/main" id="{814659BE-ED7B-430D-9A27-6AD9F6405A31}"/>
              </a:ext>
            </a:extLst>
          </p:cNvPr>
          <p:cNvSpPr>
            <a:spLocks noEditPoints="1"/>
          </p:cNvSpPr>
          <p:nvPr/>
        </p:nvSpPr>
        <p:spPr bwMode="auto">
          <a:xfrm>
            <a:off x="351321" y="5994392"/>
            <a:ext cx="522700" cy="522705"/>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solidFill>
                <a:srgbClr val="000000"/>
              </a:solidFill>
            </a:endParaRPr>
          </a:p>
        </p:txBody>
      </p:sp>
    </p:spTree>
    <p:extLst>
      <p:ext uri="{BB962C8B-B14F-4D97-AF65-F5344CB8AC3E}">
        <p14:creationId xmlns:p14="http://schemas.microsoft.com/office/powerpoint/2010/main" val="319498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22701653-4465-F94D-97F9-4C49C5F07FCB}"/>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AAF47608315248A36B72E121849E10" ma:contentTypeVersion="13" ma:contentTypeDescription="Create a new document." ma:contentTypeScope="" ma:versionID="dbcd86ed502d32a9e0ad85e4814a6590">
  <xsd:schema xmlns:xsd="http://www.w3.org/2001/XMLSchema" xmlns:xs="http://www.w3.org/2001/XMLSchema" xmlns:p="http://schemas.microsoft.com/office/2006/metadata/properties" xmlns:ns3="50a49a54-5dbb-4b0f-aa98-dd78e74d4392" xmlns:ns4="b833d956-d4c8-4f5d-91eb-816c5930641a" targetNamespace="http://schemas.microsoft.com/office/2006/metadata/properties" ma:root="true" ma:fieldsID="d2f0c4b9c79a4ba1babc42632f25490b" ns3:_="" ns4:_="">
    <xsd:import namespace="50a49a54-5dbb-4b0f-aa98-dd78e74d4392"/>
    <xsd:import namespace="b833d956-d4c8-4f5d-91eb-816c5930641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a49a54-5dbb-4b0f-aa98-dd78e74d43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33d956-d4c8-4f5d-91eb-816c5930641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398296-46DB-4566-8224-FBD40D3F65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a49a54-5dbb-4b0f-aa98-dd78e74d4392"/>
    <ds:schemaRef ds:uri="b833d956-d4c8-4f5d-91eb-816c593064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654B7B6-3DAB-471E-94BE-216D4AFEA867}">
  <ds:schemaRefs>
    <ds:schemaRef ds:uri="http://schemas.microsoft.com/sharepoint/v3/contenttype/forms"/>
  </ds:schemaRefs>
</ds:datastoreItem>
</file>

<file path=customXml/itemProps3.xml><?xml version="1.0" encoding="utf-8"?>
<ds:datastoreItem xmlns:ds="http://schemas.openxmlformats.org/officeDocument/2006/customXml" ds:itemID="{38089C3A-8F0A-484F-965A-636A506F30AE}">
  <ds:schemaRefs>
    <ds:schemaRef ds:uri="http://purl.org/dc/elements/1.1/"/>
    <ds:schemaRef ds:uri="http://schemas.microsoft.com/office/2006/metadata/properties"/>
    <ds:schemaRef ds:uri="http://purl.org/dc/terms/"/>
    <ds:schemaRef ds:uri="b833d956-d4c8-4f5d-91eb-816c5930641a"/>
    <ds:schemaRef ds:uri="http://schemas.microsoft.com/office/2006/documentManagement/types"/>
    <ds:schemaRef ds:uri="http://schemas.microsoft.com/office/infopath/2007/PartnerControls"/>
    <ds:schemaRef ds:uri="http://schemas.openxmlformats.org/package/2006/metadata/core-properties"/>
    <ds:schemaRef ds:uri="50a49a54-5dbb-4b0f-aa98-dd78e74d439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556</Words>
  <Application>Microsoft Office PowerPoint</Application>
  <PresentationFormat>Custom</PresentationFormat>
  <Paragraphs>45</Paragraphs>
  <Slides>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1" baseType="lpstr">
      <vt:lpstr>Arial</vt:lpstr>
      <vt:lpstr>Calibri</vt:lpstr>
      <vt:lpstr>Century Gothic</vt:lpstr>
      <vt:lpstr>Impact</vt:lpstr>
      <vt:lpstr>Lucida Grande</vt:lpstr>
      <vt:lpstr>LucidaGrande</vt:lpstr>
      <vt:lpstr>Wingdings</vt:lpstr>
      <vt:lpstr>Copy Slides</vt:lpstr>
      <vt:lpstr>think-cell Slide</vt:lpstr>
      <vt:lpstr>LG</vt:lpstr>
      <vt:lpstr>lg</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2020-01-07T11:00:00Z</dcterms:created>
  <dcterms:modified xsi:type="dcterms:W3CDTF">2022-05-16T09:39:15Z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ContentTypeId">
    <vt:lpwstr>0x010100EFAAF47608315248A36B72E121849E10</vt:lpwstr>
  </property>
</Properties>
</file>