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Lst>
  <p:notesMasterIdLst>
    <p:notesMasterId r:id="rId4"/>
  </p:notesMasterIdLst>
  <p:handoutMasterIdLst>
    <p:handoutMasterId r:id="rId5"/>
  </p:handoutMasterIdLst>
  <p:sldIdLst>
    <p:sldId id="256" r:id="rId3"/>
  </p:sldIdLst>
  <p:sldSz cx="13442950" cy="7561263"/>
  <p:notesSz cx="6858000" cy="9144000"/>
  <p:custDataLst>
    <p:tags r:id="rId6"/>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829"/>
    <a:srgbClr val="CC910E"/>
    <a:srgbClr val="FAA212"/>
    <a:srgbClr val="666263"/>
    <a:srgbClr val="0099A8"/>
    <a:srgbClr val="0094E7"/>
    <a:srgbClr val="FFFFFF"/>
    <a:srgbClr val="FB3449"/>
    <a:srgbClr val="000000"/>
    <a:srgbClr val="CA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970" autoAdjust="0"/>
  </p:normalViewPr>
  <p:slideViewPr>
    <p:cSldViewPr snapToGrid="0">
      <p:cViewPr varScale="1">
        <p:scale>
          <a:sx n="60" d="100"/>
          <a:sy n="60" d="100"/>
        </p:scale>
        <p:origin x="624" y="6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
          <c:y val="0"/>
          <c:w val="1"/>
          <c:h val="0.65378492155450585"/>
        </c:manualLayout>
      </c:layout>
      <c:barChart>
        <c:barDir val="col"/>
        <c:grouping val="clustered"/>
        <c:varyColors val="0"/>
        <c:ser>
          <c:idx val="0"/>
          <c:order val="0"/>
          <c:tx>
            <c:strRef>
              <c:f>Sheet1!$B$1</c:f>
              <c:strCache>
                <c:ptCount val="1"/>
                <c:pt idx="0">
                  <c:v>Control</c:v>
                </c:pt>
              </c:strCache>
            </c:strRef>
          </c:tx>
          <c:spPr>
            <a:solidFill>
              <a:schemeClr val="accent6">
                <a:lumMod val="40000"/>
                <a:lumOff val="60000"/>
              </a:schemeClr>
            </a:solidFill>
            <a:ln>
              <a:noFill/>
            </a:ln>
            <a:effectLst/>
          </c:spPr>
          <c:invertIfNegative val="0"/>
          <c:dLbls>
            <c:dLbl>
              <c:idx val="0"/>
              <c:layout>
                <c:manualLayout>
                  <c:x val="-2.6919492020874384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19-4BA6-B77A-5E79C103983A}"/>
                </c:ext>
              </c:extLst>
            </c:dLbl>
            <c:spPr>
              <a:noFill/>
              <a:ln>
                <a:noFill/>
              </a:ln>
              <a:effectLst/>
            </c:spPr>
            <c:txPr>
              <a:bodyPr rot="0" spcFirstLastPara="1" vertOverflow="ellipsis" vert="horz" wrap="square" anchor="ctr" anchorCtr="1"/>
              <a:lstStyle/>
              <a:p>
                <a:pPr>
                  <a:defRPr sz="1200" b="0" i="0" u="none" strike="noStrike" kern="1200" baseline="0">
                    <a:solidFill>
                      <a:srgbClr val="D8D9D9"/>
                    </a:solidFill>
                    <a:latin typeface="+mn-lt"/>
                    <a:ea typeface="+mn-ea"/>
                    <a:cs typeface="Garamond"/>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KFC has the best chicken</c:v>
                </c:pt>
                <c:pt idx="1">
                  <c:v>KFC has a wide variety of fried chicken options available</c:v>
                </c:pt>
                <c:pt idx="2">
                  <c:v>KFC is a modern brand</c:v>
                </c:pt>
              </c:strCache>
            </c:strRef>
          </c:cat>
          <c:val>
            <c:numRef>
              <c:f>Sheet1!$B$2:$B$4</c:f>
              <c:numCache>
                <c:formatCode>0%</c:formatCode>
                <c:ptCount val="3"/>
                <c:pt idx="0">
                  <c:v>0.54</c:v>
                </c:pt>
                <c:pt idx="1">
                  <c:v>0.44</c:v>
                </c:pt>
                <c:pt idx="2">
                  <c:v>0.44</c:v>
                </c:pt>
              </c:numCache>
            </c:numRef>
          </c:val>
          <c:extLst>
            <c:ext xmlns:c16="http://schemas.microsoft.com/office/drawing/2014/chart" uri="{C3380CC4-5D6E-409C-BE32-E72D297353CC}">
              <c16:uniqueId val="{00000001-16F0-4DB8-9033-20D5D011CEF0}"/>
            </c:ext>
          </c:extLst>
        </c:ser>
        <c:ser>
          <c:idx val="1"/>
          <c:order val="1"/>
          <c:tx>
            <c:strRef>
              <c:f>Sheet1!$C$1</c:f>
              <c:strCache>
                <c:ptCount val="1"/>
                <c:pt idx="0">
                  <c:v>Test </c:v>
                </c:pt>
              </c:strCache>
            </c:strRef>
          </c:tx>
          <c:spPr>
            <a:solidFill>
              <a:schemeClr val="accent2"/>
            </a:solidFill>
            <a:ln>
              <a:noFill/>
            </a:ln>
            <a:effectLst/>
          </c:spPr>
          <c:invertIfNegative val="0"/>
          <c:dLbls>
            <c:dLbl>
              <c:idx val="2"/>
              <c:tx>
                <c:rich>
                  <a:bodyPr/>
                  <a:lstStyle/>
                  <a:p>
                    <a:fld id="{0D4D47E5-D750-4FD5-B7DA-87EE9DC6F553}" type="VALUE">
                      <a:rPr lang="en-US">
                        <a:solidFill>
                          <a:schemeClr val="accent2"/>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F0-4DB8-9033-20D5D011CEF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Sheet1!$A$2:$A$4</c:f>
              <c:strCache>
                <c:ptCount val="3"/>
                <c:pt idx="0">
                  <c:v>KFC has the best chicken</c:v>
                </c:pt>
                <c:pt idx="1">
                  <c:v>KFC has a wide variety of fried chicken options available</c:v>
                </c:pt>
                <c:pt idx="2">
                  <c:v>KFC is a modern brand</c:v>
                </c:pt>
              </c:strCache>
            </c:strRef>
          </c:cat>
          <c:val>
            <c:numRef>
              <c:f>Sheet1!$C$2:$C$4</c:f>
              <c:numCache>
                <c:formatCode>0%</c:formatCode>
                <c:ptCount val="3"/>
                <c:pt idx="0">
                  <c:v>0.6</c:v>
                </c:pt>
                <c:pt idx="1">
                  <c:v>0.56999999999999995</c:v>
                </c:pt>
                <c:pt idx="2">
                  <c:v>0.53</c:v>
                </c:pt>
              </c:numCache>
            </c:numRef>
          </c:val>
          <c:extLst>
            <c:ext xmlns:c16="http://schemas.microsoft.com/office/drawing/2014/chart" uri="{C3380CC4-5D6E-409C-BE32-E72D297353CC}">
              <c16:uniqueId val="{00000002-16F0-4DB8-9033-20D5D011CEF0}"/>
            </c:ext>
          </c:extLst>
        </c:ser>
        <c:dLbls>
          <c:showLegendKey val="0"/>
          <c:showVal val="1"/>
          <c:showCatName val="0"/>
          <c:showSerName val="0"/>
          <c:showPercent val="0"/>
          <c:showBubbleSize val="0"/>
        </c:dLbls>
        <c:gapWidth val="50"/>
        <c:overlap val="-5"/>
        <c:axId val="-2135180696"/>
        <c:axId val="1858758024"/>
      </c:barChart>
      <c:catAx>
        <c:axId val="-2135180696"/>
        <c:scaling>
          <c:orientation val="minMax"/>
        </c:scaling>
        <c:delete val="0"/>
        <c:axPos val="b"/>
        <c:numFmt formatCode="General" sourceLinked="1"/>
        <c:majorTickMark val="out"/>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Garamond"/>
              </a:defRPr>
            </a:pPr>
            <a:endParaRPr lang="en-US"/>
          </a:p>
        </c:txPr>
        <c:crossAx val="1858758024"/>
        <c:crosses val="autoZero"/>
        <c:auto val="1"/>
        <c:lblAlgn val="ctr"/>
        <c:lblOffset val="100"/>
        <c:noMultiLvlLbl val="0"/>
      </c:catAx>
      <c:valAx>
        <c:axId val="1858758024"/>
        <c:scaling>
          <c:orientation val="minMax"/>
          <c:max val="1"/>
          <c:min val="0"/>
        </c:scaling>
        <c:delete val="1"/>
        <c:axPos val="l"/>
        <c:numFmt formatCode="0%" sourceLinked="1"/>
        <c:majorTickMark val="out"/>
        <c:minorTickMark val="none"/>
        <c:tickLblPos val="nextTo"/>
        <c:crossAx val="-2135180696"/>
        <c:crosses val="autoZero"/>
        <c:crossBetween val="between"/>
      </c:valAx>
      <c:spPr>
        <a:noFill/>
        <a:ln>
          <a:noFill/>
        </a:ln>
        <a:effectLst/>
      </c:spPr>
    </c:plotArea>
    <c:legend>
      <c:legendPos val="t"/>
      <c:layout>
        <c:manualLayout>
          <c:xMode val="edge"/>
          <c:yMode val="edge"/>
          <c:x val="0.69996493793097125"/>
          <c:y val="9.5200580758834433E-3"/>
          <c:w val="0.28745416144358366"/>
          <c:h val="4.672172904267123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10/24/2023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35906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6"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041-3EE2-4801-9E8E-F84DE3573325}"/>
              </a:ext>
            </a:extLst>
          </p:cNvPr>
          <p:cNvSpPr>
            <a:spLocks noGrp="1"/>
          </p:cNvSpPr>
          <p:nvPr>
            <p:ph type="title"/>
          </p:nvPr>
        </p:nvSpPr>
        <p:spPr/>
        <p:txBody>
          <a:bodyPr/>
          <a:lstStyle/>
          <a:p>
            <a:r>
              <a:rPr lang="en-GB" dirty="0"/>
              <a:t>kfc</a:t>
            </a:r>
            <a:endParaRPr lang="en-US" sz="2800" dirty="0"/>
          </a:p>
        </p:txBody>
      </p:sp>
      <p:sp>
        <p:nvSpPr>
          <p:cNvPr id="8" name="Text Placeholder 3">
            <a:extLst>
              <a:ext uri="{FF2B5EF4-FFF2-40B4-BE49-F238E27FC236}">
                <a16:creationId xmlns:a16="http://schemas.microsoft.com/office/drawing/2014/main" id="{9DABBF91-12FC-4598-85E9-071A93FDA9FF}"/>
              </a:ext>
            </a:extLst>
          </p:cNvPr>
          <p:cNvSpPr>
            <a:spLocks noGrp="1"/>
          </p:cNvSpPr>
          <p:nvPr>
            <p:ph type="body" sz="quarter" idx="27"/>
          </p:nvPr>
        </p:nvSpPr>
        <p:spPr>
          <a:xfrm>
            <a:off x="269999" y="1145826"/>
            <a:ext cx="6451475" cy="3070526"/>
          </a:xfrm>
        </p:spPr>
        <p:txBody>
          <a:bodyPr/>
          <a:lstStyle/>
          <a:p>
            <a:pPr>
              <a:lnSpc>
                <a:spcPct val="100000"/>
              </a:lnSpc>
              <a:buClr>
                <a:schemeClr val="bg1"/>
              </a:buClr>
            </a:pPr>
            <a:r>
              <a:rPr lang="en-US" sz="1200" dirty="0">
                <a:solidFill>
                  <a:schemeClr val="accent2"/>
                </a:solidFill>
              </a:rPr>
              <a:t>Background</a:t>
            </a:r>
            <a:br>
              <a:rPr lang="en-US" sz="1050" dirty="0">
                <a:solidFill>
                  <a:srgbClr val="FF0000"/>
                </a:solidFill>
              </a:rPr>
            </a:br>
            <a:endParaRPr lang="en-US" sz="1050" dirty="0">
              <a:solidFill>
                <a:srgbClr val="FF0000"/>
              </a:solidFill>
            </a:endParaRPr>
          </a:p>
          <a:p>
            <a:pPr marL="171450" indent="-171450">
              <a:lnSpc>
                <a:spcPct val="100000"/>
              </a:lnSpc>
              <a:buClr>
                <a:schemeClr val="bg1"/>
              </a:buClr>
              <a:buFont typeface="Arial" panose="020B0604020202020204" pitchFamily="34" charset="0"/>
              <a:buChar char="•"/>
            </a:pPr>
            <a:r>
              <a:rPr lang="en-GB" sz="1050" b="0" dirty="0">
                <a:solidFill>
                  <a:schemeClr val="bg1"/>
                </a:solidFill>
              </a:rPr>
              <a:t>KFC wanted to stand out in the industry against their competitors as the number one place to get great tasting chicken amongst their target audience of young adults. They knew that to engage with 16-34s, they had to showcase their new 30” creative across a premium visual environment to drive taste credentials with an engaged audience. Whilst KFC is an already established brand, this campaign aimed to drive further brand awareness in addition to boosting consideration of purchasing KFC products. </a:t>
            </a:r>
          </a:p>
          <a:p>
            <a:pPr>
              <a:lnSpc>
                <a:spcPct val="100000"/>
              </a:lnSpc>
              <a:buClr>
                <a:schemeClr val="bg1"/>
              </a:buClr>
            </a:pPr>
            <a:endParaRPr lang="en-GB" sz="1100" b="0" dirty="0">
              <a:solidFill>
                <a:schemeClr val="bg1"/>
              </a:solidFill>
            </a:endParaRPr>
          </a:p>
          <a:p>
            <a:pPr>
              <a:lnSpc>
                <a:spcPct val="100000"/>
              </a:lnSpc>
              <a:buClr>
                <a:schemeClr val="bg1"/>
              </a:buClr>
            </a:pPr>
            <a:r>
              <a:rPr lang="en-GB" sz="1200" dirty="0">
                <a:solidFill>
                  <a:schemeClr val="accent2"/>
                </a:solidFill>
              </a:rPr>
              <a:t>Plan</a:t>
            </a:r>
          </a:p>
          <a:p>
            <a:pPr>
              <a:lnSpc>
                <a:spcPct val="100000"/>
              </a:lnSpc>
            </a:pPr>
            <a:endParaRPr lang="en-GB" b="0" dirty="0">
              <a:solidFill>
                <a:schemeClr val="bg1"/>
              </a:solidFill>
            </a:endParaRPr>
          </a:p>
          <a:p>
            <a:pPr marL="171450" indent="-171450">
              <a:lnSpc>
                <a:spcPct val="100000"/>
              </a:lnSpc>
              <a:buClr>
                <a:schemeClr val="bg1"/>
              </a:buClr>
              <a:buFont typeface="Arial" panose="020B0604020202020204" pitchFamily="34" charset="0"/>
              <a:buChar char="•"/>
            </a:pPr>
            <a:r>
              <a:rPr lang="en-GB" sz="1050" b="0" dirty="0">
                <a:solidFill>
                  <a:schemeClr val="bg1"/>
                </a:solidFill>
              </a:rPr>
              <a:t>Knowing that cinema would be beneficial to help launch this creative, KFC bought into an HFSS AGP in addition to several film packs from running from </a:t>
            </a: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12th June - 3rd September</a:t>
            </a:r>
            <a:r>
              <a:rPr lang="en-GB" sz="1050" b="0" dirty="0">
                <a:solidFill>
                  <a:schemeClr val="bg1"/>
                </a:solidFill>
              </a:rPr>
              <a:t>, giving them access to films such as </a:t>
            </a:r>
            <a:r>
              <a:rPr lang="en-GB" sz="1050" b="0" i="1" dirty="0">
                <a:solidFill>
                  <a:schemeClr val="bg1"/>
                </a:solidFill>
              </a:rPr>
              <a:t>Strays, Mission Impossible Dead Reckoning Part One, The Flash, Asteroid City, Oppenheimer </a:t>
            </a:r>
            <a:r>
              <a:rPr lang="en-GB" sz="1050" b="0" dirty="0">
                <a:solidFill>
                  <a:schemeClr val="bg1"/>
                </a:solidFill>
              </a:rPr>
              <a:t>and </a:t>
            </a:r>
            <a:r>
              <a:rPr lang="en-GB" sz="1050" b="0" i="1" dirty="0">
                <a:solidFill>
                  <a:schemeClr val="bg1"/>
                </a:solidFill>
              </a:rPr>
              <a:t>Indiana Jones and the Dial of Destiny</a:t>
            </a:r>
            <a:r>
              <a:rPr lang="en-GB" sz="1050" b="0" dirty="0">
                <a:solidFill>
                  <a:schemeClr val="bg1"/>
                </a:solidFill>
              </a:rPr>
              <a:t>. </a:t>
            </a:r>
          </a:p>
          <a:p>
            <a:pPr marL="171450" indent="-171450">
              <a:lnSpc>
                <a:spcPct val="100000"/>
              </a:lnSpc>
              <a:buClr>
                <a:schemeClr val="bg1"/>
              </a:buClr>
              <a:buFont typeface="Arial" panose="020B0604020202020204" pitchFamily="34" charset="0"/>
              <a:buChar char="•"/>
            </a:pPr>
            <a:endParaRPr lang="en-GB" sz="1050" b="0" dirty="0">
              <a:solidFill>
                <a:schemeClr val="bg1"/>
              </a:solidFill>
            </a:endParaRPr>
          </a:p>
          <a:p>
            <a:pPr marL="171450" indent="-171450">
              <a:lnSpc>
                <a:spcPct val="100000"/>
              </a:lnSpc>
              <a:buClr>
                <a:schemeClr val="bg1"/>
              </a:buClr>
              <a:buFont typeface="Arial" panose="020B0604020202020204" pitchFamily="34" charset="0"/>
              <a:buChar char="•"/>
            </a:pPr>
            <a:r>
              <a:rPr lang="en-GB" sz="1050" b="0" dirty="0">
                <a:solidFill>
                  <a:schemeClr val="bg1"/>
                </a:solidFill>
              </a:rPr>
              <a:t>The cinema activity ran alongside a wider campaign of TV, BVOD, Social, Online and Outdoor where they showcased their 10” copy in addition to skins across online. </a:t>
            </a:r>
          </a:p>
          <a:p>
            <a:pPr>
              <a:lnSpc>
                <a:spcPct val="100000"/>
              </a:lnSpc>
              <a:buClr>
                <a:schemeClr val="bg1"/>
              </a:buClr>
            </a:pPr>
            <a:endParaRPr lang="en-GB" b="0" dirty="0">
              <a:solidFill>
                <a:schemeClr val="bg1"/>
              </a:solidFill>
            </a:endParaRPr>
          </a:p>
          <a:p>
            <a:pPr>
              <a:lnSpc>
                <a:spcPct val="100000"/>
              </a:lnSpc>
              <a:buClr>
                <a:schemeClr val="bg1"/>
              </a:buClr>
            </a:pPr>
            <a:endParaRPr lang="en-GB" sz="1600" b="0" dirty="0">
              <a:solidFill>
                <a:schemeClr val="bg2"/>
              </a:solidFill>
            </a:endParaRPr>
          </a:p>
        </p:txBody>
      </p:sp>
      <p:sp>
        <p:nvSpPr>
          <p:cNvPr id="11" name="Text Placeholder 2">
            <a:extLst>
              <a:ext uri="{FF2B5EF4-FFF2-40B4-BE49-F238E27FC236}">
                <a16:creationId xmlns:a16="http://schemas.microsoft.com/office/drawing/2014/main" id="{6B3B805F-0D89-ACCB-3889-F36BE4C48C8D}"/>
              </a:ext>
            </a:extLst>
          </p:cNvPr>
          <p:cNvSpPr txBox="1">
            <a:spLocks/>
          </p:cNvSpPr>
          <p:nvPr/>
        </p:nvSpPr>
        <p:spPr>
          <a:xfrm>
            <a:off x="197014" y="621521"/>
            <a:ext cx="12423740" cy="436608"/>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rgbClr val="8A8A8D"/>
                </a:solidFill>
                <a:latin typeface="Arial"/>
              </a:rPr>
              <a:t>It’s Finger Lickin’ Good</a:t>
            </a:r>
            <a:endParaRPr lang="en-US" dirty="0"/>
          </a:p>
        </p:txBody>
      </p:sp>
      <p:graphicFrame>
        <p:nvGraphicFramePr>
          <p:cNvPr id="10" name="Table 5">
            <a:extLst>
              <a:ext uri="{FF2B5EF4-FFF2-40B4-BE49-F238E27FC236}">
                <a16:creationId xmlns:a16="http://schemas.microsoft.com/office/drawing/2014/main" id="{A97ACE42-1BE1-4BF4-A3FC-1107C2022E96}"/>
              </a:ext>
            </a:extLst>
          </p:cNvPr>
          <p:cNvGraphicFramePr>
            <a:graphicFrameLocks noGrp="1"/>
          </p:cNvGraphicFramePr>
          <p:nvPr>
            <p:extLst>
              <p:ext uri="{D42A27DB-BD31-4B8C-83A1-F6EECF244321}">
                <p14:modId xmlns:p14="http://schemas.microsoft.com/office/powerpoint/2010/main" val="4206094894"/>
              </p:ext>
            </p:extLst>
          </p:nvPr>
        </p:nvGraphicFramePr>
        <p:xfrm>
          <a:off x="6997502" y="443198"/>
          <a:ext cx="5987045" cy="650044"/>
        </p:xfrm>
        <a:graphic>
          <a:graphicData uri="http://schemas.openxmlformats.org/drawingml/2006/table">
            <a:tbl>
              <a:tblPr firstRow="1" bandRow="1">
                <a:tableStyleId>{5C22544A-7EE6-4342-B048-85BDC9FD1C3A}</a:tableStyleId>
              </a:tblPr>
              <a:tblGrid>
                <a:gridCol w="1018016">
                  <a:extLst>
                    <a:ext uri="{9D8B030D-6E8A-4147-A177-3AD203B41FA5}">
                      <a16:colId xmlns:a16="http://schemas.microsoft.com/office/drawing/2014/main" val="1043653864"/>
                    </a:ext>
                  </a:extLst>
                </a:gridCol>
                <a:gridCol w="1106052">
                  <a:extLst>
                    <a:ext uri="{9D8B030D-6E8A-4147-A177-3AD203B41FA5}">
                      <a16:colId xmlns:a16="http://schemas.microsoft.com/office/drawing/2014/main" val="1969532920"/>
                    </a:ext>
                  </a:extLst>
                </a:gridCol>
                <a:gridCol w="1714189">
                  <a:extLst>
                    <a:ext uri="{9D8B030D-6E8A-4147-A177-3AD203B41FA5}">
                      <a16:colId xmlns:a16="http://schemas.microsoft.com/office/drawing/2014/main" val="696929619"/>
                    </a:ext>
                  </a:extLst>
                </a:gridCol>
                <a:gridCol w="1191196">
                  <a:extLst>
                    <a:ext uri="{9D8B030D-6E8A-4147-A177-3AD203B41FA5}">
                      <a16:colId xmlns:a16="http://schemas.microsoft.com/office/drawing/2014/main" val="214587584"/>
                    </a:ext>
                  </a:extLst>
                </a:gridCol>
                <a:gridCol w="957592">
                  <a:extLst>
                    <a:ext uri="{9D8B030D-6E8A-4147-A177-3AD203B41FA5}">
                      <a16:colId xmlns:a16="http://schemas.microsoft.com/office/drawing/2014/main" val="1729032941"/>
                    </a:ext>
                  </a:extLst>
                </a:gridCol>
              </a:tblGrid>
              <a:tr h="182805">
                <a:tc>
                  <a:txBody>
                    <a:bodyPr/>
                    <a:lstStyle/>
                    <a:p>
                      <a:pPr marL="0" algn="ctr" defTabSz="961844" rtl="0" eaLnBrk="1" latinLnBrk="0" hangingPunct="1">
                        <a:lnSpc>
                          <a:spcPct val="100000"/>
                        </a:lnSpc>
                      </a:pPr>
                      <a:r>
                        <a:rPr lang="en-GB" sz="100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bg1"/>
                          </a:solidFill>
                          <a:latin typeface="+mn-lt"/>
                          <a:ea typeface="+mn-ea"/>
                          <a:cs typeface="+mn-cs"/>
                        </a:rPr>
                        <a:t>Target Audience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53804">
                <a:tc>
                  <a:txBody>
                    <a:bodyPr/>
                    <a:lstStyle/>
                    <a:p>
                      <a:pPr algn="ctr"/>
                      <a:r>
                        <a:rPr lang="en-GB" sz="1000" b="0" kern="1200" dirty="0">
                          <a:solidFill>
                            <a:schemeClr val="bg1"/>
                          </a:solidFill>
                          <a:latin typeface="+mn-lt"/>
                          <a:ea typeface="+mn-ea"/>
                          <a:cs typeface="+mn-cs"/>
                        </a:rPr>
                        <a:t>FMCG</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16-34s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HFSS AGP + Film Packs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Mindshare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30”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pic>
        <p:nvPicPr>
          <p:cNvPr id="3" name="Picture 2">
            <a:extLst>
              <a:ext uri="{FF2B5EF4-FFF2-40B4-BE49-F238E27FC236}">
                <a16:creationId xmlns:a16="http://schemas.microsoft.com/office/drawing/2014/main" id="{421DC8D9-319E-4BEA-CAC3-CB66068065BC}"/>
              </a:ext>
            </a:extLst>
          </p:cNvPr>
          <p:cNvPicPr>
            <a:picLocks noChangeAspect="1"/>
          </p:cNvPicPr>
          <p:nvPr/>
        </p:nvPicPr>
        <p:blipFill rotWithShape="1">
          <a:blip r:embed="rId3"/>
          <a:srcRect l="11213" t="8547" r="12614" b="7803"/>
          <a:stretch/>
        </p:blipFill>
        <p:spPr>
          <a:xfrm>
            <a:off x="473426" y="4216352"/>
            <a:ext cx="6248048" cy="2328298"/>
          </a:xfrm>
          <a:prstGeom prst="rect">
            <a:avLst/>
          </a:prstGeom>
        </p:spPr>
      </p:pic>
      <p:sp>
        <p:nvSpPr>
          <p:cNvPr id="4" name="Text Placeholder 3">
            <a:extLst>
              <a:ext uri="{FF2B5EF4-FFF2-40B4-BE49-F238E27FC236}">
                <a16:creationId xmlns:a16="http://schemas.microsoft.com/office/drawing/2014/main" id="{F234B68B-0FC1-0A68-3188-EE6D7F9FA589}"/>
              </a:ext>
            </a:extLst>
          </p:cNvPr>
          <p:cNvSpPr txBox="1">
            <a:spLocks/>
          </p:cNvSpPr>
          <p:nvPr/>
        </p:nvSpPr>
        <p:spPr bwMode="gray">
          <a:xfrm>
            <a:off x="7068449" y="1300860"/>
            <a:ext cx="5987044" cy="24797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dirty="0">
                <a:solidFill>
                  <a:schemeClr val="accent2"/>
                </a:solidFill>
              </a:rPr>
              <a:t>Results</a:t>
            </a:r>
          </a:p>
          <a:p>
            <a:pPr>
              <a:lnSpc>
                <a:spcPct val="100000"/>
              </a:lnSpc>
              <a:buClr>
                <a:schemeClr val="bg1"/>
              </a:buClr>
            </a:pPr>
            <a:endParaRPr lang="en-GB" sz="700" dirty="0">
              <a:solidFill>
                <a:schemeClr val="accent2"/>
              </a:solidFill>
            </a:endParaRPr>
          </a:p>
          <a:p>
            <a:pPr>
              <a:lnSpc>
                <a:spcPct val="100000"/>
              </a:lnSpc>
              <a:buClr>
                <a:schemeClr val="bg1"/>
              </a:buClr>
            </a:pPr>
            <a:r>
              <a:rPr lang="en-GB" sz="1100" b="0" dirty="0">
                <a:solidFill>
                  <a:schemeClr val="bg1"/>
                </a:solidFill>
              </a:rPr>
              <a:t>Overall, KFC benefitted from accessing the premium and engaging environment of cinema that was successful in delivering significant uplifts across KFCs core metrics including: </a:t>
            </a:r>
          </a:p>
          <a:p>
            <a:pPr>
              <a:lnSpc>
                <a:spcPct val="100000"/>
              </a:lnSpc>
              <a:buClr>
                <a:schemeClr val="bg1"/>
              </a:buClr>
            </a:pPr>
            <a:endParaRPr lang="en-GB" sz="1100" b="0" dirty="0">
              <a:solidFill>
                <a:schemeClr val="bg1"/>
              </a:solidFill>
            </a:endParaRPr>
          </a:p>
          <a:p>
            <a:pPr marL="171450" indent="-171450">
              <a:lnSpc>
                <a:spcPct val="200000"/>
              </a:lnSpc>
              <a:buClr>
                <a:schemeClr val="bg1"/>
              </a:buClr>
              <a:buFont typeface="Arial" panose="020B0604020202020204" pitchFamily="34" charset="0"/>
              <a:buChar char="•"/>
            </a:pPr>
            <a:r>
              <a:rPr lang="en-GB" sz="1100" dirty="0">
                <a:solidFill>
                  <a:schemeClr val="accent2"/>
                </a:solidFill>
              </a:rPr>
              <a:t>+15% </a:t>
            </a:r>
            <a:r>
              <a:rPr lang="en-GB" sz="1100" b="0" dirty="0">
                <a:solidFill>
                  <a:schemeClr val="bg1"/>
                </a:solidFill>
              </a:rPr>
              <a:t>uplift in association with being diverse and inclusive </a:t>
            </a:r>
          </a:p>
          <a:p>
            <a:pPr marL="171450" indent="-171450">
              <a:lnSpc>
                <a:spcPct val="200000"/>
              </a:lnSpc>
              <a:buClr>
                <a:schemeClr val="bg1"/>
              </a:buClr>
              <a:buFont typeface="Arial" panose="020B0604020202020204" pitchFamily="34" charset="0"/>
              <a:buChar char="•"/>
            </a:pPr>
            <a:r>
              <a:rPr lang="en-GB" sz="1100" dirty="0">
                <a:solidFill>
                  <a:schemeClr val="accent2"/>
                </a:solidFill>
              </a:rPr>
              <a:t>60% </a:t>
            </a:r>
            <a:r>
              <a:rPr lang="en-GB" sz="1100" b="0" dirty="0">
                <a:solidFill>
                  <a:schemeClr val="bg1"/>
                </a:solidFill>
              </a:rPr>
              <a:t>aware of the KFC ad</a:t>
            </a:r>
          </a:p>
          <a:p>
            <a:pPr marL="171450" indent="-171450">
              <a:lnSpc>
                <a:spcPct val="200000"/>
              </a:lnSpc>
              <a:buClr>
                <a:schemeClr val="bg1"/>
              </a:buClr>
              <a:buFont typeface="Arial" panose="020B0604020202020204" pitchFamily="34" charset="0"/>
              <a:buChar char="•"/>
            </a:pPr>
            <a:r>
              <a:rPr lang="en-GB" sz="1100" dirty="0">
                <a:solidFill>
                  <a:schemeClr val="accent2"/>
                </a:solidFill>
              </a:rPr>
              <a:t>64% </a:t>
            </a:r>
            <a:r>
              <a:rPr lang="en-GB" sz="1100" b="0" dirty="0">
                <a:solidFill>
                  <a:schemeClr val="bg1"/>
                </a:solidFill>
              </a:rPr>
              <a:t>recalled seeing the campaign previously, exceeding benchmarks </a:t>
            </a:r>
          </a:p>
          <a:p>
            <a:pPr marL="171450" indent="-171450">
              <a:lnSpc>
                <a:spcPct val="200000"/>
              </a:lnSpc>
              <a:buClr>
                <a:schemeClr val="bg1"/>
              </a:buClr>
              <a:buFont typeface="Arial" panose="020B0604020202020204" pitchFamily="34" charset="0"/>
              <a:buChar char="•"/>
            </a:pPr>
            <a:r>
              <a:rPr lang="en-GB" sz="1100" dirty="0">
                <a:solidFill>
                  <a:schemeClr val="accent2"/>
                </a:solidFill>
              </a:rPr>
              <a:t>+60% </a:t>
            </a:r>
            <a:r>
              <a:rPr lang="en-GB" sz="1100" b="0" dirty="0">
                <a:solidFill>
                  <a:schemeClr val="bg1"/>
                </a:solidFill>
              </a:rPr>
              <a:t>uplift in having a ‘better impression’ of KFC </a:t>
            </a:r>
          </a:p>
          <a:p>
            <a:pPr marL="171450" indent="-171450">
              <a:lnSpc>
                <a:spcPct val="200000"/>
              </a:lnSpc>
              <a:buClr>
                <a:schemeClr val="bg1"/>
              </a:buClr>
              <a:buFont typeface="Arial" panose="020B0604020202020204" pitchFamily="34" charset="0"/>
              <a:buChar char="•"/>
            </a:pPr>
            <a:r>
              <a:rPr lang="en-GB" sz="1100" dirty="0">
                <a:solidFill>
                  <a:schemeClr val="accent2"/>
                </a:solidFill>
              </a:rPr>
              <a:t>+159% </a:t>
            </a:r>
            <a:r>
              <a:rPr lang="en-GB" sz="1100" b="0" dirty="0">
                <a:solidFill>
                  <a:schemeClr val="bg1"/>
                </a:solidFill>
              </a:rPr>
              <a:t>uplift in extremely likely to consider KFC for young adults </a:t>
            </a:r>
          </a:p>
          <a:p>
            <a:pPr marL="171450" indent="-171450">
              <a:lnSpc>
                <a:spcPct val="200000"/>
              </a:lnSpc>
              <a:buClr>
                <a:schemeClr val="bg1"/>
              </a:buClr>
              <a:buFont typeface="Arial" panose="020B0604020202020204" pitchFamily="34" charset="0"/>
              <a:buChar char="•"/>
            </a:pPr>
            <a:r>
              <a:rPr lang="en-GB" sz="1100" dirty="0">
                <a:solidFill>
                  <a:schemeClr val="accent2"/>
                </a:solidFill>
              </a:rPr>
              <a:t>91% </a:t>
            </a:r>
            <a:r>
              <a:rPr lang="en-GB" sz="1100" b="0" dirty="0">
                <a:solidFill>
                  <a:schemeClr val="bg1"/>
                </a:solidFill>
              </a:rPr>
              <a:t>had taken some form of action after watching the KFC ad</a:t>
            </a:r>
          </a:p>
        </p:txBody>
      </p:sp>
      <p:sp>
        <p:nvSpPr>
          <p:cNvPr id="6" name="Rectangle 5">
            <a:extLst>
              <a:ext uri="{FF2B5EF4-FFF2-40B4-BE49-F238E27FC236}">
                <a16:creationId xmlns:a16="http://schemas.microsoft.com/office/drawing/2014/main" id="{184C5335-B21E-6503-F445-8460AD0E6117}"/>
              </a:ext>
            </a:extLst>
          </p:cNvPr>
          <p:cNvSpPr/>
          <p:nvPr/>
        </p:nvSpPr>
        <p:spPr>
          <a:xfrm>
            <a:off x="0" y="7129310"/>
            <a:ext cx="13442949" cy="338554"/>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 </a:t>
            </a:r>
            <a:r>
              <a:rPr lang="en-US" sz="800" dirty="0">
                <a:solidFill>
                  <a:srgbClr val="000000"/>
                </a:solidFill>
                <a:latin typeface="Arial"/>
              </a:rPr>
              <a:t>KFC</a:t>
            </a:r>
            <a:r>
              <a:rPr kumimoji="0" lang="en-US" sz="800" b="0" i="0" u="none" strike="noStrike" kern="1200" cap="none" spc="0" normalizeH="0" baseline="0" noProof="0" dirty="0">
                <a:ln>
                  <a:noFill/>
                </a:ln>
                <a:solidFill>
                  <a:srgbClr val="000000"/>
                </a:solidFill>
                <a:effectLst/>
                <a:uLnTx/>
                <a:uFillTx/>
                <a:latin typeface="Arial"/>
                <a:ea typeface="+mn-ea"/>
                <a:cs typeface="+mn-cs"/>
              </a:rPr>
              <a:t>. Conducted by; Differentology, June 2023</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Results b</a:t>
            </a:r>
            <a:r>
              <a:rPr kumimoji="0" lang="en-US" sz="800" b="0" i="0" u="none" strike="noStrike" kern="1200" cap="none" spc="0" normalizeH="0" baseline="0" noProof="0" dirty="0" err="1">
                <a:ln>
                  <a:noFill/>
                </a:ln>
                <a:solidFill>
                  <a:srgbClr val="000000"/>
                </a:solidFill>
                <a:effectLst/>
                <a:uLnTx/>
                <a:uFillTx/>
                <a:latin typeface="Arial"/>
                <a:ea typeface="+mn-ea"/>
                <a:cs typeface="+mn-cs"/>
              </a:rPr>
              <a:t>ase</a:t>
            </a:r>
            <a:r>
              <a:rPr kumimoji="0" lang="en-US" sz="800" b="0" i="0" u="none" strike="noStrike" kern="1200" cap="none" spc="0" normalizeH="0" baseline="0" noProof="0" dirty="0">
                <a:ln>
                  <a:noFill/>
                </a:ln>
                <a:solidFill>
                  <a:srgbClr val="000000"/>
                </a:solidFill>
                <a:effectLst/>
                <a:uLnTx/>
                <a:uFillTx/>
                <a:latin typeface="Arial"/>
                <a:ea typeface="+mn-ea"/>
                <a:cs typeface="+mn-cs"/>
              </a:rPr>
              <a:t>: All Ads. Uplifts are test (exposed to ad in cinema) vs control (not exposed to ad in cinema) </a:t>
            </a:r>
          </a:p>
        </p:txBody>
      </p:sp>
      <p:graphicFrame>
        <p:nvGraphicFramePr>
          <p:cNvPr id="12" name="Chart 11">
            <a:extLst>
              <a:ext uri="{FF2B5EF4-FFF2-40B4-BE49-F238E27FC236}">
                <a16:creationId xmlns:a16="http://schemas.microsoft.com/office/drawing/2014/main" id="{8B323B7A-1BCA-86A6-1FA6-92B54E943716}"/>
              </a:ext>
            </a:extLst>
          </p:cNvPr>
          <p:cNvGraphicFramePr/>
          <p:nvPr>
            <p:extLst>
              <p:ext uri="{D42A27DB-BD31-4B8C-83A1-F6EECF244321}">
                <p14:modId xmlns:p14="http://schemas.microsoft.com/office/powerpoint/2010/main" val="1911321323"/>
              </p:ext>
            </p:extLst>
          </p:nvPr>
        </p:nvGraphicFramePr>
        <p:xfrm>
          <a:off x="7154625" y="4478427"/>
          <a:ext cx="5672797" cy="263517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3">
            <a:extLst>
              <a:ext uri="{FF2B5EF4-FFF2-40B4-BE49-F238E27FC236}">
                <a16:creationId xmlns:a16="http://schemas.microsoft.com/office/drawing/2014/main" id="{05AB814F-CAF1-99F1-B391-9AC4B54D7790}"/>
              </a:ext>
            </a:extLst>
          </p:cNvPr>
          <p:cNvSpPr txBox="1">
            <a:spLocks/>
          </p:cNvSpPr>
          <p:nvPr/>
        </p:nvSpPr>
        <p:spPr bwMode="gray">
          <a:xfrm>
            <a:off x="7803089" y="4813874"/>
            <a:ext cx="602001" cy="1768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sz="900" b="0" i="1" dirty="0">
                <a:solidFill>
                  <a:schemeClr val="accent2"/>
                </a:solidFill>
              </a:rPr>
              <a:t>+11% uplift</a:t>
            </a:r>
            <a:endParaRPr lang="en-GB" sz="1000" b="0" i="1" dirty="0">
              <a:solidFill>
                <a:schemeClr val="bg1"/>
              </a:solidFill>
            </a:endParaRPr>
          </a:p>
          <a:p>
            <a:pPr>
              <a:lnSpc>
                <a:spcPct val="100000"/>
              </a:lnSpc>
              <a:buClr>
                <a:schemeClr val="bg1"/>
              </a:buClr>
            </a:pPr>
            <a:endParaRPr lang="en-GB" sz="1050" b="0" i="1" dirty="0">
              <a:solidFill>
                <a:schemeClr val="bg2"/>
              </a:solidFill>
            </a:endParaRPr>
          </a:p>
        </p:txBody>
      </p:sp>
      <p:sp>
        <p:nvSpPr>
          <p:cNvPr id="15" name="Text Placeholder 3">
            <a:extLst>
              <a:ext uri="{FF2B5EF4-FFF2-40B4-BE49-F238E27FC236}">
                <a16:creationId xmlns:a16="http://schemas.microsoft.com/office/drawing/2014/main" id="{1A1A04C8-8C62-1E39-4429-0B0BB2AB23FC}"/>
              </a:ext>
            </a:extLst>
          </p:cNvPr>
          <p:cNvSpPr txBox="1">
            <a:spLocks/>
          </p:cNvSpPr>
          <p:nvPr/>
        </p:nvSpPr>
        <p:spPr bwMode="gray">
          <a:xfrm>
            <a:off x="9781707" y="4813874"/>
            <a:ext cx="602001" cy="1768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sz="900" b="0" i="1" dirty="0">
                <a:solidFill>
                  <a:schemeClr val="accent2"/>
                </a:solidFill>
              </a:rPr>
              <a:t>+30% uplift</a:t>
            </a:r>
            <a:endParaRPr lang="en-GB" sz="1000" b="0" i="1" dirty="0">
              <a:solidFill>
                <a:schemeClr val="bg1"/>
              </a:solidFill>
            </a:endParaRPr>
          </a:p>
          <a:p>
            <a:pPr>
              <a:lnSpc>
                <a:spcPct val="100000"/>
              </a:lnSpc>
              <a:buClr>
                <a:schemeClr val="bg1"/>
              </a:buClr>
            </a:pPr>
            <a:endParaRPr lang="en-GB" sz="1050" b="0" i="1" dirty="0">
              <a:solidFill>
                <a:schemeClr val="bg2"/>
              </a:solidFill>
            </a:endParaRPr>
          </a:p>
        </p:txBody>
      </p:sp>
      <p:sp>
        <p:nvSpPr>
          <p:cNvPr id="16" name="Text Placeholder 3">
            <a:extLst>
              <a:ext uri="{FF2B5EF4-FFF2-40B4-BE49-F238E27FC236}">
                <a16:creationId xmlns:a16="http://schemas.microsoft.com/office/drawing/2014/main" id="{C2990AA6-41CF-8F4F-8B82-37B87AE40E32}"/>
              </a:ext>
            </a:extLst>
          </p:cNvPr>
          <p:cNvSpPr txBox="1">
            <a:spLocks/>
          </p:cNvSpPr>
          <p:nvPr/>
        </p:nvSpPr>
        <p:spPr bwMode="gray">
          <a:xfrm>
            <a:off x="11559707" y="4813874"/>
            <a:ext cx="602001" cy="176872"/>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chemeClr val="bg1"/>
              </a:buClr>
            </a:pPr>
            <a:r>
              <a:rPr lang="en-GB" sz="900" b="0" i="1" dirty="0">
                <a:solidFill>
                  <a:schemeClr val="accent2"/>
                </a:solidFill>
              </a:rPr>
              <a:t>+20% uplift</a:t>
            </a:r>
            <a:endParaRPr lang="en-GB" sz="1000" b="0" i="1" dirty="0">
              <a:solidFill>
                <a:schemeClr val="bg1"/>
              </a:solidFill>
            </a:endParaRPr>
          </a:p>
          <a:p>
            <a:pPr>
              <a:lnSpc>
                <a:spcPct val="100000"/>
              </a:lnSpc>
              <a:buClr>
                <a:schemeClr val="bg1"/>
              </a:buClr>
            </a:pPr>
            <a:endParaRPr lang="en-GB" sz="1050" b="0" i="1" dirty="0">
              <a:solidFill>
                <a:schemeClr val="bg2"/>
              </a:solidFill>
            </a:endParaRPr>
          </a:p>
        </p:txBody>
      </p:sp>
    </p:spTree>
    <p:extLst>
      <p:ext uri="{BB962C8B-B14F-4D97-AF65-F5344CB8AC3E}">
        <p14:creationId xmlns:p14="http://schemas.microsoft.com/office/powerpoint/2010/main" val="38750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359</Words>
  <Application>Microsoft Office PowerPoint</Application>
  <PresentationFormat>Custom</PresentationFormat>
  <Paragraphs>38</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Century Gothic</vt:lpstr>
      <vt:lpstr>Impact</vt:lpstr>
      <vt:lpstr>Wingdings</vt:lpstr>
      <vt:lpstr>1_Blank with title</vt:lpstr>
      <vt:lpstr>think-cell Slide</vt:lpstr>
      <vt:lpstr>kfc</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2023-10-24T16:39:05Z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