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439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12"/>
    <a:srgbClr val="CC910E"/>
    <a:srgbClr val="666263"/>
    <a:srgbClr val="0099A8"/>
    <a:srgbClr val="0094E7"/>
    <a:srgbClr val="FFFFFF"/>
    <a:srgbClr val="FB3449"/>
    <a:srgbClr val="000000"/>
    <a:srgbClr val="CAC8C8"/>
    <a:srgbClr val="854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1" autoAdjust="0"/>
    <p:restoredTop sz="93970" autoAdjust="0"/>
  </p:normalViewPr>
  <p:slideViewPr>
    <p:cSldViewPr snapToGrid="0">
      <p:cViewPr varScale="1">
        <p:scale>
          <a:sx n="58" d="100"/>
          <a:sy n="58" d="100"/>
        </p:scale>
        <p:origin x="472" y="4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10/31/2022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40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_stu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059399" y="1771743"/>
            <a:ext cx="7943744" cy="3652807"/>
          </a:xfrm>
          <a:prstGeom prst="rect">
            <a:avLst/>
          </a:prstGeom>
          <a:solidFill>
            <a:srgbClr val="CAC8C8"/>
          </a:solidFill>
          <a:ln>
            <a:noFill/>
          </a:ln>
          <a:effectLst/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Insert picture here</a:t>
            </a: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351316" y="344821"/>
            <a:ext cx="12413343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Insert brand name here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34486" y="771890"/>
            <a:ext cx="12439452" cy="237225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campaign title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237670" y="6915151"/>
            <a:ext cx="2006916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/>
              <a:t>Logo here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355657" y="2096146"/>
            <a:ext cx="4077342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/>
              <a:t>Insert text here</a:t>
            </a:r>
            <a:endParaRPr lang="en-US" dirty="0"/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355657" y="4385300"/>
            <a:ext cx="4077342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/>
              <a:t>Insert text here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355921" y="1803813"/>
            <a:ext cx="4096396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Write ‘Background’ here</a:t>
            </a:r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355921" y="4108646"/>
            <a:ext cx="4096396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Write ‘Idea’ here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6986100" y="5635626"/>
            <a:ext cx="5927600" cy="747713"/>
          </a:xfrm>
          <a:prstGeom prst="rect">
            <a:avLst/>
          </a:prstGeom>
        </p:spPr>
        <p:txBody>
          <a:bodyPr vert="horz"/>
          <a:lstStyle>
            <a:lvl1pPr algn="r"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Insert quote here – can run to two lines</a:t>
            </a:r>
          </a:p>
        </p:txBody>
      </p:sp>
    </p:spTree>
    <p:extLst>
      <p:ext uri="{BB962C8B-B14F-4D97-AF65-F5344CB8AC3E}">
        <p14:creationId xmlns:p14="http://schemas.microsoft.com/office/powerpoint/2010/main" val="351289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tif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220" y="262676"/>
            <a:ext cx="9308541" cy="409568"/>
          </a:xfrm>
        </p:spPr>
        <p:txBody>
          <a:bodyPr/>
          <a:lstStyle/>
          <a:p>
            <a:r>
              <a:rPr lang="en-GB" dirty="0"/>
              <a:t>IKEA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35641" y="663923"/>
            <a:ext cx="9328120" cy="237225"/>
          </a:xfrm>
          <a:ln>
            <a:noFill/>
          </a:ln>
        </p:spPr>
        <p:txBody>
          <a:bodyPr/>
          <a:lstStyle/>
          <a:p>
            <a:r>
              <a:rPr lang="en-GB" dirty="0"/>
              <a:t>‘Leap Year of Sustainability’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55220" y="2341027"/>
            <a:ext cx="6536103" cy="4547992"/>
          </a:xfrm>
        </p:spPr>
        <p:txBody>
          <a:bodyPr>
            <a:noAutofit/>
          </a:bodyPr>
          <a:lstStyle/>
          <a:p>
            <a:pPr>
              <a:spcBef>
                <a:spcPts val="1100"/>
              </a:spcBef>
            </a:pPr>
            <a:r>
              <a:rPr lang="en-GB" sz="1600" b="1" kern="1000" dirty="0">
                <a:solidFill>
                  <a:schemeClr val="accent2"/>
                </a:solidFill>
              </a:rPr>
              <a:t>Background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2021 was IKEA’s ‘Leap Year of Sustainability’ making it the brand’s core focus and singular central message across all brand activity across the year.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IKEA needed to demonstrate that living more sustainably was achievable for ‘the many’ by showcasing solutions that were accessible to people regardless of circumstances and across the household income spectrum. 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To inspire behavioural change, IKEA needed a contextual environment that could create a deeper emotional connection and contribute towards the campaign’s broad scale – making Cinema a perfect fit.</a:t>
            </a: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</a:pPr>
            <a:r>
              <a:rPr lang="en-GB" sz="1600" b="1" kern="1000" dirty="0">
                <a:solidFill>
                  <a:schemeClr val="accent2"/>
                </a:solidFill>
              </a:rPr>
              <a:t>Plan</a:t>
            </a:r>
            <a:endParaRPr lang="en-GB" sz="1200" kern="1000" dirty="0">
              <a:solidFill>
                <a:schemeClr val="accent2"/>
              </a:solidFill>
            </a:endParaRP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IKEA revved up the emotional punch of their campaign by utilising the scale and immersive nature of cinema to build a deeper and more emotional connection with consumers, alongside TV, BVOD/OLV, Radio, OOH &amp; Social.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The campaign’s longest Little Robot 60” asset ran in cinema as part of a broad AGP buy and across Family AGP titles to upweight engagement with families. 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Working closely with DCM, IKEA made sure that all the campaigns were certified as ‘green’. This meant that electricity at the sites used had to be 100% renewable and the campaign had to be shown at chains that no longer used physical film reels, instead delivering films digitally, reducing their carbon footprint.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endParaRPr lang="en-GB" sz="800" kern="1000" dirty="0">
              <a:solidFill>
                <a:schemeClr val="bg1"/>
              </a:solidFill>
            </a:endParaRPr>
          </a:p>
        </p:txBody>
      </p:sp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82751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16" name="Object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1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48EF34C-E573-0882-4FF5-11D1D6DEC28D}"/>
              </a:ext>
            </a:extLst>
          </p:cNvPr>
          <p:cNvSpPr/>
          <p:nvPr/>
        </p:nvSpPr>
        <p:spPr>
          <a:xfrm>
            <a:off x="11079804" y="7216862"/>
            <a:ext cx="23631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IKEA DCM Awards Entry</a:t>
            </a: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9C92EC5F-CBB2-4447-97E9-F8F8B64AB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63329"/>
              </p:ext>
            </p:extLst>
          </p:nvPr>
        </p:nvGraphicFramePr>
        <p:xfrm>
          <a:off x="244588" y="938138"/>
          <a:ext cx="6546736" cy="1091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347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370234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248461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309347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309347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331165">
                <a:tc gridSpan="5">
                  <a:txBody>
                    <a:bodyPr/>
                    <a:lstStyle/>
                    <a:p>
                      <a:pPr marL="0" marR="0" lvl="0" indent="0" algn="l" defTabSz="961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395326"/>
                  </a:ext>
                </a:extLst>
              </a:tr>
              <a:tr h="362962"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62962"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Adults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AGP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iProspect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2BA09FC-1EC2-4183-90F5-A802020A3D84}"/>
              </a:ext>
            </a:extLst>
          </p:cNvPr>
          <p:cNvSpPr txBox="1"/>
          <p:nvPr/>
        </p:nvSpPr>
        <p:spPr>
          <a:xfrm>
            <a:off x="7144238" y="3780631"/>
            <a:ext cx="5511278" cy="24545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1100"/>
              </a:spcBef>
              <a:buClr>
                <a:schemeClr val="bg1"/>
              </a:buClr>
              <a:buSzPct val="100000"/>
            </a:pPr>
            <a:r>
              <a:rPr lang="en-GB" sz="1600" b="1" kern="1000" dirty="0">
                <a:solidFill>
                  <a:schemeClr val="accent2"/>
                </a:solidFill>
                <a:latin typeface="Arial"/>
                <a:cs typeface="Arial"/>
              </a:rPr>
              <a:t>Results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The ‘Leap Year of Sustainability’ brand campaign delivered over £180m incremental revenue to IKEA and an exceptional ROI that was significantly ahead of figures from the previous two years. 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At an individual level, Cinema was proven to be the top channel for efficiently delivering penetration compared to the other media and driving brand desire. On this metric cinema delivered a 7% contribution despite only accounting for 1.2% of the overall media spend, four times more effective than the next best channel.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Cinema clearly demonstrated its ability to deliver a deeper emotional connection with the core IKEA message and the results re-affirm its position as a “primary brand-building channel” for the brand. </a:t>
            </a:r>
          </a:p>
        </p:txBody>
      </p:sp>
      <p:pic>
        <p:nvPicPr>
          <p:cNvPr id="12" name="Picture 11" descr="A picture containing text, indoor, table, cluttered&#10;&#10;Description automatically generated">
            <a:extLst>
              <a:ext uri="{FF2B5EF4-FFF2-40B4-BE49-F238E27FC236}">
                <a16:creationId xmlns:a16="http://schemas.microsoft.com/office/drawing/2014/main" id="{341D7685-4668-4E7F-AED8-F6BBAA21AF5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44238" y="1296797"/>
            <a:ext cx="5511278" cy="231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97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Century Gothic</vt:lpstr>
      <vt:lpstr>Impact</vt:lpstr>
      <vt:lpstr>Lucida Grande</vt:lpstr>
      <vt:lpstr>LucidaGrande</vt:lpstr>
      <vt:lpstr>Wingdings</vt:lpstr>
      <vt:lpstr>1_Blank with title</vt:lpstr>
      <vt:lpstr>think-cell Slide</vt:lpstr>
      <vt:lpstr>IKEA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2022-10-31T14:27:53Z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