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5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3442950" cy="7561263"/>
  <p:notesSz cx="6858000" cy="9144000"/>
  <p:custDataLst>
    <p:tags r:id="rId6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212"/>
    <a:srgbClr val="CC910E"/>
    <a:srgbClr val="666263"/>
    <a:srgbClr val="0099A8"/>
    <a:srgbClr val="0094E7"/>
    <a:srgbClr val="FFFFFF"/>
    <a:srgbClr val="FB3449"/>
    <a:srgbClr val="000000"/>
    <a:srgbClr val="CAC8C8"/>
    <a:srgbClr val="854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3970" autoAdjust="0"/>
  </p:normalViewPr>
  <p:slideViewPr>
    <p:cSldViewPr snapToGrid="0">
      <p:cViewPr varScale="1">
        <p:scale>
          <a:sx n="60" d="100"/>
          <a:sy n="60" d="100"/>
        </p:scale>
        <p:origin x="624" y="92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10/25/2023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90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492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7041-3EE2-4801-9E8E-F84DE357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IKEA</a:t>
            </a:r>
            <a:endParaRPr lang="en-US" sz="2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ABBF91-12FC-4598-85E9-071A93FDA9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000" y="2361182"/>
            <a:ext cx="6346976" cy="4331577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accent4"/>
                </a:solidFill>
              </a:rPr>
              <a:t>Background</a:t>
            </a:r>
            <a:br>
              <a:rPr lang="en-US" sz="1100" dirty="0">
                <a:solidFill>
                  <a:srgbClr val="FF0000"/>
                </a:solidFill>
              </a:rPr>
            </a:br>
            <a:endParaRPr lang="en-US" sz="1100" dirty="0">
              <a:solidFill>
                <a:srgbClr val="FF0000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Covid-19 presented multiple issues for IKEA to deal with - </a:t>
            </a:r>
            <a:r>
              <a:rPr lang="en-GB" sz="1100" b="0">
                <a:solidFill>
                  <a:schemeClr val="bg1"/>
                </a:solidFill>
              </a:rPr>
              <a:t>store closures, </a:t>
            </a:r>
            <a:r>
              <a:rPr lang="en-GB" sz="1100" b="0" dirty="0">
                <a:solidFill>
                  <a:schemeClr val="bg1"/>
                </a:solidFill>
              </a:rPr>
              <a:t>supply chain issues, an increased consideration of home improvements and furnishing but a move to shopping locally (or online). The category was booming, and competitors were closing in.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IKEA needed to bounce back quickly and get people back to its stores once they reopened – and to do this successfully IKEA needed to feel like part of the community. 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iProspect coined a new media strategy designed to bring IKEA ‘Closer to Home’ – mapping drive times around each store and prioritising ad spend in these regions so the brand was reaching those who are most relevant and likely conversions.  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1100" b="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GB" sz="1600" dirty="0">
                <a:solidFill>
                  <a:schemeClr val="accent4"/>
                </a:solidFill>
              </a:rPr>
              <a:t>Plan</a:t>
            </a:r>
          </a:p>
          <a:p>
            <a:pPr>
              <a:lnSpc>
                <a:spcPct val="100000"/>
              </a:lnSpc>
            </a:pPr>
            <a:endParaRPr lang="en-GB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iProspect applied this strategy by selecting media that allowed more precision targeting: VOD, OOH and cinema. 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IKEA bought an AGP running 60” copy across a range of blockbusters and major releases in the key areas to maximise reach and emotional connection. 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To hit the object of increased footfall, bespoke regional end frames were also used, which were adapted to each cinemas’ nearest IKEA store – totalling 20 different executions across the UK.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12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b="0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7DCF2B-DFEF-21CB-78BD-C35D79C7D05F}"/>
              </a:ext>
            </a:extLst>
          </p:cNvPr>
          <p:cNvSpPr/>
          <p:nvPr/>
        </p:nvSpPr>
        <p:spPr>
          <a:xfrm>
            <a:off x="-19050" y="7195303"/>
            <a:ext cx="134429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IKEA 2023 DCM Awards Entry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3575F-AD54-BE20-6DA9-02238737B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1226" y="638251"/>
            <a:ext cx="5241514" cy="294835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B3B805F-0D89-ACCB-3889-F36BE4C48C8D}"/>
              </a:ext>
            </a:extLst>
          </p:cNvPr>
          <p:cNvSpPr txBox="1">
            <a:spLocks/>
          </p:cNvSpPr>
          <p:nvPr/>
        </p:nvSpPr>
        <p:spPr>
          <a:xfrm>
            <a:off x="197014" y="621521"/>
            <a:ext cx="12423740" cy="436608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8A8A8D"/>
                </a:solidFill>
                <a:latin typeface="Arial"/>
              </a:rPr>
              <a:t>Closer To Home</a:t>
            </a:r>
            <a:endParaRPr lang="en-US" dirty="0"/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A97ACE42-1BE1-4BF4-A3FC-1107C2022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91541"/>
              </p:ext>
            </p:extLst>
          </p:nvPr>
        </p:nvGraphicFramePr>
        <p:xfrm>
          <a:off x="244588" y="938138"/>
          <a:ext cx="6546736" cy="109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347">
                  <a:extLst>
                    <a:ext uri="{9D8B030D-6E8A-4147-A177-3AD203B41FA5}">
                      <a16:colId xmlns:a16="http://schemas.microsoft.com/office/drawing/2014/main" val="1043653864"/>
                    </a:ext>
                  </a:extLst>
                </a:gridCol>
                <a:gridCol w="1370234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248461">
                  <a:extLst>
                    <a:ext uri="{9D8B030D-6E8A-4147-A177-3AD203B41FA5}">
                      <a16:colId xmlns:a16="http://schemas.microsoft.com/office/drawing/2014/main" val="696929619"/>
                    </a:ext>
                  </a:extLst>
                </a:gridCol>
                <a:gridCol w="1309347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  <a:gridCol w="1309347">
                  <a:extLst>
                    <a:ext uri="{9D8B030D-6E8A-4147-A177-3AD203B41FA5}">
                      <a16:colId xmlns:a16="http://schemas.microsoft.com/office/drawing/2014/main" val="1729032941"/>
                    </a:ext>
                  </a:extLst>
                </a:gridCol>
              </a:tblGrid>
              <a:tr h="331165">
                <a:tc gridSpan="5">
                  <a:txBody>
                    <a:bodyPr/>
                    <a:lstStyle/>
                    <a:p>
                      <a:pPr marL="0" marR="0" lvl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395326"/>
                  </a:ext>
                </a:extLst>
              </a:tr>
              <a:tr h="362962"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 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362962">
                <a:tc>
                  <a:txBody>
                    <a:bodyPr/>
                    <a:lstStyle/>
                    <a:p>
                      <a:pPr algn="l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Retail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Adults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AGP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iProspect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5C40607-4731-4842-96D9-4C28DF7F873C}"/>
              </a:ext>
            </a:extLst>
          </p:cNvPr>
          <p:cNvSpPr txBox="1">
            <a:spLocks/>
          </p:cNvSpPr>
          <p:nvPr/>
        </p:nvSpPr>
        <p:spPr bwMode="gray">
          <a:xfrm>
            <a:off x="7333672" y="4206925"/>
            <a:ext cx="5536622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en-GB" sz="1100" b="0" dirty="0"/>
              <a:t>The ‘Closer to Home’ strategy worked very well for IKEA driving market share by +1.4pp YOY to its highest ever level. 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rgbClr val="000000"/>
              </a:buClr>
              <a:buFontTx/>
              <a:buChar char="-"/>
              <a:defRPr/>
            </a:pPr>
            <a:r>
              <a:rPr lang="en-GB" sz="1100" b="0" dirty="0"/>
              <a:t>Importantly, footfall increased +31% YOY, with media driving an additional 2m visits and £45m in in-store revenue.</a:t>
            </a:r>
          </a:p>
          <a:p>
            <a:pPr marL="171450" indent="-171450">
              <a:lnSpc>
                <a:spcPct val="100000"/>
              </a:lnSpc>
              <a:spcAft>
                <a:spcPts val="800"/>
              </a:spcAft>
              <a:buClr>
                <a:srgbClr val="000000"/>
              </a:buClr>
              <a:buFontTx/>
              <a:buChar char="-"/>
              <a:defRPr/>
            </a:pPr>
            <a:r>
              <a:rPr lang="en-GB" sz="1100" b="0" dirty="0"/>
              <a:t>Despite fluctuating budgets, this strategy has also delivered IKEA more for less, with Media ROI improving 24% YOY across 2022. </a:t>
            </a:r>
          </a:p>
          <a:p>
            <a:pPr marL="171450" indent="-171450">
              <a:lnSpc>
                <a:spcPct val="100000"/>
              </a:lnSpc>
              <a:buClr>
                <a:srgbClr val="000000"/>
              </a:buClr>
              <a:buFontTx/>
              <a:buChar char="-"/>
              <a:defRPr/>
            </a:pPr>
            <a:r>
              <a:rPr lang="en-GB" sz="1100" b="0" dirty="0">
                <a:solidFill>
                  <a:srgbClr val="000000"/>
                </a:solidFill>
              </a:rPr>
              <a:t>IKEA climbed 3 places to rank #3 in YouGov’s Best Brand Rankings UK 2022 – its best ranking globally, sharing the same spot with its Swedish motherland, highlighting how IKEA has very much made the UK its second home!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51063793-D06C-44D5-9698-4875FA533070}"/>
              </a:ext>
            </a:extLst>
          </p:cNvPr>
          <p:cNvSpPr txBox="1">
            <a:spLocks/>
          </p:cNvSpPr>
          <p:nvPr/>
        </p:nvSpPr>
        <p:spPr bwMode="gray">
          <a:xfrm>
            <a:off x="7333672" y="3777048"/>
            <a:ext cx="1060017" cy="337356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defTabSz="721479">
              <a:spcBef>
                <a:spcPct val="0"/>
              </a:spcBef>
              <a:buNone/>
              <a:defRPr sz="1400" b="1" cap="none" spc="0" baseline="0">
                <a:ln w="22225">
                  <a:noFill/>
                  <a:prstDash val="solid"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7214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chemeClr val="accent4"/>
                </a:solidFill>
                <a:effectLst/>
                <a:uLnTx/>
                <a:uFillTx/>
                <a:latin typeface="Arial" charset="0"/>
                <a:cs typeface="Arial" charset="0"/>
              </a:rPr>
              <a:t>Results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F47427-1385-4D0D-9A1D-82648AE0D2D2}"/>
              </a:ext>
            </a:extLst>
          </p:cNvPr>
          <p:cNvSpPr txBox="1"/>
          <p:nvPr/>
        </p:nvSpPr>
        <p:spPr>
          <a:xfrm rot="2162226">
            <a:off x="10784298" y="464495"/>
            <a:ext cx="3511913" cy="41549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FFFFFF"/>
                </a:solidFill>
              </a:rPr>
              <a:t>DCM Awards Winner -</a:t>
            </a:r>
          </a:p>
          <a:p>
            <a:pPr algn="ctr"/>
            <a:r>
              <a:rPr lang="en-GB" sz="1050" b="1" dirty="0">
                <a:solidFill>
                  <a:srgbClr val="FFFFFF"/>
                </a:solidFill>
              </a:rPr>
              <a:t>Best Long-Term Use of Cinema</a:t>
            </a:r>
          </a:p>
        </p:txBody>
      </p:sp>
    </p:spTree>
    <p:extLst>
      <p:ext uri="{BB962C8B-B14F-4D97-AF65-F5344CB8AC3E}">
        <p14:creationId xmlns:p14="http://schemas.microsoft.com/office/powerpoint/2010/main" val="38750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356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Century Gothic</vt:lpstr>
      <vt:lpstr>Impact</vt:lpstr>
      <vt:lpstr>Lucida Grande</vt:lpstr>
      <vt:lpstr>Wingdings</vt:lpstr>
      <vt:lpstr>1_Blank with title</vt:lpstr>
      <vt:lpstr>think-cell Slide</vt:lpstr>
      <vt:lpstr>IKEA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2019-12-30T10:52:06Z</dcterms:created>
  <dcterms:modified xsi:type="dcterms:W3CDTF">2023-10-25T13:56:47Z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