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Lst>
  <p:notesMasterIdLst>
    <p:notesMasterId r:id="rId5"/>
  </p:notesMasterIdLst>
  <p:handoutMasterIdLst>
    <p:handoutMasterId r:id="rId6"/>
  </p:handoutMasterIdLst>
  <p:sldIdLst>
    <p:sldId id="451" r:id="rId3"/>
    <p:sldId id="452" r:id="rId4"/>
  </p:sldIdLst>
  <p:sldSz cx="10080625" cy="7561263"/>
  <p:notesSz cx="6797675" cy="9926638"/>
  <p:custDataLst>
    <p:tags r:id="rId7"/>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p15:clr>
            <a:srgbClr val="A4A3A4"/>
          </p15:clr>
        </p15:guide>
        <p15:guide id="2" orient="horz" pos="4624">
          <p15:clr>
            <a:srgbClr val="A4A3A4"/>
          </p15:clr>
        </p15:guide>
        <p15:guide id="3" orient="horz" pos="1513">
          <p15:clr>
            <a:srgbClr val="A4A3A4"/>
          </p15:clr>
        </p15:guide>
        <p15:guide id="4" orient="horz" pos="1220">
          <p15:clr>
            <a:srgbClr val="A4A3A4"/>
          </p15:clr>
        </p15:guide>
        <p15:guide id="5" orient="horz" pos="879">
          <p15:clr>
            <a:srgbClr val="A4A3A4"/>
          </p15:clr>
        </p15:guide>
        <p15:guide id="6" orient="horz" pos="1154">
          <p15:clr>
            <a:srgbClr val="A4A3A4"/>
          </p15:clr>
        </p15:guide>
        <p15:guide id="7" orient="horz" pos="1860">
          <p15:clr>
            <a:srgbClr val="A4A3A4"/>
          </p15:clr>
        </p15:guide>
        <p15:guide id="8" orient="horz" pos="1919">
          <p15:clr>
            <a:srgbClr val="A4A3A4"/>
          </p15:clr>
        </p15:guide>
        <p15:guide id="9" orient="horz" pos="2613">
          <p15:clr>
            <a:srgbClr val="A4A3A4"/>
          </p15:clr>
        </p15:guide>
        <p15:guide id="10" orient="horz" pos="2899">
          <p15:clr>
            <a:srgbClr val="A4A3A4"/>
          </p15:clr>
        </p15:guide>
        <p15:guide id="11" orient="horz" pos="3243">
          <p15:clr>
            <a:srgbClr val="A4A3A4"/>
          </p15:clr>
        </p15:guide>
        <p15:guide id="12" orient="horz" pos="3675">
          <p15:clr>
            <a:srgbClr val="A4A3A4"/>
          </p15:clr>
        </p15:guide>
        <p15:guide id="13" orient="horz" pos="4285">
          <p15:clr>
            <a:srgbClr val="A4A3A4"/>
          </p15:clr>
        </p15:guide>
        <p15:guide id="14" orient="horz" pos="3316">
          <p15:clr>
            <a:srgbClr val="A4A3A4"/>
          </p15:clr>
        </p15:guide>
        <p15:guide id="15" orient="horz" pos="3597">
          <p15:clr>
            <a:srgbClr val="A4A3A4"/>
          </p15:clr>
        </p15:guide>
        <p15:guide id="16" orient="horz" pos="4008">
          <p15:clr>
            <a:srgbClr val="A4A3A4"/>
          </p15:clr>
        </p15:guide>
        <p15:guide id="17" orient="horz" pos="4357">
          <p15:clr>
            <a:srgbClr val="A4A3A4"/>
          </p15:clr>
        </p15:guide>
        <p15:guide id="18" orient="horz" pos="3937">
          <p15:clr>
            <a:srgbClr val="A4A3A4"/>
          </p15:clr>
        </p15:guide>
        <p15:guide id="19" orient="horz" pos="2962">
          <p15:clr>
            <a:srgbClr val="A4A3A4"/>
          </p15:clr>
        </p15:guide>
        <p15:guide id="20" orient="horz" pos="2547">
          <p15:clr>
            <a:srgbClr val="A4A3A4"/>
          </p15:clr>
        </p15:guide>
        <p15:guide id="21" orient="horz" pos="2265">
          <p15:clr>
            <a:srgbClr val="A4A3A4"/>
          </p15:clr>
        </p15:guide>
        <p15:guide id="22" orient="horz" pos="2201">
          <p15:clr>
            <a:srgbClr val="A4A3A4"/>
          </p15:clr>
        </p15:guide>
        <p15:guide id="23" orient="horz" pos="183">
          <p15:clr>
            <a:srgbClr val="A4A3A4"/>
          </p15:clr>
        </p15:guide>
        <p15:guide id="24" orient="horz" pos="467">
          <p15:clr>
            <a:srgbClr val="A4A3A4"/>
          </p15:clr>
        </p15:guide>
        <p15:guide id="25" orient="horz" pos="525">
          <p15:clr>
            <a:srgbClr val="A4A3A4"/>
          </p15:clr>
        </p15:guide>
        <p15:guide id="26" orient="horz" pos="807">
          <p15:clr>
            <a:srgbClr val="A4A3A4"/>
          </p15:clr>
        </p15:guide>
        <p15:guide id="27" pos="180">
          <p15:clr>
            <a:srgbClr val="A4A3A4"/>
          </p15:clr>
        </p15:guide>
        <p15:guide id="28" pos="3217">
          <p15:clr>
            <a:srgbClr val="A4A3A4"/>
          </p15:clr>
        </p15:guide>
        <p15:guide id="29" pos="625">
          <p15:clr>
            <a:srgbClr val="A4A3A4"/>
          </p15:clr>
        </p15:guide>
        <p15:guide id="30" pos="689">
          <p15:clr>
            <a:srgbClr val="A4A3A4"/>
          </p15:clr>
        </p15:guide>
        <p15:guide id="31" pos="1121">
          <p15:clr>
            <a:srgbClr val="A4A3A4"/>
          </p15:clr>
        </p15:guide>
        <p15:guide id="32" pos="1196">
          <p15:clr>
            <a:srgbClr val="A4A3A4"/>
          </p15:clr>
        </p15:guide>
        <p15:guide id="33" pos="1629">
          <p15:clr>
            <a:srgbClr val="A4A3A4"/>
          </p15:clr>
        </p15:guide>
        <p15:guide id="34" pos="1705">
          <p15:clr>
            <a:srgbClr val="A4A3A4"/>
          </p15:clr>
        </p15:guide>
        <p15:guide id="35" pos="2138">
          <p15:clr>
            <a:srgbClr val="A4A3A4"/>
          </p15:clr>
        </p15:guide>
        <p15:guide id="36" pos="2206">
          <p15:clr>
            <a:srgbClr val="A4A3A4"/>
          </p15:clr>
        </p15:guide>
        <p15:guide id="37" pos="2662">
          <p15:clr>
            <a:srgbClr val="A4A3A4"/>
          </p15:clr>
        </p15:guide>
        <p15:guide id="38" pos="2734">
          <p15:clr>
            <a:srgbClr val="A4A3A4"/>
          </p15:clr>
        </p15:guide>
        <p15:guide id="39" pos="3146">
          <p15:clr>
            <a:srgbClr val="A4A3A4"/>
          </p15:clr>
        </p15:guide>
        <p15:guide id="40" pos="3635">
          <p15:clr>
            <a:srgbClr val="A4A3A4"/>
          </p15:clr>
        </p15:guide>
        <p15:guide id="41" pos="3711">
          <p15:clr>
            <a:srgbClr val="A4A3A4"/>
          </p15:clr>
        </p15:guide>
        <p15:guide id="42" pos="4150">
          <p15:clr>
            <a:srgbClr val="A4A3A4"/>
          </p15:clr>
        </p15:guide>
        <p15:guide id="43" pos="4226">
          <p15:clr>
            <a:srgbClr val="A4A3A4"/>
          </p15:clr>
        </p15:guide>
        <p15:guide id="44" pos="4653">
          <p15:clr>
            <a:srgbClr val="A4A3A4"/>
          </p15:clr>
        </p15:guide>
        <p15:guide id="45" pos="4735">
          <p15:clr>
            <a:srgbClr val="A4A3A4"/>
          </p15:clr>
        </p15:guide>
        <p15:guide id="46" pos="5164">
          <p15:clr>
            <a:srgbClr val="A4A3A4"/>
          </p15:clr>
        </p15:guide>
        <p15:guide id="47" pos="5242">
          <p15:clr>
            <a:srgbClr val="A4A3A4"/>
          </p15:clr>
        </p15:guide>
        <p15:guide id="48" pos="5675">
          <p15:clr>
            <a:srgbClr val="A4A3A4"/>
          </p15:clr>
        </p15:guide>
        <p15:guide id="49" pos="5743">
          <p15:clr>
            <a:srgbClr val="A4A3A4"/>
          </p15:clr>
        </p15:guide>
        <p15:guide id="50" pos="617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50021"/>
    <a:srgbClr val="FB3449"/>
    <a:srgbClr val="EA576C"/>
    <a:srgbClr val="DFDEDE"/>
    <a:srgbClr val="8A8A8D"/>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42" autoAdjust="0"/>
    <p:restoredTop sz="94584" autoAdjust="0"/>
  </p:normalViewPr>
  <p:slideViewPr>
    <p:cSldViewPr snapToGrid="0">
      <p:cViewPr varScale="1">
        <p:scale>
          <a:sx n="101" d="100"/>
          <a:sy n="101" d="100"/>
        </p:scale>
        <p:origin x="1932" y="102"/>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180"/>
        <p:guide pos="3217"/>
        <p:guide pos="625"/>
        <p:guide pos="689"/>
        <p:guide pos="1121"/>
        <p:guide pos="1196"/>
        <p:guide pos="1629"/>
        <p:guide pos="1705"/>
        <p:guide pos="2138"/>
        <p:guide pos="2206"/>
        <p:guide pos="2662"/>
        <p:guide pos="2734"/>
        <p:guide pos="3146"/>
        <p:guide pos="3635"/>
        <p:guide pos="3711"/>
        <p:guide pos="4150"/>
        <p:guide pos="4226"/>
        <p:guide pos="4653"/>
        <p:guide pos="4735"/>
        <p:guide pos="5164"/>
        <p:guide pos="5242"/>
        <p:guide pos="5675"/>
        <p:guide pos="5743"/>
        <p:guide pos="6177"/>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31" d="100"/>
          <a:sy n="131" d="100"/>
        </p:scale>
        <p:origin x="488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tags" Target="tags/tag1.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8F741D12-1BA0-4D16-B253-39E4DA7AD69F}" type="datetimeFigureOut">
              <a:rPr lang="en-US" smtClean="0"/>
              <a:pPr/>
              <a:t>7/26/2017</a:t>
            </a:fld>
            <a:endParaRPr lang="en-US"/>
          </a:p>
        </p:txBody>
      </p:sp>
      <p:sp>
        <p:nvSpPr>
          <p:cNvPr id="4" name="Footer Placeholder 3"/>
          <p:cNvSpPr>
            <a:spLocks noGrp="1"/>
          </p:cNvSpPr>
          <p:nvPr>
            <p:ph type="ftr" sz="quarter" idx="2"/>
          </p:nvPr>
        </p:nvSpPr>
        <p:spPr>
          <a:xfrm>
            <a:off x="1"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DBD0E036-A0EF-40EA-AC2B-818A5F8CFC1C}" type="datetimeFigureOut">
              <a:rPr lang="en-US" smtClean="0"/>
              <a:pPr/>
              <a:t>7/26/2017</a:t>
            </a:fld>
            <a:endParaRPr lang="en-US"/>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936D52-512B-47DE-BC94-6C88A56CE986}"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1780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936D52-512B-47DE-BC94-6C88A56CE986}"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859725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ase_study_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793952" y="1771742"/>
            <a:ext cx="5956870" cy="3652807"/>
          </a:xfrm>
          <a:prstGeom prst="rect">
            <a:avLst/>
          </a:prstGeom>
          <a:solidFill>
            <a:srgbClr val="CAC8C8"/>
          </a:solidFill>
          <a:ln>
            <a:noFill/>
          </a:ln>
          <a:effectLst/>
        </p:spPr>
        <p:txBody>
          <a:bodyPr vert="horz"/>
          <a:lstStyle>
            <a:lvl1pPr>
              <a:defRPr>
                <a:solidFill>
                  <a:schemeClr val="bg1"/>
                </a:solidFill>
              </a:defRPr>
            </a:lvl1pPr>
          </a:lstStyle>
          <a:p>
            <a:endParaRPr lang="en-US" dirty="0"/>
          </a:p>
          <a:p>
            <a:endParaRPr lang="en-US" dirty="0"/>
          </a:p>
          <a:p>
            <a:endParaRPr lang="en-US" dirty="0"/>
          </a:p>
          <a:p>
            <a:endParaRPr lang="en-US" dirty="0"/>
          </a:p>
          <a:p>
            <a:r>
              <a:rPr lang="en-US" dirty="0"/>
              <a:t>		Insert picture here</a:t>
            </a:r>
          </a:p>
        </p:txBody>
      </p:sp>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05624"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 name="Title 3"/>
          <p:cNvSpPr>
            <a:spLocks noGrp="1"/>
          </p:cNvSpPr>
          <p:nvPr>
            <p:ph type="title" hasCustomPrompt="1"/>
          </p:nvPr>
        </p:nvSpPr>
        <p:spPr>
          <a:xfrm>
            <a:off x="263445" y="344821"/>
            <a:ext cx="9308541" cy="409568"/>
          </a:xfrm>
        </p:spPr>
        <p:txBody>
          <a:bodyPr/>
          <a:lstStyle>
            <a:lvl1pPr>
              <a:defRPr baseline="0"/>
            </a:lvl1pPr>
          </a:lstStyle>
          <a:p>
            <a:r>
              <a:rPr lang="en-GB" dirty="0"/>
              <a:t>Insert brand name here</a:t>
            </a:r>
            <a:endParaRPr lang="en-US" dirty="0"/>
          </a:p>
        </p:txBody>
      </p:sp>
      <p:sp>
        <p:nvSpPr>
          <p:cNvPr id="13" name="Text Placeholder 12"/>
          <p:cNvSpPr>
            <a:spLocks noGrp="1"/>
          </p:cNvSpPr>
          <p:nvPr>
            <p:ph type="body" sz="quarter" idx="11" hasCustomPrompt="1"/>
          </p:nvPr>
        </p:nvSpPr>
        <p:spPr>
          <a:xfrm>
            <a:off x="250825" y="771889"/>
            <a:ext cx="9328120" cy="237225"/>
          </a:xfrm>
          <a:prstGeom prst="rect">
            <a:avLst/>
          </a:prstGeom>
        </p:spPr>
        <p:txBody>
          <a:bodyPr vert="horz" lIns="36000" tIns="0"/>
          <a:lstStyle>
            <a:lvl1pPr>
              <a:defRPr sz="1400" baseline="0">
                <a:solidFill>
                  <a:schemeClr val="accent6"/>
                </a:solidFill>
              </a:defRPr>
            </a:lvl1pPr>
          </a:lstStyle>
          <a:p>
            <a:pPr lvl="0"/>
            <a:r>
              <a:rPr lang="en-GB" dirty="0"/>
              <a:t>Insert campaign title here</a:t>
            </a:r>
          </a:p>
        </p:txBody>
      </p:sp>
      <p:sp>
        <p:nvSpPr>
          <p:cNvPr id="15" name="Picture Placeholder 14"/>
          <p:cNvSpPr>
            <a:spLocks noGrp="1"/>
          </p:cNvSpPr>
          <p:nvPr>
            <p:ph type="pic" sz="quarter" idx="12" hasCustomPrompt="1"/>
          </p:nvPr>
        </p:nvSpPr>
        <p:spPr>
          <a:xfrm>
            <a:off x="1677988" y="6915150"/>
            <a:ext cx="1504950" cy="517525"/>
          </a:xfrm>
          <a:prstGeom prst="rect">
            <a:avLst/>
          </a:prstGeom>
        </p:spPr>
        <p:txBody>
          <a:bodyPr vert="horz"/>
          <a:lstStyle>
            <a:lvl1pPr>
              <a:defRPr>
                <a:solidFill>
                  <a:srgbClr val="8A8A8D"/>
                </a:solidFill>
              </a:defRPr>
            </a:lvl1pPr>
          </a:lstStyle>
          <a:p>
            <a:r>
              <a:rPr lang="en-US" dirty="0"/>
              <a:t>Logo here</a:t>
            </a:r>
          </a:p>
        </p:txBody>
      </p:sp>
      <p:sp>
        <p:nvSpPr>
          <p:cNvPr id="27" name="Text Placeholder 26"/>
          <p:cNvSpPr>
            <a:spLocks noGrp="1"/>
          </p:cNvSpPr>
          <p:nvPr>
            <p:ph type="body" sz="quarter" idx="16" hasCustomPrompt="1"/>
          </p:nvPr>
        </p:nvSpPr>
        <p:spPr>
          <a:xfrm>
            <a:off x="266700" y="2096146"/>
            <a:ext cx="3057525"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a:t>Insert text here</a:t>
            </a:r>
            <a:endParaRPr lang="en-US" dirty="0"/>
          </a:p>
        </p:txBody>
      </p:sp>
      <p:sp>
        <p:nvSpPr>
          <p:cNvPr id="28" name="Text Placeholder 26"/>
          <p:cNvSpPr>
            <a:spLocks noGrp="1"/>
          </p:cNvSpPr>
          <p:nvPr>
            <p:ph type="body" sz="quarter" idx="17" hasCustomPrompt="1"/>
          </p:nvPr>
        </p:nvSpPr>
        <p:spPr>
          <a:xfrm>
            <a:off x="266700" y="4385300"/>
            <a:ext cx="3057525"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a:t>Insert text here</a:t>
            </a:r>
            <a:endParaRPr lang="en-US" dirty="0"/>
          </a:p>
        </p:txBody>
      </p:sp>
      <p:sp>
        <p:nvSpPr>
          <p:cNvPr id="30" name="Text Placeholder 29"/>
          <p:cNvSpPr>
            <a:spLocks noGrp="1"/>
          </p:cNvSpPr>
          <p:nvPr>
            <p:ph type="body" sz="quarter" idx="18" hasCustomPrompt="1"/>
          </p:nvPr>
        </p:nvSpPr>
        <p:spPr>
          <a:xfrm>
            <a:off x="266898" y="1803813"/>
            <a:ext cx="3071813" cy="256620"/>
          </a:xfrm>
          <a:prstGeom prst="rect">
            <a:avLst/>
          </a:prstGeom>
        </p:spPr>
        <p:txBody>
          <a:bodyPr vert="horz" lIns="36000"/>
          <a:lstStyle>
            <a:lvl1pPr>
              <a:defRPr sz="1400" baseline="0">
                <a:solidFill>
                  <a:srgbClr val="000000"/>
                </a:solidFill>
              </a:defRPr>
            </a:lvl1pPr>
          </a:lstStyle>
          <a:p>
            <a:pPr lvl="0"/>
            <a:r>
              <a:rPr lang="en-US" dirty="0"/>
              <a:t>Write ‘Background’ here</a:t>
            </a:r>
          </a:p>
        </p:txBody>
      </p:sp>
      <p:sp>
        <p:nvSpPr>
          <p:cNvPr id="31" name="Text Placeholder 29"/>
          <p:cNvSpPr>
            <a:spLocks noGrp="1"/>
          </p:cNvSpPr>
          <p:nvPr>
            <p:ph type="body" sz="quarter" idx="19" hasCustomPrompt="1"/>
          </p:nvPr>
        </p:nvSpPr>
        <p:spPr>
          <a:xfrm>
            <a:off x="266898" y="4108646"/>
            <a:ext cx="3071813" cy="256620"/>
          </a:xfrm>
          <a:prstGeom prst="rect">
            <a:avLst/>
          </a:prstGeom>
        </p:spPr>
        <p:txBody>
          <a:bodyPr vert="horz" lIns="36000"/>
          <a:lstStyle>
            <a:lvl1pPr>
              <a:defRPr sz="1400">
                <a:solidFill>
                  <a:srgbClr val="000000"/>
                </a:solidFill>
              </a:defRPr>
            </a:lvl1pPr>
          </a:lstStyle>
          <a:p>
            <a:pPr lvl="0"/>
            <a:r>
              <a:rPr lang="en-US" dirty="0"/>
              <a:t>Write ‘Idea’ here</a:t>
            </a:r>
          </a:p>
        </p:txBody>
      </p:sp>
      <p:sp>
        <p:nvSpPr>
          <p:cNvPr id="35" name="Text Placeholder 34"/>
          <p:cNvSpPr>
            <a:spLocks noGrp="1"/>
          </p:cNvSpPr>
          <p:nvPr>
            <p:ph type="body" sz="quarter" idx="20" hasCustomPrompt="1"/>
          </p:nvPr>
        </p:nvSpPr>
        <p:spPr>
          <a:xfrm>
            <a:off x="5238750" y="5635625"/>
            <a:ext cx="4445000" cy="747713"/>
          </a:xfrm>
          <a:prstGeom prst="rect">
            <a:avLst/>
          </a:prstGeom>
        </p:spPr>
        <p:txBody>
          <a:bodyPr vert="horz"/>
          <a:lstStyle>
            <a:lvl1pPr algn="r">
              <a:defRPr baseline="0">
                <a:solidFill>
                  <a:srgbClr val="FFFFFF"/>
                </a:solidFill>
              </a:defRPr>
            </a:lvl1pPr>
          </a:lstStyle>
          <a:p>
            <a:pPr lvl="0"/>
            <a:r>
              <a:rPr lang="en-US" dirty="0"/>
              <a:t>Insert quote here – can run to two lines</a:t>
            </a:r>
          </a:p>
        </p:txBody>
      </p:sp>
    </p:spTree>
    <p:extLst>
      <p:ext uri="{BB962C8B-B14F-4D97-AF65-F5344CB8AC3E}">
        <p14:creationId xmlns:p14="http://schemas.microsoft.com/office/powerpoint/2010/main" val="349982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ase_study_2">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706648"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 name="Text Placeholder 13"/>
          <p:cNvSpPr>
            <a:spLocks noGrp="1"/>
          </p:cNvSpPr>
          <p:nvPr>
            <p:ph type="body" sz="quarter" idx="15" hasCustomPrompt="1"/>
          </p:nvPr>
        </p:nvSpPr>
        <p:spPr bwMode="gray">
          <a:xfrm>
            <a:off x="5308660" y="7048425"/>
            <a:ext cx="4482208" cy="308472"/>
          </a:xfrm>
          <a:prstGeom prst="rect">
            <a:avLst/>
          </a:prstGeom>
        </p:spPr>
        <p:txBody>
          <a:bodyPr anchor="b" anchorCtr="0"/>
          <a:lstStyle>
            <a:lvl1pPr algn="r">
              <a:lnSpc>
                <a:spcPts val="842"/>
              </a:lnSpc>
              <a:buNone/>
              <a:defRPr sz="700" b="0" baseline="0">
                <a:solidFill>
                  <a:srgbClr val="000000"/>
                </a:solidFill>
              </a:defRPr>
            </a:lvl1pPr>
          </a:lstStyle>
          <a:p>
            <a:pPr lvl="0"/>
            <a:r>
              <a:rPr lang="en-GB" dirty="0"/>
              <a:t>Source: Arial 7pt</a:t>
            </a:r>
          </a:p>
        </p:txBody>
      </p:sp>
      <p:sp>
        <p:nvSpPr>
          <p:cNvPr id="17" name="Rectangle 16"/>
          <p:cNvSpPr/>
          <p:nvPr userDrawn="1"/>
        </p:nvSpPr>
        <p:spPr>
          <a:xfrm>
            <a:off x="0" y="6737123"/>
            <a:ext cx="10080625"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rgbClr val="000000"/>
              </a:solidFill>
            </a:endParaRPr>
          </a:p>
        </p:txBody>
      </p:sp>
      <p:cxnSp>
        <p:nvCxnSpPr>
          <p:cNvPr id="11" name="Straight Connector 10"/>
          <p:cNvCxnSpPr/>
          <p:nvPr userDrawn="1"/>
        </p:nvCxnSpPr>
        <p:spPr bwMode="gray">
          <a:xfrm>
            <a:off x="-2496"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itle 3"/>
          <p:cNvSpPr>
            <a:spLocks noGrp="1"/>
          </p:cNvSpPr>
          <p:nvPr>
            <p:ph type="title" hasCustomPrompt="1"/>
          </p:nvPr>
        </p:nvSpPr>
        <p:spPr>
          <a:xfrm>
            <a:off x="263445" y="344821"/>
            <a:ext cx="9308541" cy="409568"/>
          </a:xfrm>
        </p:spPr>
        <p:txBody>
          <a:bodyPr/>
          <a:lstStyle>
            <a:lvl1pPr>
              <a:defRPr baseline="0"/>
            </a:lvl1pPr>
          </a:lstStyle>
          <a:p>
            <a:r>
              <a:rPr lang="en-GB" dirty="0"/>
              <a:t>Insert brand name here</a:t>
            </a:r>
            <a:endParaRPr lang="en-US" dirty="0"/>
          </a:p>
        </p:txBody>
      </p:sp>
      <p:sp>
        <p:nvSpPr>
          <p:cNvPr id="15" name="Text Placeholder 12"/>
          <p:cNvSpPr>
            <a:spLocks noGrp="1"/>
          </p:cNvSpPr>
          <p:nvPr>
            <p:ph type="body" sz="quarter" idx="11" hasCustomPrompt="1"/>
          </p:nvPr>
        </p:nvSpPr>
        <p:spPr>
          <a:xfrm>
            <a:off x="250825" y="783227"/>
            <a:ext cx="9328120" cy="271240"/>
          </a:xfrm>
          <a:prstGeom prst="rect">
            <a:avLst/>
          </a:prstGeom>
        </p:spPr>
        <p:txBody>
          <a:bodyPr vert="horz" lIns="36000" tIns="0"/>
          <a:lstStyle>
            <a:lvl1pPr>
              <a:defRPr sz="1400" baseline="0">
                <a:solidFill>
                  <a:schemeClr val="accent6"/>
                </a:solidFill>
              </a:defRPr>
            </a:lvl1pPr>
          </a:lstStyle>
          <a:p>
            <a:pPr lvl="0"/>
            <a:r>
              <a:rPr lang="en-GB" dirty="0"/>
              <a:t>Insert campaign title here</a:t>
            </a:r>
          </a:p>
        </p:txBody>
      </p:sp>
      <p:sp>
        <p:nvSpPr>
          <p:cNvPr id="16" name="Picture Placeholder 14"/>
          <p:cNvSpPr>
            <a:spLocks noGrp="1"/>
          </p:cNvSpPr>
          <p:nvPr>
            <p:ph type="pic" sz="quarter" idx="12" hasCustomPrompt="1"/>
          </p:nvPr>
        </p:nvSpPr>
        <p:spPr>
          <a:xfrm>
            <a:off x="1677988" y="6915150"/>
            <a:ext cx="1504950" cy="517525"/>
          </a:xfrm>
          <a:prstGeom prst="rect">
            <a:avLst/>
          </a:prstGeom>
        </p:spPr>
        <p:txBody>
          <a:bodyPr vert="horz"/>
          <a:lstStyle>
            <a:lvl1pPr>
              <a:defRPr>
                <a:solidFill>
                  <a:srgbClr val="8A8A8D"/>
                </a:solidFill>
              </a:defRPr>
            </a:lvl1pPr>
          </a:lstStyle>
          <a:p>
            <a:r>
              <a:rPr lang="en-US" dirty="0"/>
              <a:t>Logo here</a:t>
            </a:r>
          </a:p>
        </p:txBody>
      </p:sp>
      <p:sp>
        <p:nvSpPr>
          <p:cNvPr id="23" name="Text Placeholder 26"/>
          <p:cNvSpPr>
            <a:spLocks noGrp="1"/>
          </p:cNvSpPr>
          <p:nvPr>
            <p:ph type="body" sz="quarter" idx="16" hasCustomPrompt="1"/>
          </p:nvPr>
        </p:nvSpPr>
        <p:spPr>
          <a:xfrm>
            <a:off x="266700" y="4520385"/>
            <a:ext cx="4060287" cy="1817688"/>
          </a:xfrm>
          <a:prstGeom prst="rect">
            <a:avLst/>
          </a:prstGeom>
        </p:spPr>
        <p:txBody>
          <a:bodyPr vert="horz"/>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a:t>Insert text here</a:t>
            </a:r>
            <a:endParaRPr lang="en-US" dirty="0"/>
          </a:p>
        </p:txBody>
      </p:sp>
      <p:sp>
        <p:nvSpPr>
          <p:cNvPr id="24" name="Text Placeholder 29"/>
          <p:cNvSpPr>
            <a:spLocks noGrp="1"/>
          </p:cNvSpPr>
          <p:nvPr>
            <p:ph type="body" sz="quarter" idx="18" hasCustomPrompt="1"/>
          </p:nvPr>
        </p:nvSpPr>
        <p:spPr>
          <a:xfrm>
            <a:off x="266898" y="4171361"/>
            <a:ext cx="4079261" cy="344487"/>
          </a:xfrm>
          <a:prstGeom prst="rect">
            <a:avLst/>
          </a:prstGeom>
        </p:spPr>
        <p:txBody>
          <a:bodyPr vert="horz"/>
          <a:lstStyle>
            <a:lvl1pPr>
              <a:defRPr sz="1400">
                <a:solidFill>
                  <a:srgbClr val="000000"/>
                </a:solidFill>
              </a:defRPr>
            </a:lvl1pPr>
          </a:lstStyle>
          <a:p>
            <a:pPr lvl="0"/>
            <a:r>
              <a:rPr lang="en-US" dirty="0"/>
              <a:t>Write ‘Results’ here</a:t>
            </a:r>
          </a:p>
        </p:txBody>
      </p:sp>
      <p:sp>
        <p:nvSpPr>
          <p:cNvPr id="8" name="Text Placeholder 7"/>
          <p:cNvSpPr>
            <a:spLocks noGrp="1"/>
          </p:cNvSpPr>
          <p:nvPr>
            <p:ph type="body" sz="quarter" idx="19" hasCustomPrompt="1"/>
          </p:nvPr>
        </p:nvSpPr>
        <p:spPr>
          <a:xfrm>
            <a:off x="5862638" y="1586630"/>
            <a:ext cx="3763962" cy="454274"/>
          </a:xfrm>
          <a:prstGeom prst="rect">
            <a:avLst/>
          </a:prstGeom>
        </p:spPr>
        <p:txBody>
          <a:bodyPr vert="horz"/>
          <a:lstStyle>
            <a:lvl1pPr>
              <a:defRPr sz="1100" b="0" baseline="0">
                <a:solidFill>
                  <a:schemeClr val="bg1"/>
                </a:solidFill>
              </a:defRPr>
            </a:lvl1pPr>
          </a:lstStyle>
          <a:p>
            <a:pPr lvl="0"/>
            <a:r>
              <a:rPr lang="en-US" dirty="0"/>
              <a:t>XX% Insert text here</a:t>
            </a:r>
          </a:p>
        </p:txBody>
      </p:sp>
      <p:sp>
        <p:nvSpPr>
          <p:cNvPr id="25" name="Text Placeholder 7"/>
          <p:cNvSpPr>
            <a:spLocks noGrp="1"/>
          </p:cNvSpPr>
          <p:nvPr>
            <p:ph type="body" sz="quarter" idx="20" hasCustomPrompt="1"/>
          </p:nvPr>
        </p:nvSpPr>
        <p:spPr>
          <a:xfrm>
            <a:off x="5862638" y="2357638"/>
            <a:ext cx="3763962" cy="454274"/>
          </a:xfrm>
          <a:prstGeom prst="rect">
            <a:avLst/>
          </a:prstGeom>
        </p:spPr>
        <p:txBody>
          <a:bodyPr vert="horz"/>
          <a:lstStyle>
            <a:lvl1pPr>
              <a:defRPr sz="1100" b="0" baseline="0">
                <a:solidFill>
                  <a:schemeClr val="bg1"/>
                </a:solidFill>
              </a:defRPr>
            </a:lvl1pPr>
          </a:lstStyle>
          <a:p>
            <a:pPr lvl="0"/>
            <a:r>
              <a:rPr lang="en-US" dirty="0"/>
              <a:t>XX% Insert text here</a:t>
            </a:r>
          </a:p>
        </p:txBody>
      </p:sp>
      <p:sp>
        <p:nvSpPr>
          <p:cNvPr id="26" name="Text Placeholder 7"/>
          <p:cNvSpPr>
            <a:spLocks noGrp="1"/>
          </p:cNvSpPr>
          <p:nvPr>
            <p:ph type="body" sz="quarter" idx="21" hasCustomPrompt="1"/>
          </p:nvPr>
        </p:nvSpPr>
        <p:spPr>
          <a:xfrm>
            <a:off x="5862638" y="3117307"/>
            <a:ext cx="3763962" cy="454274"/>
          </a:xfrm>
          <a:prstGeom prst="rect">
            <a:avLst/>
          </a:prstGeom>
        </p:spPr>
        <p:txBody>
          <a:bodyPr vert="horz"/>
          <a:lstStyle>
            <a:lvl1pPr>
              <a:defRPr sz="1100" b="0" baseline="0">
                <a:solidFill>
                  <a:schemeClr val="bg1"/>
                </a:solidFill>
              </a:defRPr>
            </a:lvl1pPr>
          </a:lstStyle>
          <a:p>
            <a:pPr lvl="0"/>
            <a:r>
              <a:rPr lang="en-US" dirty="0"/>
              <a:t>XX% Insert text here</a:t>
            </a:r>
          </a:p>
        </p:txBody>
      </p:sp>
    </p:spTree>
    <p:extLst>
      <p:ext uri="{BB962C8B-B14F-4D97-AF65-F5344CB8AC3E}">
        <p14:creationId xmlns:p14="http://schemas.microsoft.com/office/powerpoint/2010/main" val="418395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358528" name="think-cell Slide" r:id="rId6" imgW="6350000" imgH="6350000" progId="">
                  <p:embed/>
                </p:oleObj>
              </mc:Choice>
              <mc:Fallback>
                <p:oleObj name="think-cell Slide" r:id="rId6" imgW="6350000" imgH="63500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9" name="Picture 8" descr="DCM LEFT LOGO ALL-05.eps"/>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22" r:id="rId1"/>
    <p:sldLayoutId id="2147483923" r:id="rId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2719" y="242700"/>
            <a:ext cx="9308541" cy="409568"/>
          </a:xfrm>
        </p:spPr>
        <p:txBody>
          <a:bodyPr/>
          <a:lstStyle/>
          <a:p>
            <a:r>
              <a:rPr lang="en-GB" dirty="0"/>
              <a:t>HOUSE OF FRASER</a:t>
            </a:r>
          </a:p>
        </p:txBody>
      </p:sp>
      <p:sp>
        <p:nvSpPr>
          <p:cNvPr id="8" name="Text Placeholder 7"/>
          <p:cNvSpPr>
            <a:spLocks noGrp="1"/>
          </p:cNvSpPr>
          <p:nvPr>
            <p:ph type="body" sz="quarter" idx="11"/>
          </p:nvPr>
        </p:nvSpPr>
        <p:spPr>
          <a:xfrm>
            <a:off x="253140" y="689505"/>
            <a:ext cx="9328120" cy="237225"/>
          </a:xfrm>
        </p:spPr>
        <p:txBody>
          <a:bodyPr/>
          <a:lstStyle/>
          <a:p>
            <a:r>
              <a:rPr lang="en-GB" dirty="0"/>
              <a:t>‘Your Christmas, Your Rules’</a:t>
            </a:r>
          </a:p>
        </p:txBody>
      </p:sp>
      <p:graphicFrame>
        <p:nvGraphicFramePr>
          <p:cNvPr id="16" name="Object 1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04645" name="think-cell Slide" r:id="rId5" imgW="6350000" imgH="6350000" progId="">
                  <p:embed/>
                </p:oleObj>
              </mc:Choice>
              <mc:Fallback>
                <p:oleObj name="think-cell Slide" r:id="rId5" imgW="6350000" imgH="635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 name="Freeform 253"/>
          <p:cNvSpPr>
            <a:spLocks noEditPoints="1"/>
          </p:cNvSpPr>
          <p:nvPr/>
        </p:nvSpPr>
        <p:spPr bwMode="auto">
          <a:xfrm>
            <a:off x="9265633" y="265509"/>
            <a:ext cx="540000" cy="540000"/>
          </a:xfrm>
          <a:custGeom>
            <a:avLst/>
            <a:gdLst/>
            <a:ahLst/>
            <a:cxnLst>
              <a:cxn ang="0">
                <a:pos x="256" y="16"/>
              </a:cxn>
              <a:cxn ang="0">
                <a:pos x="106" y="106"/>
              </a:cxn>
              <a:cxn ang="0">
                <a:pos x="16" y="254"/>
              </a:cxn>
              <a:cxn ang="0">
                <a:pos x="2" y="400"/>
              </a:cxn>
              <a:cxn ang="0">
                <a:pos x="62" y="566"/>
              </a:cxn>
              <a:cxn ang="0">
                <a:pos x="190" y="682"/>
              </a:cxn>
              <a:cxn ang="0">
                <a:pos x="364" y="726"/>
              </a:cxn>
              <a:cxn ang="0">
                <a:pos x="504" y="698"/>
              </a:cxn>
              <a:cxn ang="0">
                <a:pos x="644" y="594"/>
              </a:cxn>
              <a:cxn ang="0">
                <a:pos x="718" y="436"/>
              </a:cxn>
              <a:cxn ang="0">
                <a:pos x="718" y="290"/>
              </a:cxn>
              <a:cxn ang="0">
                <a:pos x="644" y="132"/>
              </a:cxn>
              <a:cxn ang="0">
                <a:pos x="504" y="28"/>
              </a:cxn>
              <a:cxn ang="0">
                <a:pos x="558" y="206"/>
              </a:cxn>
              <a:cxn ang="0">
                <a:pos x="566" y="234"/>
              </a:cxn>
              <a:cxn ang="0">
                <a:pos x="576" y="244"/>
              </a:cxn>
              <a:cxn ang="0">
                <a:pos x="590" y="278"/>
              </a:cxn>
              <a:cxn ang="0">
                <a:pos x="564" y="268"/>
              </a:cxn>
              <a:cxn ang="0">
                <a:pos x="532" y="220"/>
              </a:cxn>
              <a:cxn ang="0">
                <a:pos x="124" y="206"/>
              </a:cxn>
              <a:cxn ang="0">
                <a:pos x="150" y="224"/>
              </a:cxn>
              <a:cxn ang="0">
                <a:pos x="124" y="238"/>
              </a:cxn>
              <a:cxn ang="0">
                <a:pos x="124" y="252"/>
              </a:cxn>
              <a:cxn ang="0">
                <a:pos x="160" y="234"/>
              </a:cxn>
              <a:cxn ang="0">
                <a:pos x="196" y="206"/>
              </a:cxn>
              <a:cxn ang="0">
                <a:pos x="192" y="234"/>
              </a:cxn>
              <a:cxn ang="0">
                <a:pos x="150" y="274"/>
              </a:cxn>
              <a:cxn ang="0">
                <a:pos x="604" y="428"/>
              </a:cxn>
              <a:cxn ang="0">
                <a:pos x="578" y="336"/>
              </a:cxn>
              <a:cxn ang="0">
                <a:pos x="576" y="370"/>
              </a:cxn>
              <a:cxn ang="0">
                <a:pos x="586" y="414"/>
              </a:cxn>
              <a:cxn ang="0">
                <a:pos x="604" y="502"/>
              </a:cxn>
              <a:cxn ang="0">
                <a:pos x="576" y="464"/>
              </a:cxn>
              <a:cxn ang="0">
                <a:pos x="550" y="366"/>
              </a:cxn>
              <a:cxn ang="0">
                <a:pos x="562" y="470"/>
              </a:cxn>
              <a:cxn ang="0">
                <a:pos x="134" y="520"/>
              </a:cxn>
              <a:cxn ang="0">
                <a:pos x="164" y="470"/>
              </a:cxn>
              <a:cxn ang="0">
                <a:pos x="178" y="366"/>
              </a:cxn>
              <a:cxn ang="0">
                <a:pos x="150" y="464"/>
              </a:cxn>
              <a:cxn ang="0">
                <a:pos x="124" y="456"/>
              </a:cxn>
              <a:cxn ang="0">
                <a:pos x="150" y="370"/>
              </a:cxn>
              <a:cxn ang="0">
                <a:pos x="150" y="336"/>
              </a:cxn>
              <a:cxn ang="0">
                <a:pos x="124" y="428"/>
              </a:cxn>
              <a:cxn ang="0">
                <a:pos x="148" y="290"/>
              </a:cxn>
              <a:cxn ang="0">
                <a:pos x="150" y="290"/>
              </a:cxn>
              <a:cxn ang="0">
                <a:pos x="184" y="268"/>
              </a:cxn>
              <a:cxn ang="0">
                <a:pos x="210" y="220"/>
              </a:cxn>
              <a:cxn ang="0">
                <a:pos x="238" y="206"/>
              </a:cxn>
              <a:cxn ang="0">
                <a:pos x="516" y="206"/>
              </a:cxn>
              <a:cxn ang="0">
                <a:pos x="526" y="246"/>
              </a:cxn>
              <a:cxn ang="0">
                <a:pos x="562" y="282"/>
              </a:cxn>
              <a:cxn ang="0">
                <a:pos x="576" y="290"/>
              </a:cxn>
              <a:cxn ang="0">
                <a:pos x="588" y="292"/>
              </a:cxn>
              <a:cxn ang="0">
                <a:pos x="604" y="320"/>
              </a:cxn>
              <a:cxn ang="0">
                <a:pos x="592" y="236"/>
              </a:cxn>
              <a:cxn ang="0">
                <a:pos x="572" y="212"/>
              </a:cxn>
              <a:cxn ang="0">
                <a:pos x="540" y="302"/>
              </a:cxn>
              <a:cxn ang="0">
                <a:pos x="234" y="234"/>
              </a:cxn>
              <a:cxn ang="0">
                <a:pos x="186" y="302"/>
              </a:cxn>
              <a:cxn ang="0">
                <a:pos x="206" y="394"/>
              </a:cxn>
              <a:cxn ang="0">
                <a:pos x="184" y="492"/>
              </a:cxn>
              <a:cxn ang="0">
                <a:pos x="522" y="420"/>
              </a:cxn>
              <a:cxn ang="0">
                <a:pos x="532" y="324"/>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58" y="206"/>
                </a:lnTo>
                <a:lnTo>
                  <a:pt x="560" y="220"/>
                </a:lnTo>
                <a:lnTo>
                  <a:pt x="566" y="234"/>
                </a:lnTo>
                <a:lnTo>
                  <a:pt x="566" y="234"/>
                </a:lnTo>
                <a:lnTo>
                  <a:pt x="572" y="238"/>
                </a:lnTo>
                <a:lnTo>
                  <a:pt x="576" y="244"/>
                </a:lnTo>
                <a:lnTo>
                  <a:pt x="576" y="244"/>
                </a:lnTo>
                <a:lnTo>
                  <a:pt x="576" y="244"/>
                </a:lnTo>
                <a:lnTo>
                  <a:pt x="576" y="244"/>
                </a:lnTo>
                <a:lnTo>
                  <a:pt x="590" y="250"/>
                </a:lnTo>
                <a:lnTo>
                  <a:pt x="604" y="252"/>
                </a:lnTo>
                <a:lnTo>
                  <a:pt x="604" y="280"/>
                </a:lnTo>
                <a:lnTo>
                  <a:pt x="604" y="280"/>
                </a:lnTo>
                <a:lnTo>
                  <a:pt x="590" y="278"/>
                </a:lnTo>
                <a:lnTo>
                  <a:pt x="576" y="274"/>
                </a:lnTo>
                <a:lnTo>
                  <a:pt x="576" y="274"/>
                </a:lnTo>
                <a:lnTo>
                  <a:pt x="576" y="274"/>
                </a:lnTo>
                <a:lnTo>
                  <a:pt x="576" y="274"/>
                </a:lnTo>
                <a:lnTo>
                  <a:pt x="564" y="268"/>
                </a:lnTo>
                <a:lnTo>
                  <a:pt x="552" y="258"/>
                </a:lnTo>
                <a:lnTo>
                  <a:pt x="542" y="246"/>
                </a:lnTo>
                <a:lnTo>
                  <a:pt x="536" y="234"/>
                </a:lnTo>
                <a:lnTo>
                  <a:pt x="536" y="234"/>
                </a:lnTo>
                <a:lnTo>
                  <a:pt x="532" y="220"/>
                </a:lnTo>
                <a:lnTo>
                  <a:pt x="530" y="206"/>
                </a:lnTo>
                <a:lnTo>
                  <a:pt x="530" y="206"/>
                </a:lnTo>
                <a:lnTo>
                  <a:pt x="530" y="206"/>
                </a:lnTo>
                <a:lnTo>
                  <a:pt x="558" y="206"/>
                </a:lnTo>
                <a:close/>
                <a:moveTo>
                  <a:pt x="124" y="206"/>
                </a:moveTo>
                <a:lnTo>
                  <a:pt x="156" y="206"/>
                </a:lnTo>
                <a:lnTo>
                  <a:pt x="156" y="206"/>
                </a:lnTo>
                <a:lnTo>
                  <a:pt x="156" y="212"/>
                </a:lnTo>
                <a:lnTo>
                  <a:pt x="154" y="218"/>
                </a:lnTo>
                <a:lnTo>
                  <a:pt x="150" y="224"/>
                </a:lnTo>
                <a:lnTo>
                  <a:pt x="146" y="230"/>
                </a:lnTo>
                <a:lnTo>
                  <a:pt x="142" y="234"/>
                </a:lnTo>
                <a:lnTo>
                  <a:pt x="136" y="236"/>
                </a:lnTo>
                <a:lnTo>
                  <a:pt x="130" y="238"/>
                </a:lnTo>
                <a:lnTo>
                  <a:pt x="124" y="238"/>
                </a:lnTo>
                <a:lnTo>
                  <a:pt x="124" y="238"/>
                </a:lnTo>
                <a:lnTo>
                  <a:pt x="124" y="206"/>
                </a:lnTo>
                <a:close/>
                <a:moveTo>
                  <a:pt x="124" y="252"/>
                </a:moveTo>
                <a:lnTo>
                  <a:pt x="124" y="252"/>
                </a:lnTo>
                <a:lnTo>
                  <a:pt x="124" y="252"/>
                </a:lnTo>
                <a:lnTo>
                  <a:pt x="138" y="250"/>
                </a:lnTo>
                <a:lnTo>
                  <a:pt x="150" y="244"/>
                </a:lnTo>
                <a:lnTo>
                  <a:pt x="150" y="244"/>
                </a:lnTo>
                <a:lnTo>
                  <a:pt x="156" y="238"/>
                </a:lnTo>
                <a:lnTo>
                  <a:pt x="160" y="234"/>
                </a:lnTo>
                <a:lnTo>
                  <a:pt x="160" y="234"/>
                </a:lnTo>
                <a:lnTo>
                  <a:pt x="168" y="220"/>
                </a:lnTo>
                <a:lnTo>
                  <a:pt x="170" y="206"/>
                </a:lnTo>
                <a:lnTo>
                  <a:pt x="170" y="206"/>
                </a:lnTo>
                <a:lnTo>
                  <a:pt x="196" y="206"/>
                </a:lnTo>
                <a:lnTo>
                  <a:pt x="196" y="206"/>
                </a:lnTo>
                <a:lnTo>
                  <a:pt x="196" y="206"/>
                </a:lnTo>
                <a:lnTo>
                  <a:pt x="196" y="206"/>
                </a:lnTo>
                <a:lnTo>
                  <a:pt x="196" y="220"/>
                </a:lnTo>
                <a:lnTo>
                  <a:pt x="192" y="234"/>
                </a:lnTo>
                <a:lnTo>
                  <a:pt x="192" y="234"/>
                </a:lnTo>
                <a:lnTo>
                  <a:pt x="184" y="246"/>
                </a:lnTo>
                <a:lnTo>
                  <a:pt x="174" y="258"/>
                </a:lnTo>
                <a:lnTo>
                  <a:pt x="164" y="268"/>
                </a:lnTo>
                <a:lnTo>
                  <a:pt x="150" y="274"/>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8" y="336"/>
                </a:lnTo>
                <a:lnTo>
                  <a:pt x="576" y="344"/>
                </a:lnTo>
                <a:lnTo>
                  <a:pt x="576" y="344"/>
                </a:lnTo>
                <a:lnTo>
                  <a:pt x="576" y="344"/>
                </a:lnTo>
                <a:lnTo>
                  <a:pt x="576" y="370"/>
                </a:lnTo>
                <a:lnTo>
                  <a:pt x="576" y="370"/>
                </a:lnTo>
                <a:lnTo>
                  <a:pt x="576" y="370"/>
                </a:lnTo>
                <a:lnTo>
                  <a:pt x="576" y="370"/>
                </a:lnTo>
                <a:lnTo>
                  <a:pt x="580" y="392"/>
                </a:lnTo>
                <a:lnTo>
                  <a:pt x="586" y="414"/>
                </a:lnTo>
                <a:lnTo>
                  <a:pt x="594" y="436"/>
                </a:lnTo>
                <a:lnTo>
                  <a:pt x="604" y="456"/>
                </a:lnTo>
                <a:lnTo>
                  <a:pt x="604" y="456"/>
                </a:lnTo>
                <a:lnTo>
                  <a:pt x="604" y="502"/>
                </a:lnTo>
                <a:lnTo>
                  <a:pt x="604" y="502"/>
                </a:lnTo>
                <a:lnTo>
                  <a:pt x="590" y="484"/>
                </a:lnTo>
                <a:lnTo>
                  <a:pt x="576" y="464"/>
                </a:lnTo>
                <a:lnTo>
                  <a:pt x="576" y="464"/>
                </a:lnTo>
                <a:lnTo>
                  <a:pt x="576" y="464"/>
                </a:lnTo>
                <a:lnTo>
                  <a:pt x="576" y="464"/>
                </a:lnTo>
                <a:lnTo>
                  <a:pt x="566" y="440"/>
                </a:lnTo>
                <a:lnTo>
                  <a:pt x="558" y="416"/>
                </a:lnTo>
                <a:lnTo>
                  <a:pt x="552" y="392"/>
                </a:lnTo>
                <a:lnTo>
                  <a:pt x="550" y="366"/>
                </a:lnTo>
                <a:lnTo>
                  <a:pt x="550" y="366"/>
                </a:lnTo>
                <a:lnTo>
                  <a:pt x="548" y="394"/>
                </a:lnTo>
                <a:lnTo>
                  <a:pt x="548" y="394"/>
                </a:lnTo>
                <a:lnTo>
                  <a:pt x="550" y="420"/>
                </a:lnTo>
                <a:lnTo>
                  <a:pt x="554" y="444"/>
                </a:lnTo>
                <a:lnTo>
                  <a:pt x="562" y="470"/>
                </a:lnTo>
                <a:lnTo>
                  <a:pt x="574" y="492"/>
                </a:lnTo>
                <a:lnTo>
                  <a:pt x="574" y="492"/>
                </a:lnTo>
                <a:lnTo>
                  <a:pt x="582" y="506"/>
                </a:lnTo>
                <a:lnTo>
                  <a:pt x="592" y="520"/>
                </a:lnTo>
                <a:lnTo>
                  <a:pt x="134" y="520"/>
                </a:lnTo>
                <a:lnTo>
                  <a:pt x="134" y="520"/>
                </a:lnTo>
                <a:lnTo>
                  <a:pt x="144" y="506"/>
                </a:lnTo>
                <a:lnTo>
                  <a:pt x="154" y="492"/>
                </a:lnTo>
                <a:lnTo>
                  <a:pt x="154" y="492"/>
                </a:lnTo>
                <a:lnTo>
                  <a:pt x="164" y="470"/>
                </a:lnTo>
                <a:lnTo>
                  <a:pt x="172" y="444"/>
                </a:lnTo>
                <a:lnTo>
                  <a:pt x="178" y="420"/>
                </a:lnTo>
                <a:lnTo>
                  <a:pt x="180" y="394"/>
                </a:lnTo>
                <a:lnTo>
                  <a:pt x="180" y="394"/>
                </a:lnTo>
                <a:lnTo>
                  <a:pt x="178" y="366"/>
                </a:lnTo>
                <a:lnTo>
                  <a:pt x="178" y="366"/>
                </a:lnTo>
                <a:lnTo>
                  <a:pt x="174" y="392"/>
                </a:lnTo>
                <a:lnTo>
                  <a:pt x="170" y="416"/>
                </a:lnTo>
                <a:lnTo>
                  <a:pt x="162" y="440"/>
                </a:lnTo>
                <a:lnTo>
                  <a:pt x="150" y="464"/>
                </a:lnTo>
                <a:lnTo>
                  <a:pt x="150" y="464"/>
                </a:lnTo>
                <a:lnTo>
                  <a:pt x="138" y="484"/>
                </a:lnTo>
                <a:lnTo>
                  <a:pt x="124" y="502"/>
                </a:lnTo>
                <a:lnTo>
                  <a:pt x="124" y="456"/>
                </a:lnTo>
                <a:lnTo>
                  <a:pt x="124" y="456"/>
                </a:lnTo>
                <a:lnTo>
                  <a:pt x="134" y="436"/>
                </a:lnTo>
                <a:lnTo>
                  <a:pt x="142" y="414"/>
                </a:lnTo>
                <a:lnTo>
                  <a:pt x="148" y="392"/>
                </a:lnTo>
                <a:lnTo>
                  <a:pt x="150" y="370"/>
                </a:lnTo>
                <a:lnTo>
                  <a:pt x="150" y="370"/>
                </a:lnTo>
                <a:lnTo>
                  <a:pt x="150" y="356"/>
                </a:lnTo>
                <a:lnTo>
                  <a:pt x="150" y="356"/>
                </a:lnTo>
                <a:lnTo>
                  <a:pt x="150" y="344"/>
                </a:lnTo>
                <a:lnTo>
                  <a:pt x="150" y="344"/>
                </a:lnTo>
                <a:lnTo>
                  <a:pt x="150" y="336"/>
                </a:lnTo>
                <a:lnTo>
                  <a:pt x="150" y="336"/>
                </a:lnTo>
                <a:lnTo>
                  <a:pt x="146" y="360"/>
                </a:lnTo>
                <a:lnTo>
                  <a:pt x="142" y="382"/>
                </a:lnTo>
                <a:lnTo>
                  <a:pt x="134" y="406"/>
                </a:lnTo>
                <a:lnTo>
                  <a:pt x="124" y="428"/>
                </a:lnTo>
                <a:lnTo>
                  <a:pt x="124" y="294"/>
                </a:lnTo>
                <a:lnTo>
                  <a:pt x="124" y="294"/>
                </a:lnTo>
                <a:lnTo>
                  <a:pt x="140" y="292"/>
                </a:lnTo>
                <a:lnTo>
                  <a:pt x="140" y="292"/>
                </a:lnTo>
                <a:lnTo>
                  <a:pt x="148" y="290"/>
                </a:lnTo>
                <a:lnTo>
                  <a:pt x="148" y="290"/>
                </a:lnTo>
                <a:lnTo>
                  <a:pt x="150" y="290"/>
                </a:lnTo>
                <a:lnTo>
                  <a:pt x="150" y="290"/>
                </a:lnTo>
                <a:lnTo>
                  <a:pt x="150" y="290"/>
                </a:lnTo>
                <a:lnTo>
                  <a:pt x="150" y="290"/>
                </a:lnTo>
                <a:lnTo>
                  <a:pt x="166" y="282"/>
                </a:lnTo>
                <a:lnTo>
                  <a:pt x="166" y="282"/>
                </a:lnTo>
                <a:lnTo>
                  <a:pt x="174" y="278"/>
                </a:lnTo>
                <a:lnTo>
                  <a:pt x="174" y="278"/>
                </a:lnTo>
                <a:lnTo>
                  <a:pt x="184" y="268"/>
                </a:lnTo>
                <a:lnTo>
                  <a:pt x="194" y="258"/>
                </a:lnTo>
                <a:lnTo>
                  <a:pt x="200" y="246"/>
                </a:lnTo>
                <a:lnTo>
                  <a:pt x="206" y="234"/>
                </a:lnTo>
                <a:lnTo>
                  <a:pt x="206" y="234"/>
                </a:lnTo>
                <a:lnTo>
                  <a:pt x="210" y="220"/>
                </a:lnTo>
                <a:lnTo>
                  <a:pt x="210" y="206"/>
                </a:lnTo>
                <a:lnTo>
                  <a:pt x="210" y="206"/>
                </a:lnTo>
                <a:lnTo>
                  <a:pt x="210" y="206"/>
                </a:lnTo>
                <a:lnTo>
                  <a:pt x="238" y="206"/>
                </a:lnTo>
                <a:lnTo>
                  <a:pt x="238" y="206"/>
                </a:lnTo>
                <a:lnTo>
                  <a:pt x="490" y="206"/>
                </a:lnTo>
                <a:lnTo>
                  <a:pt x="490" y="206"/>
                </a:lnTo>
                <a:lnTo>
                  <a:pt x="516" y="206"/>
                </a:lnTo>
                <a:lnTo>
                  <a:pt x="516" y="206"/>
                </a:lnTo>
                <a:lnTo>
                  <a:pt x="516" y="206"/>
                </a:lnTo>
                <a:lnTo>
                  <a:pt x="516" y="206"/>
                </a:lnTo>
                <a:lnTo>
                  <a:pt x="518" y="220"/>
                </a:lnTo>
                <a:lnTo>
                  <a:pt x="520" y="234"/>
                </a:lnTo>
                <a:lnTo>
                  <a:pt x="520" y="234"/>
                </a:lnTo>
                <a:lnTo>
                  <a:pt x="526" y="246"/>
                </a:lnTo>
                <a:lnTo>
                  <a:pt x="534" y="258"/>
                </a:lnTo>
                <a:lnTo>
                  <a:pt x="542" y="268"/>
                </a:lnTo>
                <a:lnTo>
                  <a:pt x="554" y="278"/>
                </a:lnTo>
                <a:lnTo>
                  <a:pt x="554" y="278"/>
                </a:lnTo>
                <a:lnTo>
                  <a:pt x="562" y="282"/>
                </a:lnTo>
                <a:lnTo>
                  <a:pt x="562" y="282"/>
                </a:lnTo>
                <a:lnTo>
                  <a:pt x="576" y="290"/>
                </a:lnTo>
                <a:lnTo>
                  <a:pt x="576" y="290"/>
                </a:lnTo>
                <a:lnTo>
                  <a:pt x="576" y="290"/>
                </a:lnTo>
                <a:lnTo>
                  <a:pt x="576" y="290"/>
                </a:lnTo>
                <a:lnTo>
                  <a:pt x="578" y="290"/>
                </a:lnTo>
                <a:lnTo>
                  <a:pt x="578" y="290"/>
                </a:lnTo>
                <a:lnTo>
                  <a:pt x="580" y="290"/>
                </a:lnTo>
                <a:lnTo>
                  <a:pt x="580" y="290"/>
                </a:lnTo>
                <a:lnTo>
                  <a:pt x="588" y="292"/>
                </a:lnTo>
                <a:lnTo>
                  <a:pt x="588" y="292"/>
                </a:lnTo>
                <a:lnTo>
                  <a:pt x="604" y="294"/>
                </a:lnTo>
                <a:lnTo>
                  <a:pt x="604" y="320"/>
                </a:lnTo>
                <a:lnTo>
                  <a:pt x="604" y="320"/>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34" y="234"/>
                </a:lnTo>
                <a:lnTo>
                  <a:pt x="228" y="254"/>
                </a:lnTo>
                <a:lnTo>
                  <a:pt x="216" y="272"/>
                </a:lnTo>
                <a:lnTo>
                  <a:pt x="202" y="288"/>
                </a:lnTo>
                <a:lnTo>
                  <a:pt x="186" y="302"/>
                </a:lnTo>
                <a:lnTo>
                  <a:pt x="186" y="302"/>
                </a:lnTo>
                <a:lnTo>
                  <a:pt x="196" y="324"/>
                </a:lnTo>
                <a:lnTo>
                  <a:pt x="202" y="348"/>
                </a:lnTo>
                <a:lnTo>
                  <a:pt x="206" y="370"/>
                </a:lnTo>
                <a:lnTo>
                  <a:pt x="206" y="394"/>
                </a:lnTo>
                <a:lnTo>
                  <a:pt x="206" y="394"/>
                </a:lnTo>
                <a:lnTo>
                  <a:pt x="206" y="420"/>
                </a:lnTo>
                <a:lnTo>
                  <a:pt x="200" y="444"/>
                </a:lnTo>
                <a:lnTo>
                  <a:pt x="194" y="468"/>
                </a:lnTo>
                <a:lnTo>
                  <a:pt x="184" y="492"/>
                </a:lnTo>
                <a:lnTo>
                  <a:pt x="544" y="492"/>
                </a:lnTo>
                <a:lnTo>
                  <a:pt x="544" y="492"/>
                </a:lnTo>
                <a:lnTo>
                  <a:pt x="534" y="468"/>
                </a:lnTo>
                <a:lnTo>
                  <a:pt x="526" y="444"/>
                </a:lnTo>
                <a:lnTo>
                  <a:pt x="522" y="420"/>
                </a:lnTo>
                <a:lnTo>
                  <a:pt x="520" y="394"/>
                </a:lnTo>
                <a:lnTo>
                  <a:pt x="520" y="394"/>
                </a:lnTo>
                <a:lnTo>
                  <a:pt x="522" y="370"/>
                </a:lnTo>
                <a:lnTo>
                  <a:pt x="526" y="348"/>
                </a:lnTo>
                <a:lnTo>
                  <a:pt x="532" y="324"/>
                </a:lnTo>
                <a:lnTo>
                  <a:pt x="540" y="30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BFD6"/>
              </a:solidFill>
            </a:endParaRPr>
          </a:p>
        </p:txBody>
      </p:sp>
      <p:sp>
        <p:nvSpPr>
          <p:cNvPr id="22" name="Freeform 14"/>
          <p:cNvSpPr>
            <a:spLocks noChangeAspect="1" noEditPoints="1"/>
          </p:cNvSpPr>
          <p:nvPr/>
        </p:nvSpPr>
        <p:spPr bwMode="auto">
          <a:xfrm>
            <a:off x="8047787" y="265509"/>
            <a:ext cx="540000" cy="54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chemeClr val="accent2"/>
          </a:solidFill>
          <a:ln>
            <a:noFill/>
          </a:ln>
          <a:extLst/>
        </p:spPr>
        <p:txBody>
          <a:bodyPr/>
          <a:lstStyle/>
          <a:p>
            <a:endParaRPr lang="en-GB">
              <a:solidFill>
                <a:srgbClr val="00BFD6"/>
              </a:solidFill>
            </a:endParaRPr>
          </a:p>
        </p:txBody>
      </p:sp>
      <p:sp>
        <p:nvSpPr>
          <p:cNvPr id="23" name="Freeform 295"/>
          <p:cNvSpPr>
            <a:spLocks noChangeAspect="1" noEditPoints="1"/>
          </p:cNvSpPr>
          <p:nvPr/>
        </p:nvSpPr>
        <p:spPr bwMode="auto">
          <a:xfrm>
            <a:off x="8656710" y="265510"/>
            <a:ext cx="540000" cy="539211"/>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chemeClr val="accent2"/>
          </a:solidFill>
          <a:ln>
            <a:noFill/>
          </a:ln>
          <a:extLst/>
        </p:spPr>
        <p:txBody>
          <a:bodyPr/>
          <a:lstStyle/>
          <a:p>
            <a:endParaRPr lang="en-GB">
              <a:solidFill>
                <a:srgbClr val="00BFD6"/>
              </a:solidFill>
            </a:endParaRPr>
          </a:p>
        </p:txBody>
      </p:sp>
      <p:sp>
        <p:nvSpPr>
          <p:cNvPr id="18" name="Text Placeholder 20"/>
          <p:cNvSpPr>
            <a:spLocks noGrp="1"/>
          </p:cNvSpPr>
          <p:nvPr>
            <p:ph type="body" sz="quarter" idx="4294967295"/>
          </p:nvPr>
        </p:nvSpPr>
        <p:spPr>
          <a:xfrm>
            <a:off x="7426823" y="7152117"/>
            <a:ext cx="2374402" cy="308472"/>
          </a:xfrm>
          <a:prstGeom prst="rect">
            <a:avLst/>
          </a:prstGeom>
        </p:spPr>
        <p:txBody>
          <a:bodyPr/>
          <a:lstStyle/>
          <a:p>
            <a:pPr algn="r"/>
            <a:r>
              <a:rPr lang="en-US" sz="700" b="0" dirty="0">
                <a:solidFill>
                  <a:schemeClr val="bg1"/>
                </a:solidFill>
              </a:rPr>
              <a:t>Case Study: DCM awards entry July 2015 – July 2016</a:t>
            </a:r>
          </a:p>
        </p:txBody>
      </p:sp>
      <p:graphicFrame>
        <p:nvGraphicFramePr>
          <p:cNvPr id="19" name="Table 18"/>
          <p:cNvGraphicFramePr>
            <a:graphicFrameLocks noGrp="1"/>
          </p:cNvGraphicFramePr>
          <p:nvPr>
            <p:extLst>
              <p:ext uri="{D42A27DB-BD31-4B8C-83A1-F6EECF244321}">
                <p14:modId xmlns:p14="http://schemas.microsoft.com/office/powerpoint/2010/main" val="1052703907"/>
              </p:ext>
            </p:extLst>
          </p:nvPr>
        </p:nvGraphicFramePr>
        <p:xfrm>
          <a:off x="5756597" y="3850376"/>
          <a:ext cx="4055839" cy="2749098"/>
        </p:xfrm>
        <a:graphic>
          <a:graphicData uri="http://schemas.openxmlformats.org/drawingml/2006/table">
            <a:tbl>
              <a:tblPr firstRow="1" bandRow="1">
                <a:tableStyleId>{2D5ABB26-0587-4C30-8999-92F81FD0307C}</a:tableStyleId>
              </a:tblPr>
              <a:tblGrid>
                <a:gridCol w="1256945">
                  <a:extLst>
                    <a:ext uri="{9D8B030D-6E8A-4147-A177-3AD203B41FA5}">
                      <a16:colId xmlns:a16="http://schemas.microsoft.com/office/drawing/2014/main" val="20000"/>
                    </a:ext>
                  </a:extLst>
                </a:gridCol>
                <a:gridCol w="2798894">
                  <a:extLst>
                    <a:ext uri="{9D8B030D-6E8A-4147-A177-3AD203B41FA5}">
                      <a16:colId xmlns:a16="http://schemas.microsoft.com/office/drawing/2014/main" val="20001"/>
                    </a:ext>
                  </a:extLst>
                </a:gridCol>
              </a:tblGrid>
              <a:tr h="442578">
                <a:tc gridSpan="2">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sz="1400" b="1" dirty="0">
                          <a:solidFill>
                            <a:schemeClr val="accent2"/>
                          </a:solidFill>
                        </a:rPr>
                        <a:t>Campaign Details</a:t>
                      </a:r>
                    </a:p>
                  </a:txBody>
                  <a:tcPr anchor="ctr">
                    <a:lnL>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en-US" sz="900" b="0" dirty="0">
                        <a:solidFill>
                          <a:schemeClr val="bg1"/>
                        </a:solidFill>
                      </a:endParaRPr>
                    </a:p>
                  </a:txBody>
                  <a:tcPr marL="288000" anchor="ctr">
                    <a:lnL w="12700" cap="flat" cmpd="sng" algn="ctr">
                      <a:noFill/>
                      <a:prstDash val="dot"/>
                      <a:round/>
                      <a:headEnd type="none" w="med" len="med"/>
                      <a:tailEnd type="none" w="med" len="med"/>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6451">
                <a:tc>
                  <a:txBody>
                    <a:bodyPr/>
                    <a:lstStyle/>
                    <a:p>
                      <a:pPr>
                        <a:lnSpc>
                          <a:spcPct val="100000"/>
                        </a:lnSpc>
                      </a:pPr>
                      <a:r>
                        <a:rPr lang="en-US" sz="1050" b="1" dirty="0">
                          <a:solidFill>
                            <a:schemeClr val="bg1"/>
                          </a:solidFill>
                        </a:rPr>
                        <a:t>Sector</a:t>
                      </a:r>
                    </a:p>
                  </a:txBody>
                  <a:tcPr anchor="ctr">
                    <a:lnL>
                      <a:noFill/>
                    </a:lnL>
                    <a:lnR w="9525" cap="flat" cmpd="sng" algn="ctr">
                      <a:solidFill>
                        <a:schemeClr val="accent6"/>
                      </a:solidFill>
                      <a:prstDash val="dot"/>
                      <a:round/>
                      <a:headEnd type="none" w="med" len="med"/>
                      <a:tailEnd type="none" w="med" len="med"/>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a:solidFill>
                            <a:schemeClr val="bg1"/>
                          </a:solidFill>
                        </a:rPr>
                        <a:t>Retail</a:t>
                      </a:r>
                    </a:p>
                  </a:txBody>
                  <a:tcPr marL="288000" anchor="ctr">
                    <a:lnL w="9525" cap="flat" cmpd="sng" algn="ctr">
                      <a:solidFill>
                        <a:schemeClr val="accent6"/>
                      </a:solidFill>
                      <a:prstDash val="dot"/>
                      <a:round/>
                      <a:headEnd type="none" w="med" len="med"/>
                      <a:tailEnd type="none" w="med" len="med"/>
                    </a:lnL>
                    <a:lnR>
                      <a:noFill/>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3782">
                <a:tc>
                  <a:txBody>
                    <a:bodyPr/>
                    <a:lstStyle/>
                    <a:p>
                      <a:pPr>
                        <a:lnSpc>
                          <a:spcPct val="100000"/>
                        </a:lnSpc>
                      </a:pPr>
                      <a:r>
                        <a:rPr lang="en-US" sz="1050" b="1" dirty="0">
                          <a:solidFill>
                            <a:schemeClr val="bg1"/>
                          </a:solidFill>
                        </a:rPr>
                        <a:t>Target Audience</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Mass Reach</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1596">
                <a:tc>
                  <a:txBody>
                    <a:bodyPr/>
                    <a:lstStyle/>
                    <a:p>
                      <a:pPr>
                        <a:lnSpc>
                          <a:spcPct val="100000"/>
                        </a:lnSpc>
                      </a:pPr>
                      <a:r>
                        <a:rPr lang="en-US" sz="1050" b="1" dirty="0">
                          <a:solidFill>
                            <a:schemeClr val="bg1"/>
                          </a:solidFill>
                        </a:rPr>
                        <a:t>Package</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baseline="0" dirty="0">
                          <a:solidFill>
                            <a:schemeClr val="bg1"/>
                          </a:solidFill>
                        </a:rPr>
                        <a:t>AGP + Film Packs (</a:t>
                      </a:r>
                      <a:r>
                        <a:rPr lang="en-US" sz="1050" b="0" i="1" baseline="0" dirty="0">
                          <a:solidFill>
                            <a:schemeClr val="bg1"/>
                          </a:solidFill>
                        </a:rPr>
                        <a:t>Star Wars: The Force Awakens &amp; The Hunger Games: Mockingjay</a:t>
                      </a:r>
                      <a:r>
                        <a:rPr lang="en-US" sz="1050" b="0" baseline="0" dirty="0">
                          <a:solidFill>
                            <a:schemeClr val="bg1"/>
                          </a:solidFill>
                        </a:rPr>
                        <a:t>)</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3782">
                <a:tc>
                  <a:txBody>
                    <a:bodyPr/>
                    <a:lstStyle/>
                    <a:p>
                      <a:pPr>
                        <a:lnSpc>
                          <a:spcPct val="100000"/>
                        </a:lnSpc>
                      </a:pPr>
                      <a:r>
                        <a:rPr lang="en-US" sz="1050" b="1" dirty="0">
                          <a:solidFill>
                            <a:schemeClr val="bg1"/>
                          </a:solidFill>
                        </a:rPr>
                        <a:t>Creative Agency</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a:solidFill>
                            <a:schemeClr val="bg1"/>
                          </a:solidFill>
                        </a:rPr>
                        <a:t>18 Feet &amp; Rising</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1596">
                <a:tc>
                  <a:txBody>
                    <a:bodyPr/>
                    <a:lstStyle/>
                    <a:p>
                      <a:pPr>
                        <a:lnSpc>
                          <a:spcPct val="100000"/>
                        </a:lnSpc>
                      </a:pPr>
                      <a:r>
                        <a:rPr lang="en-US" sz="1050" b="1" dirty="0">
                          <a:solidFill>
                            <a:schemeClr val="bg1"/>
                          </a:solidFill>
                        </a:rPr>
                        <a:t>Media Agency</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a:solidFill>
                            <a:schemeClr val="bg1"/>
                          </a:solidFill>
                          <a:latin typeface="+mn-lt"/>
                        </a:rPr>
                        <a:t>Goodstuff Communications</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9">
                <a:tc>
                  <a:txBody>
                    <a:bodyPr/>
                    <a:lstStyle/>
                    <a:p>
                      <a:pPr>
                        <a:lnSpc>
                          <a:spcPct val="100000"/>
                        </a:lnSpc>
                      </a:pPr>
                      <a:r>
                        <a:rPr lang="en-US" sz="1050" b="1" dirty="0">
                          <a:solidFill>
                            <a:schemeClr val="bg1"/>
                          </a:solidFill>
                        </a:rPr>
                        <a:t>Duration</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a:solidFill>
                            <a:schemeClr val="bg1"/>
                          </a:solidFill>
                        </a:rPr>
                        <a:t>6 Weeks</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4" name="Text Placeholder 3"/>
          <p:cNvSpPr>
            <a:spLocks noGrp="1"/>
          </p:cNvSpPr>
          <p:nvPr>
            <p:ph type="body" sz="quarter" idx="16"/>
          </p:nvPr>
        </p:nvSpPr>
        <p:spPr>
          <a:xfrm>
            <a:off x="272719" y="1433938"/>
            <a:ext cx="5162881" cy="5088174"/>
          </a:xfrm>
        </p:spPr>
        <p:txBody>
          <a:bodyPr/>
          <a:lstStyle/>
          <a:p>
            <a:pPr>
              <a:lnSpc>
                <a:spcPct val="100000"/>
              </a:lnSpc>
              <a:buClr>
                <a:schemeClr val="bg1"/>
              </a:buClr>
            </a:pPr>
            <a:r>
              <a:rPr lang="en-US" sz="1400" b="1" dirty="0">
                <a:solidFill>
                  <a:schemeClr val="accent2"/>
                </a:solidFill>
              </a:rPr>
              <a:t>Background</a:t>
            </a:r>
            <a:br>
              <a:rPr lang="en-US" sz="1050" b="1" dirty="0">
                <a:solidFill>
                  <a:srgbClr val="FF0000"/>
                </a:solidFill>
              </a:rPr>
            </a:br>
            <a:endParaRPr lang="en-US" sz="1050" b="1" dirty="0">
              <a:solidFill>
                <a:srgbClr val="AC162C"/>
              </a:solidFill>
            </a:endParaRPr>
          </a:p>
          <a:p>
            <a:pPr marL="171450" indent="-171450">
              <a:lnSpc>
                <a:spcPct val="100000"/>
              </a:lnSpc>
              <a:buClr>
                <a:schemeClr val="bg1"/>
              </a:buClr>
              <a:buFont typeface="Lucida Grande"/>
              <a:buChar char="-"/>
            </a:pPr>
            <a:r>
              <a:rPr lang="en-US" sz="1050" dirty="0"/>
              <a:t>Numerous department stores have been drawn towards emotional territory in their advertising in recent years and with perception of differentiation between the stores at an all-time low, House of Fraser marked 2015 as the year for change.</a:t>
            </a:r>
          </a:p>
          <a:p>
            <a:pPr marL="171450" indent="-171450">
              <a:lnSpc>
                <a:spcPct val="100000"/>
              </a:lnSpc>
              <a:buClr>
                <a:schemeClr val="bg1"/>
              </a:buClr>
              <a:buFont typeface="Lucida Grande"/>
              <a:buChar char="-"/>
            </a:pPr>
            <a:endParaRPr lang="en-US" sz="1050" dirty="0"/>
          </a:p>
          <a:p>
            <a:pPr marL="171450" indent="-171450">
              <a:lnSpc>
                <a:spcPct val="100000"/>
              </a:lnSpc>
              <a:buClr>
                <a:schemeClr val="bg1"/>
              </a:buClr>
              <a:buFont typeface="Lucida Grande"/>
              <a:buChar char="-"/>
            </a:pPr>
            <a:r>
              <a:rPr lang="en-US" sz="1050" dirty="0"/>
              <a:t>2014’s campaign had been a strong success for the business driving sales so the bar had been set high for 2015’s festive activity which needed to drive consideration, differentiation and ultimately sales. </a:t>
            </a:r>
            <a:br>
              <a:rPr lang="en-US" sz="1050" dirty="0"/>
            </a:br>
            <a:endParaRPr lang="en-US" sz="1050" dirty="0"/>
          </a:p>
          <a:p>
            <a:pPr>
              <a:lnSpc>
                <a:spcPct val="100000"/>
              </a:lnSpc>
            </a:pPr>
            <a:endParaRPr lang="en-US" sz="1400" b="1" dirty="0">
              <a:solidFill>
                <a:srgbClr val="AC162C"/>
              </a:solidFill>
            </a:endParaRPr>
          </a:p>
          <a:p>
            <a:pPr>
              <a:lnSpc>
                <a:spcPct val="100000"/>
              </a:lnSpc>
            </a:pPr>
            <a:r>
              <a:rPr lang="en-US" sz="1400" b="1" dirty="0">
                <a:solidFill>
                  <a:srgbClr val="AC162C"/>
                </a:solidFill>
              </a:rPr>
              <a:t>Idea</a:t>
            </a:r>
            <a:endParaRPr lang="en-US" sz="1050" dirty="0"/>
          </a:p>
          <a:p>
            <a:pPr>
              <a:lnSpc>
                <a:spcPct val="100000"/>
              </a:lnSpc>
            </a:pPr>
            <a:endParaRPr lang="en-US" sz="1050" b="1" dirty="0">
              <a:solidFill>
                <a:srgbClr val="AC162C"/>
              </a:solidFill>
            </a:endParaRPr>
          </a:p>
          <a:p>
            <a:pPr marL="171450" indent="-171450">
              <a:lnSpc>
                <a:spcPct val="100000"/>
              </a:lnSpc>
              <a:buClr>
                <a:schemeClr val="bg1"/>
              </a:buClr>
              <a:buFont typeface="Lucida Grande"/>
              <a:buChar char="-"/>
            </a:pPr>
            <a:r>
              <a:rPr lang="en-US" sz="1050" dirty="0">
                <a:solidFill>
                  <a:schemeClr val="bg1"/>
                </a:solidFill>
              </a:rPr>
              <a:t>Christmas is considered to be life’s sixth most stressful event, behind getting married and ahead of being burgled. ‘Your Christmas, Your Rules’ became House of Fraser’s campaign message, encouraging consumers to claim back Christmas and do it on their own terms.</a:t>
            </a:r>
          </a:p>
          <a:p>
            <a:pPr>
              <a:lnSpc>
                <a:spcPct val="100000"/>
              </a:lnSpc>
              <a:buClr>
                <a:schemeClr val="bg1"/>
              </a:buClr>
            </a:pPr>
            <a:endParaRPr lang="en-US" sz="1050" dirty="0">
              <a:solidFill>
                <a:schemeClr val="bg1"/>
              </a:solidFill>
            </a:endParaRPr>
          </a:p>
          <a:p>
            <a:pPr marL="171450" indent="-171450">
              <a:lnSpc>
                <a:spcPct val="100000"/>
              </a:lnSpc>
              <a:buClr>
                <a:schemeClr val="bg1"/>
              </a:buClr>
              <a:buFont typeface="Lucida Grande"/>
              <a:buChar char="-"/>
            </a:pPr>
            <a:r>
              <a:rPr lang="en-US" sz="1050" dirty="0">
                <a:solidFill>
                  <a:schemeClr val="bg1"/>
                </a:solidFill>
              </a:rPr>
              <a:t>House of Fraser was also keen to differentiate itself from the likely heart-string tugging that other department stores would be doing across the festive period and so its key strategic pillars for the campaign were:</a:t>
            </a:r>
          </a:p>
          <a:p>
            <a:pPr marL="171450" indent="-171450">
              <a:lnSpc>
                <a:spcPct val="100000"/>
              </a:lnSpc>
              <a:buClr>
                <a:schemeClr val="bg1"/>
              </a:buClr>
              <a:buFont typeface="Arial" panose="020B0604020202020204" pitchFamily="34" charset="0"/>
              <a:buChar char="•"/>
            </a:pPr>
            <a:endParaRPr lang="en-US" sz="1050" dirty="0">
              <a:solidFill>
                <a:schemeClr val="bg1"/>
              </a:solidFill>
            </a:endParaRPr>
          </a:p>
          <a:p>
            <a:pPr marL="355600" lvl="1" indent="-177800">
              <a:lnSpc>
                <a:spcPct val="100000"/>
              </a:lnSpc>
              <a:buClr>
                <a:schemeClr val="bg1"/>
              </a:buClr>
              <a:buFont typeface="LucidaGrande" charset="0"/>
              <a:buChar char="-"/>
            </a:pPr>
            <a:r>
              <a:rPr lang="en-US" sz="1050" dirty="0">
                <a:solidFill>
                  <a:schemeClr val="bg1"/>
                </a:solidFill>
              </a:rPr>
              <a:t>Miss the early November rush and instead focus on maximising share of voice and aligning with different customers’ shopping habits</a:t>
            </a:r>
          </a:p>
          <a:p>
            <a:pPr marL="355600" lvl="1" indent="-177800">
              <a:lnSpc>
                <a:spcPct val="100000"/>
              </a:lnSpc>
              <a:buClr>
                <a:schemeClr val="bg1"/>
              </a:buClr>
              <a:buFont typeface="LucidaGrande" charset="0"/>
              <a:buChar char="-"/>
            </a:pPr>
            <a:r>
              <a:rPr lang="en-US" sz="1050" dirty="0">
                <a:solidFill>
                  <a:schemeClr val="bg1"/>
                </a:solidFill>
              </a:rPr>
              <a:t>Be bold and turn heads by taking some eye-catching risks</a:t>
            </a:r>
          </a:p>
          <a:p>
            <a:pPr marL="355600" lvl="1" indent="-177800">
              <a:lnSpc>
                <a:spcPct val="100000"/>
              </a:lnSpc>
              <a:buClr>
                <a:schemeClr val="bg1"/>
              </a:buClr>
              <a:buFont typeface="LucidaGrande" charset="0"/>
              <a:buChar char="-"/>
            </a:pPr>
            <a:r>
              <a:rPr lang="en-US" sz="1050" dirty="0">
                <a:solidFill>
                  <a:schemeClr val="bg1"/>
                </a:solidFill>
              </a:rPr>
              <a:t>Upweight channels that provide positive, uplifting environments </a:t>
            </a:r>
          </a:p>
          <a:p>
            <a:pPr marL="171450" indent="-171450">
              <a:lnSpc>
                <a:spcPct val="100000"/>
              </a:lnSpc>
              <a:buClr>
                <a:schemeClr val="bg1"/>
              </a:buClr>
              <a:buFont typeface="Lucida Grande"/>
              <a:buChar char="-"/>
            </a:pPr>
            <a:endParaRPr lang="en-US" sz="1050" dirty="0">
              <a:solidFill>
                <a:schemeClr val="bg1"/>
              </a:solidFill>
            </a:endParaRPr>
          </a:p>
          <a:p>
            <a:pPr marL="171450" indent="-171450">
              <a:lnSpc>
                <a:spcPct val="100000"/>
              </a:lnSpc>
              <a:buClr>
                <a:schemeClr val="bg1"/>
              </a:buClr>
              <a:buFont typeface="Lucida Grande"/>
              <a:buChar char="-"/>
            </a:pPr>
            <a:endParaRPr lang="en-US" sz="1050" dirty="0">
              <a:solidFill>
                <a:schemeClr val="bg1"/>
              </a:solidFill>
            </a:endParaRPr>
          </a:p>
          <a:p>
            <a:pPr marL="171450" indent="-171450">
              <a:lnSpc>
                <a:spcPct val="100000"/>
              </a:lnSpc>
              <a:buClr>
                <a:schemeClr val="bg1"/>
              </a:buClr>
              <a:buFont typeface="Lucida Grande"/>
              <a:buChar char="-"/>
            </a:pPr>
            <a:endParaRPr lang="en-US" sz="1050" dirty="0">
              <a:solidFill>
                <a:schemeClr val="bg1"/>
              </a:solidFill>
            </a:endParaRPr>
          </a:p>
        </p:txBody>
      </p:sp>
      <p:pic>
        <p:nvPicPr>
          <p:cNvPr id="3" name="Picture 2"/>
          <p:cNvPicPr>
            <a:picLocks noChangeAspect="1"/>
          </p:cNvPicPr>
          <p:nvPr/>
        </p:nvPicPr>
        <p:blipFill rotWithShape="1">
          <a:blip r:embed="rId7"/>
          <a:srcRect b="6737"/>
          <a:stretch/>
        </p:blipFill>
        <p:spPr>
          <a:xfrm>
            <a:off x="5839493" y="1781303"/>
            <a:ext cx="3972943" cy="2074713"/>
          </a:xfrm>
          <a:prstGeom prst="rect">
            <a:avLst/>
          </a:prstGeom>
        </p:spPr>
      </p:pic>
    </p:spTree>
    <p:extLst>
      <p:ext uri="{BB962C8B-B14F-4D97-AF65-F5344CB8AC3E}">
        <p14:creationId xmlns:p14="http://schemas.microsoft.com/office/powerpoint/2010/main" val="304297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20"/>
          <p:cNvSpPr>
            <a:spLocks noGrp="1"/>
          </p:cNvSpPr>
          <p:nvPr>
            <p:ph type="body" sz="quarter" idx="15"/>
          </p:nvPr>
        </p:nvSpPr>
        <p:spPr/>
        <p:txBody>
          <a:bodyPr/>
          <a:lstStyle/>
          <a:p>
            <a:r>
              <a:rPr lang="en-US" dirty="0"/>
              <a:t>Case Study: DCM awards entry July 2015 – July 2016</a:t>
            </a:r>
          </a:p>
        </p:txBody>
      </p:sp>
      <p:cxnSp>
        <p:nvCxnSpPr>
          <p:cNvPr id="21" name="Straight Connector 20"/>
          <p:cNvCxnSpPr/>
          <p:nvPr/>
        </p:nvCxnSpPr>
        <p:spPr>
          <a:xfrm flipH="1">
            <a:off x="5020814" y="1450092"/>
            <a:ext cx="32439" cy="5207883"/>
          </a:xfrm>
          <a:prstGeom prst="line">
            <a:avLst/>
          </a:prstGeom>
          <a:ln w="9525" cap="rnd" cmpd="sng">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53" name="Rounded Rectangular Callout 52"/>
          <p:cNvSpPr/>
          <p:nvPr/>
        </p:nvSpPr>
        <p:spPr>
          <a:xfrm>
            <a:off x="5418785" y="5340723"/>
            <a:ext cx="4162475" cy="1109695"/>
          </a:xfrm>
          <a:prstGeom prst="wedgeRoundRectCallout">
            <a:avLst>
              <a:gd name="adj1" fmla="val 44535"/>
              <a:gd name="adj2" fmla="val 61833"/>
              <a:gd name="adj3" fmla="val 16667"/>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4" name="Rectangle 53"/>
          <p:cNvSpPr/>
          <p:nvPr/>
        </p:nvSpPr>
        <p:spPr>
          <a:xfrm>
            <a:off x="5515331" y="5479199"/>
            <a:ext cx="3969381" cy="769441"/>
          </a:xfrm>
          <a:prstGeom prst="rect">
            <a:avLst/>
          </a:prstGeom>
        </p:spPr>
        <p:txBody>
          <a:bodyPr wrap="square">
            <a:spAutoFit/>
          </a:bodyPr>
          <a:lstStyle/>
          <a:p>
            <a:r>
              <a:rPr lang="en-US" sz="1300" b="1" dirty="0">
                <a:solidFill>
                  <a:srgbClr val="FFFFFF"/>
                </a:solidFill>
              </a:rPr>
              <a:t>“Seeing </a:t>
            </a:r>
            <a:r>
              <a:rPr lang="en-US" sz="1300" b="1">
                <a:solidFill>
                  <a:srgbClr val="FFFFFF"/>
                </a:solidFill>
              </a:rPr>
              <a:t>our ad on </a:t>
            </a:r>
            <a:r>
              <a:rPr lang="en-US" sz="1300" b="1" dirty="0">
                <a:solidFill>
                  <a:srgbClr val="FFFFFF"/>
                </a:solidFill>
              </a:rPr>
              <a:t>the big screen was the highlight of my Christmas. A risk worth taking!”  </a:t>
            </a:r>
          </a:p>
          <a:p>
            <a:endParaRPr lang="en-US" sz="1000" b="1" dirty="0">
              <a:solidFill>
                <a:srgbClr val="FFFFFF"/>
              </a:solidFill>
            </a:endParaRPr>
          </a:p>
          <a:p>
            <a:r>
              <a:rPr lang="en-US" sz="800" b="1" dirty="0">
                <a:solidFill>
                  <a:srgbClr val="FFFFFF"/>
                </a:solidFill>
              </a:rPr>
              <a:t>Stephen Entwistle, Marketing Manager, House of Fraser” </a:t>
            </a:r>
          </a:p>
        </p:txBody>
      </p:sp>
      <p:sp>
        <p:nvSpPr>
          <p:cNvPr id="57" name="Rectangle 56"/>
          <p:cNvSpPr/>
          <p:nvPr/>
        </p:nvSpPr>
        <p:spPr>
          <a:xfrm>
            <a:off x="5308660" y="1294551"/>
            <a:ext cx="4392150" cy="3754874"/>
          </a:xfrm>
          <a:prstGeom prst="rect">
            <a:avLst/>
          </a:prstGeom>
        </p:spPr>
        <p:txBody>
          <a:bodyPr wrap="square">
            <a:spAutoFit/>
          </a:bodyPr>
          <a:lstStyle/>
          <a:p>
            <a:r>
              <a:rPr lang="en-GB" sz="1400" b="1" dirty="0">
                <a:solidFill>
                  <a:schemeClr val="accent2"/>
                </a:solidFill>
                <a:latin typeface="Arial" charset="0"/>
                <a:ea typeface="Arial" charset="0"/>
                <a:cs typeface="Arial" charset="0"/>
              </a:rPr>
              <a:t>Results</a:t>
            </a:r>
          </a:p>
          <a:p>
            <a:endParaRPr lang="en-GB" sz="1000" b="1" dirty="0">
              <a:solidFill>
                <a:schemeClr val="accent2"/>
              </a:solidFill>
              <a:latin typeface="Arial" charset="0"/>
              <a:ea typeface="Arial" charset="0"/>
              <a:cs typeface="Arial" charset="0"/>
            </a:endParaRPr>
          </a:p>
          <a:p>
            <a:pPr marL="171450" indent="-171450">
              <a:buClr>
                <a:schemeClr val="bg1"/>
              </a:buClr>
              <a:buFont typeface="Lucida Grande"/>
              <a:buChar char="-"/>
            </a:pPr>
            <a:r>
              <a:rPr lang="en-GB" sz="1050" dirty="0">
                <a:solidFill>
                  <a:srgbClr val="000000"/>
                </a:solidFill>
                <a:latin typeface="Arial" charset="0"/>
                <a:ea typeface="Arial" charset="0"/>
                <a:cs typeface="Arial" charset="0"/>
              </a:rPr>
              <a:t>House of Fraser rewrote the Christmas script to beat the competition to Christmas number one. Year-on-year sales in the six weeks running up to Christmas increased by 5.3% - growing more than John Lewis, Debenhams, M&amp;S and Next. </a:t>
            </a:r>
          </a:p>
          <a:p>
            <a:pPr marL="171450" indent="-171450">
              <a:buClr>
                <a:schemeClr val="bg1"/>
              </a:buClr>
              <a:buFont typeface="Lucida Grande"/>
              <a:buChar char="-"/>
            </a:pPr>
            <a:endParaRPr lang="en-GB" sz="1050" dirty="0">
              <a:solidFill>
                <a:srgbClr val="000000"/>
              </a:solidFill>
              <a:latin typeface="Arial" charset="0"/>
              <a:ea typeface="Arial" charset="0"/>
              <a:cs typeface="Arial" charset="0"/>
            </a:endParaRPr>
          </a:p>
          <a:p>
            <a:pPr marL="171450" indent="-171450">
              <a:buClr>
                <a:schemeClr val="bg1"/>
              </a:buClr>
              <a:buFont typeface="Lucida Grande"/>
              <a:buChar char="-"/>
            </a:pPr>
            <a:r>
              <a:rPr lang="en-GB" sz="1050" dirty="0">
                <a:solidFill>
                  <a:srgbClr val="000000"/>
                </a:solidFill>
                <a:latin typeface="Arial" charset="0"/>
                <a:ea typeface="Arial" charset="0"/>
                <a:cs typeface="Arial" charset="0"/>
              </a:rPr>
              <a:t>Spontaneous awareness and consideration increased to 41% and 45% respectively, both coming in ahead of targets set by House of Fraser. </a:t>
            </a:r>
          </a:p>
          <a:p>
            <a:pPr marL="171450" indent="-171450">
              <a:buClr>
                <a:schemeClr val="bg1"/>
              </a:buClr>
              <a:buFont typeface="Lucida Grande"/>
              <a:buChar char="-"/>
            </a:pPr>
            <a:endParaRPr lang="en-GB" sz="1050" dirty="0">
              <a:solidFill>
                <a:srgbClr val="000000"/>
              </a:solidFill>
              <a:latin typeface="Arial" charset="0"/>
              <a:ea typeface="Arial" charset="0"/>
              <a:cs typeface="Arial" charset="0"/>
            </a:endParaRPr>
          </a:p>
          <a:p>
            <a:pPr marL="171450" indent="-171450">
              <a:buClr>
                <a:schemeClr val="bg1"/>
              </a:buClr>
              <a:buFont typeface="Lucida Grande"/>
              <a:buChar char="-"/>
            </a:pPr>
            <a:r>
              <a:rPr lang="en-GB" sz="1050" dirty="0">
                <a:solidFill>
                  <a:srgbClr val="000000"/>
                </a:solidFill>
                <a:latin typeface="Arial" charset="0"/>
                <a:ea typeface="Arial" charset="0"/>
                <a:cs typeface="Arial" charset="0"/>
              </a:rPr>
              <a:t>House of Fraser was the only department store to use cinema at Christmas and its role in the success of the campaign was unquestionable. </a:t>
            </a:r>
          </a:p>
          <a:p>
            <a:pPr marL="171450" indent="-171450">
              <a:buClr>
                <a:schemeClr val="bg1"/>
              </a:buClr>
              <a:buFont typeface="Lucida Grande"/>
              <a:buChar char="-"/>
            </a:pPr>
            <a:endParaRPr lang="en-GB" sz="1050" dirty="0">
              <a:solidFill>
                <a:srgbClr val="000000"/>
              </a:solidFill>
              <a:latin typeface="Arial" charset="0"/>
              <a:ea typeface="Arial" charset="0"/>
              <a:cs typeface="Arial" charset="0"/>
            </a:endParaRPr>
          </a:p>
          <a:p>
            <a:pPr marL="171450" indent="-171450">
              <a:buClr>
                <a:schemeClr val="bg1"/>
              </a:buClr>
              <a:buFont typeface="Lucida Grande"/>
              <a:buChar char="-"/>
            </a:pPr>
            <a:r>
              <a:rPr lang="en-GB" sz="1050" dirty="0">
                <a:solidFill>
                  <a:srgbClr val="000000"/>
                </a:solidFill>
                <a:latin typeface="Arial" charset="0"/>
                <a:ea typeface="Arial" charset="0"/>
                <a:cs typeface="Arial" charset="0"/>
              </a:rPr>
              <a:t>House of Fraser’s 100% share of voice in the engaging cinema environment translated in to campaign recognition being 6% higher among cinemagoers.</a:t>
            </a:r>
          </a:p>
          <a:p>
            <a:pPr marL="171450" indent="-171450">
              <a:buClr>
                <a:schemeClr val="bg1"/>
              </a:buClr>
              <a:buFont typeface="Lucida Grande"/>
              <a:buChar char="-"/>
            </a:pPr>
            <a:endParaRPr lang="en-GB" sz="1050" dirty="0">
              <a:solidFill>
                <a:srgbClr val="000000"/>
              </a:solidFill>
              <a:latin typeface="Arial" charset="0"/>
              <a:ea typeface="Arial" charset="0"/>
              <a:cs typeface="Arial" charset="0"/>
            </a:endParaRPr>
          </a:p>
          <a:p>
            <a:pPr marL="171450" indent="-171450">
              <a:buClr>
                <a:schemeClr val="bg1"/>
              </a:buClr>
              <a:buFont typeface="Lucida Grande"/>
              <a:buChar char="-"/>
            </a:pPr>
            <a:r>
              <a:rPr lang="en-GB" sz="1050" dirty="0">
                <a:solidFill>
                  <a:srgbClr val="000000"/>
                </a:solidFill>
                <a:latin typeface="Arial" charset="0"/>
                <a:ea typeface="Arial" charset="0"/>
                <a:cs typeface="Arial" charset="0"/>
              </a:rPr>
              <a:t>Econometric analysis also revealed that cinema achieved a profit ROI higher than that of Digital Display, National Press and OOH.</a:t>
            </a:r>
          </a:p>
          <a:p>
            <a:endParaRPr lang="en-GB" sz="1050" dirty="0">
              <a:solidFill>
                <a:srgbClr val="000000"/>
              </a:solidFill>
              <a:latin typeface="Arial" charset="0"/>
              <a:ea typeface="Arial" charset="0"/>
              <a:cs typeface="Arial" charset="0"/>
            </a:endParaRPr>
          </a:p>
        </p:txBody>
      </p:sp>
      <p:sp>
        <p:nvSpPr>
          <p:cNvPr id="15" name="Title 6"/>
          <p:cNvSpPr txBox="1">
            <a:spLocks/>
          </p:cNvSpPr>
          <p:nvPr/>
        </p:nvSpPr>
        <p:spPr bwMode="gray">
          <a:xfrm>
            <a:off x="5418785" y="4889587"/>
            <a:ext cx="1860672" cy="337356"/>
          </a:xfrm>
          <a:prstGeom prst="rect">
            <a:avLst/>
          </a:prstGeom>
          <a:ln>
            <a:noFill/>
          </a:ln>
        </p:spPr>
        <p:txBody>
          <a:bodyPr vert="horz" wrap="none" lIns="0" tIns="0" rIns="0" bIns="0" rtlCol="0" anchor="ctr">
            <a:noAutofit/>
          </a:bodyPr>
          <a:lstStyle>
            <a:lvl1pPr algn="l" defTabSz="721479" rtl="0" eaLnBrk="1" latinLnBrk="0" hangingPunct="1">
              <a:spcBef>
                <a:spcPct val="0"/>
              </a:spcBef>
              <a:buNone/>
              <a:defRPr sz="2700" b="0" kern="1200" cap="all" spc="0" baseline="0">
                <a:ln w="22225">
                  <a:noFill/>
                  <a:prstDash val="solid"/>
                </a:ln>
                <a:solidFill>
                  <a:srgbClr val="000000"/>
                </a:solidFill>
                <a:effectLst/>
                <a:latin typeface="+mj-lt"/>
                <a:ea typeface="+mj-ea"/>
                <a:cs typeface="+mj-cs"/>
              </a:defRPr>
            </a:lvl1pPr>
          </a:lstStyle>
          <a:p>
            <a:r>
              <a:rPr lang="en-GB" sz="1400" b="1" cap="none" dirty="0">
                <a:solidFill>
                  <a:schemeClr val="accent2"/>
                </a:solidFill>
                <a:latin typeface="Arial" charset="0"/>
                <a:ea typeface="Arial" charset="0"/>
                <a:cs typeface="Arial" charset="0"/>
              </a:rPr>
              <a:t>Testimonial </a:t>
            </a:r>
          </a:p>
        </p:txBody>
      </p:sp>
      <p:sp>
        <p:nvSpPr>
          <p:cNvPr id="17" name="Title 6"/>
          <p:cNvSpPr>
            <a:spLocks noGrp="1"/>
          </p:cNvSpPr>
          <p:nvPr>
            <p:ph type="title"/>
          </p:nvPr>
        </p:nvSpPr>
        <p:spPr>
          <a:xfrm>
            <a:off x="272719" y="242700"/>
            <a:ext cx="9308541" cy="409568"/>
          </a:xfrm>
        </p:spPr>
        <p:txBody>
          <a:bodyPr/>
          <a:lstStyle/>
          <a:p>
            <a:r>
              <a:rPr lang="en-GB" dirty="0"/>
              <a:t>HOUSE OF FRASER</a:t>
            </a:r>
          </a:p>
        </p:txBody>
      </p:sp>
      <p:sp>
        <p:nvSpPr>
          <p:cNvPr id="18" name="Text Placeholder 7"/>
          <p:cNvSpPr>
            <a:spLocks noGrp="1"/>
          </p:cNvSpPr>
          <p:nvPr>
            <p:ph type="body" sz="quarter" idx="11"/>
          </p:nvPr>
        </p:nvSpPr>
        <p:spPr>
          <a:xfrm>
            <a:off x="253140" y="689505"/>
            <a:ext cx="9328120" cy="237225"/>
          </a:xfrm>
        </p:spPr>
        <p:txBody>
          <a:bodyPr/>
          <a:lstStyle/>
          <a:p>
            <a:r>
              <a:rPr lang="en-GB" dirty="0"/>
              <a:t>‘Your Christmas, Your Rules’</a:t>
            </a:r>
          </a:p>
        </p:txBody>
      </p:sp>
      <p:sp>
        <p:nvSpPr>
          <p:cNvPr id="20" name="Freeform 253"/>
          <p:cNvSpPr>
            <a:spLocks noEditPoints="1"/>
          </p:cNvSpPr>
          <p:nvPr/>
        </p:nvSpPr>
        <p:spPr bwMode="auto">
          <a:xfrm>
            <a:off x="9265633" y="265509"/>
            <a:ext cx="540000" cy="540000"/>
          </a:xfrm>
          <a:custGeom>
            <a:avLst/>
            <a:gdLst/>
            <a:ahLst/>
            <a:cxnLst>
              <a:cxn ang="0">
                <a:pos x="256" y="16"/>
              </a:cxn>
              <a:cxn ang="0">
                <a:pos x="106" y="106"/>
              </a:cxn>
              <a:cxn ang="0">
                <a:pos x="16" y="254"/>
              </a:cxn>
              <a:cxn ang="0">
                <a:pos x="2" y="400"/>
              </a:cxn>
              <a:cxn ang="0">
                <a:pos x="62" y="566"/>
              </a:cxn>
              <a:cxn ang="0">
                <a:pos x="190" y="682"/>
              </a:cxn>
              <a:cxn ang="0">
                <a:pos x="364" y="726"/>
              </a:cxn>
              <a:cxn ang="0">
                <a:pos x="504" y="698"/>
              </a:cxn>
              <a:cxn ang="0">
                <a:pos x="644" y="594"/>
              </a:cxn>
              <a:cxn ang="0">
                <a:pos x="718" y="436"/>
              </a:cxn>
              <a:cxn ang="0">
                <a:pos x="718" y="290"/>
              </a:cxn>
              <a:cxn ang="0">
                <a:pos x="644" y="132"/>
              </a:cxn>
              <a:cxn ang="0">
                <a:pos x="504" y="28"/>
              </a:cxn>
              <a:cxn ang="0">
                <a:pos x="558" y="206"/>
              </a:cxn>
              <a:cxn ang="0">
                <a:pos x="566" y="234"/>
              </a:cxn>
              <a:cxn ang="0">
                <a:pos x="576" y="244"/>
              </a:cxn>
              <a:cxn ang="0">
                <a:pos x="590" y="278"/>
              </a:cxn>
              <a:cxn ang="0">
                <a:pos x="564" y="268"/>
              </a:cxn>
              <a:cxn ang="0">
                <a:pos x="532" y="220"/>
              </a:cxn>
              <a:cxn ang="0">
                <a:pos x="124" y="206"/>
              </a:cxn>
              <a:cxn ang="0">
                <a:pos x="150" y="224"/>
              </a:cxn>
              <a:cxn ang="0">
                <a:pos x="124" y="238"/>
              </a:cxn>
              <a:cxn ang="0">
                <a:pos x="124" y="252"/>
              </a:cxn>
              <a:cxn ang="0">
                <a:pos x="160" y="234"/>
              </a:cxn>
              <a:cxn ang="0">
                <a:pos x="196" y="206"/>
              </a:cxn>
              <a:cxn ang="0">
                <a:pos x="192" y="234"/>
              </a:cxn>
              <a:cxn ang="0">
                <a:pos x="150" y="274"/>
              </a:cxn>
              <a:cxn ang="0">
                <a:pos x="604" y="428"/>
              </a:cxn>
              <a:cxn ang="0">
                <a:pos x="578" y="336"/>
              </a:cxn>
              <a:cxn ang="0">
                <a:pos x="576" y="370"/>
              </a:cxn>
              <a:cxn ang="0">
                <a:pos x="586" y="414"/>
              </a:cxn>
              <a:cxn ang="0">
                <a:pos x="604" y="502"/>
              </a:cxn>
              <a:cxn ang="0">
                <a:pos x="576" y="464"/>
              </a:cxn>
              <a:cxn ang="0">
                <a:pos x="550" y="366"/>
              </a:cxn>
              <a:cxn ang="0">
                <a:pos x="562" y="470"/>
              </a:cxn>
              <a:cxn ang="0">
                <a:pos x="134" y="520"/>
              </a:cxn>
              <a:cxn ang="0">
                <a:pos x="164" y="470"/>
              </a:cxn>
              <a:cxn ang="0">
                <a:pos x="178" y="366"/>
              </a:cxn>
              <a:cxn ang="0">
                <a:pos x="150" y="464"/>
              </a:cxn>
              <a:cxn ang="0">
                <a:pos x="124" y="456"/>
              </a:cxn>
              <a:cxn ang="0">
                <a:pos x="150" y="370"/>
              </a:cxn>
              <a:cxn ang="0">
                <a:pos x="150" y="336"/>
              </a:cxn>
              <a:cxn ang="0">
                <a:pos x="124" y="428"/>
              </a:cxn>
              <a:cxn ang="0">
                <a:pos x="148" y="290"/>
              </a:cxn>
              <a:cxn ang="0">
                <a:pos x="150" y="290"/>
              </a:cxn>
              <a:cxn ang="0">
                <a:pos x="184" y="268"/>
              </a:cxn>
              <a:cxn ang="0">
                <a:pos x="210" y="220"/>
              </a:cxn>
              <a:cxn ang="0">
                <a:pos x="238" y="206"/>
              </a:cxn>
              <a:cxn ang="0">
                <a:pos x="516" y="206"/>
              </a:cxn>
              <a:cxn ang="0">
                <a:pos x="526" y="246"/>
              </a:cxn>
              <a:cxn ang="0">
                <a:pos x="562" y="282"/>
              </a:cxn>
              <a:cxn ang="0">
                <a:pos x="576" y="290"/>
              </a:cxn>
              <a:cxn ang="0">
                <a:pos x="588" y="292"/>
              </a:cxn>
              <a:cxn ang="0">
                <a:pos x="604" y="320"/>
              </a:cxn>
              <a:cxn ang="0">
                <a:pos x="592" y="236"/>
              </a:cxn>
              <a:cxn ang="0">
                <a:pos x="572" y="212"/>
              </a:cxn>
              <a:cxn ang="0">
                <a:pos x="540" y="302"/>
              </a:cxn>
              <a:cxn ang="0">
                <a:pos x="234" y="234"/>
              </a:cxn>
              <a:cxn ang="0">
                <a:pos x="186" y="302"/>
              </a:cxn>
              <a:cxn ang="0">
                <a:pos x="206" y="394"/>
              </a:cxn>
              <a:cxn ang="0">
                <a:pos x="184" y="492"/>
              </a:cxn>
              <a:cxn ang="0">
                <a:pos x="522" y="420"/>
              </a:cxn>
              <a:cxn ang="0">
                <a:pos x="532" y="324"/>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58" y="206"/>
                </a:lnTo>
                <a:lnTo>
                  <a:pt x="560" y="220"/>
                </a:lnTo>
                <a:lnTo>
                  <a:pt x="566" y="234"/>
                </a:lnTo>
                <a:lnTo>
                  <a:pt x="566" y="234"/>
                </a:lnTo>
                <a:lnTo>
                  <a:pt x="572" y="238"/>
                </a:lnTo>
                <a:lnTo>
                  <a:pt x="576" y="244"/>
                </a:lnTo>
                <a:lnTo>
                  <a:pt x="576" y="244"/>
                </a:lnTo>
                <a:lnTo>
                  <a:pt x="576" y="244"/>
                </a:lnTo>
                <a:lnTo>
                  <a:pt x="576" y="244"/>
                </a:lnTo>
                <a:lnTo>
                  <a:pt x="590" y="250"/>
                </a:lnTo>
                <a:lnTo>
                  <a:pt x="604" y="252"/>
                </a:lnTo>
                <a:lnTo>
                  <a:pt x="604" y="280"/>
                </a:lnTo>
                <a:lnTo>
                  <a:pt x="604" y="280"/>
                </a:lnTo>
                <a:lnTo>
                  <a:pt x="590" y="278"/>
                </a:lnTo>
                <a:lnTo>
                  <a:pt x="576" y="274"/>
                </a:lnTo>
                <a:lnTo>
                  <a:pt x="576" y="274"/>
                </a:lnTo>
                <a:lnTo>
                  <a:pt x="576" y="274"/>
                </a:lnTo>
                <a:lnTo>
                  <a:pt x="576" y="274"/>
                </a:lnTo>
                <a:lnTo>
                  <a:pt x="564" y="268"/>
                </a:lnTo>
                <a:lnTo>
                  <a:pt x="552" y="258"/>
                </a:lnTo>
                <a:lnTo>
                  <a:pt x="542" y="246"/>
                </a:lnTo>
                <a:lnTo>
                  <a:pt x="536" y="234"/>
                </a:lnTo>
                <a:lnTo>
                  <a:pt x="536" y="234"/>
                </a:lnTo>
                <a:lnTo>
                  <a:pt x="532" y="220"/>
                </a:lnTo>
                <a:lnTo>
                  <a:pt x="530" y="206"/>
                </a:lnTo>
                <a:lnTo>
                  <a:pt x="530" y="206"/>
                </a:lnTo>
                <a:lnTo>
                  <a:pt x="530" y="206"/>
                </a:lnTo>
                <a:lnTo>
                  <a:pt x="558" y="206"/>
                </a:lnTo>
                <a:close/>
                <a:moveTo>
                  <a:pt x="124" y="206"/>
                </a:moveTo>
                <a:lnTo>
                  <a:pt x="156" y="206"/>
                </a:lnTo>
                <a:lnTo>
                  <a:pt x="156" y="206"/>
                </a:lnTo>
                <a:lnTo>
                  <a:pt x="156" y="212"/>
                </a:lnTo>
                <a:lnTo>
                  <a:pt x="154" y="218"/>
                </a:lnTo>
                <a:lnTo>
                  <a:pt x="150" y="224"/>
                </a:lnTo>
                <a:lnTo>
                  <a:pt x="146" y="230"/>
                </a:lnTo>
                <a:lnTo>
                  <a:pt x="142" y="234"/>
                </a:lnTo>
                <a:lnTo>
                  <a:pt x="136" y="236"/>
                </a:lnTo>
                <a:lnTo>
                  <a:pt x="130" y="238"/>
                </a:lnTo>
                <a:lnTo>
                  <a:pt x="124" y="238"/>
                </a:lnTo>
                <a:lnTo>
                  <a:pt x="124" y="238"/>
                </a:lnTo>
                <a:lnTo>
                  <a:pt x="124" y="206"/>
                </a:lnTo>
                <a:close/>
                <a:moveTo>
                  <a:pt x="124" y="252"/>
                </a:moveTo>
                <a:lnTo>
                  <a:pt x="124" y="252"/>
                </a:lnTo>
                <a:lnTo>
                  <a:pt x="124" y="252"/>
                </a:lnTo>
                <a:lnTo>
                  <a:pt x="138" y="250"/>
                </a:lnTo>
                <a:lnTo>
                  <a:pt x="150" y="244"/>
                </a:lnTo>
                <a:lnTo>
                  <a:pt x="150" y="244"/>
                </a:lnTo>
                <a:lnTo>
                  <a:pt x="156" y="238"/>
                </a:lnTo>
                <a:lnTo>
                  <a:pt x="160" y="234"/>
                </a:lnTo>
                <a:lnTo>
                  <a:pt x="160" y="234"/>
                </a:lnTo>
                <a:lnTo>
                  <a:pt x="168" y="220"/>
                </a:lnTo>
                <a:lnTo>
                  <a:pt x="170" y="206"/>
                </a:lnTo>
                <a:lnTo>
                  <a:pt x="170" y="206"/>
                </a:lnTo>
                <a:lnTo>
                  <a:pt x="196" y="206"/>
                </a:lnTo>
                <a:lnTo>
                  <a:pt x="196" y="206"/>
                </a:lnTo>
                <a:lnTo>
                  <a:pt x="196" y="206"/>
                </a:lnTo>
                <a:lnTo>
                  <a:pt x="196" y="206"/>
                </a:lnTo>
                <a:lnTo>
                  <a:pt x="196" y="220"/>
                </a:lnTo>
                <a:lnTo>
                  <a:pt x="192" y="234"/>
                </a:lnTo>
                <a:lnTo>
                  <a:pt x="192" y="234"/>
                </a:lnTo>
                <a:lnTo>
                  <a:pt x="184" y="246"/>
                </a:lnTo>
                <a:lnTo>
                  <a:pt x="174" y="258"/>
                </a:lnTo>
                <a:lnTo>
                  <a:pt x="164" y="268"/>
                </a:lnTo>
                <a:lnTo>
                  <a:pt x="150" y="274"/>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8" y="336"/>
                </a:lnTo>
                <a:lnTo>
                  <a:pt x="576" y="344"/>
                </a:lnTo>
                <a:lnTo>
                  <a:pt x="576" y="344"/>
                </a:lnTo>
                <a:lnTo>
                  <a:pt x="576" y="344"/>
                </a:lnTo>
                <a:lnTo>
                  <a:pt x="576" y="370"/>
                </a:lnTo>
                <a:lnTo>
                  <a:pt x="576" y="370"/>
                </a:lnTo>
                <a:lnTo>
                  <a:pt x="576" y="370"/>
                </a:lnTo>
                <a:lnTo>
                  <a:pt x="576" y="370"/>
                </a:lnTo>
                <a:lnTo>
                  <a:pt x="580" y="392"/>
                </a:lnTo>
                <a:lnTo>
                  <a:pt x="586" y="414"/>
                </a:lnTo>
                <a:lnTo>
                  <a:pt x="594" y="436"/>
                </a:lnTo>
                <a:lnTo>
                  <a:pt x="604" y="456"/>
                </a:lnTo>
                <a:lnTo>
                  <a:pt x="604" y="456"/>
                </a:lnTo>
                <a:lnTo>
                  <a:pt x="604" y="502"/>
                </a:lnTo>
                <a:lnTo>
                  <a:pt x="604" y="502"/>
                </a:lnTo>
                <a:lnTo>
                  <a:pt x="590" y="484"/>
                </a:lnTo>
                <a:lnTo>
                  <a:pt x="576" y="464"/>
                </a:lnTo>
                <a:lnTo>
                  <a:pt x="576" y="464"/>
                </a:lnTo>
                <a:lnTo>
                  <a:pt x="576" y="464"/>
                </a:lnTo>
                <a:lnTo>
                  <a:pt x="576" y="464"/>
                </a:lnTo>
                <a:lnTo>
                  <a:pt x="566" y="440"/>
                </a:lnTo>
                <a:lnTo>
                  <a:pt x="558" y="416"/>
                </a:lnTo>
                <a:lnTo>
                  <a:pt x="552" y="392"/>
                </a:lnTo>
                <a:lnTo>
                  <a:pt x="550" y="366"/>
                </a:lnTo>
                <a:lnTo>
                  <a:pt x="550" y="366"/>
                </a:lnTo>
                <a:lnTo>
                  <a:pt x="548" y="394"/>
                </a:lnTo>
                <a:lnTo>
                  <a:pt x="548" y="394"/>
                </a:lnTo>
                <a:lnTo>
                  <a:pt x="550" y="420"/>
                </a:lnTo>
                <a:lnTo>
                  <a:pt x="554" y="444"/>
                </a:lnTo>
                <a:lnTo>
                  <a:pt x="562" y="470"/>
                </a:lnTo>
                <a:lnTo>
                  <a:pt x="574" y="492"/>
                </a:lnTo>
                <a:lnTo>
                  <a:pt x="574" y="492"/>
                </a:lnTo>
                <a:lnTo>
                  <a:pt x="582" y="506"/>
                </a:lnTo>
                <a:lnTo>
                  <a:pt x="592" y="520"/>
                </a:lnTo>
                <a:lnTo>
                  <a:pt x="134" y="520"/>
                </a:lnTo>
                <a:lnTo>
                  <a:pt x="134" y="520"/>
                </a:lnTo>
                <a:lnTo>
                  <a:pt x="144" y="506"/>
                </a:lnTo>
                <a:lnTo>
                  <a:pt x="154" y="492"/>
                </a:lnTo>
                <a:lnTo>
                  <a:pt x="154" y="492"/>
                </a:lnTo>
                <a:lnTo>
                  <a:pt x="164" y="470"/>
                </a:lnTo>
                <a:lnTo>
                  <a:pt x="172" y="444"/>
                </a:lnTo>
                <a:lnTo>
                  <a:pt x="178" y="420"/>
                </a:lnTo>
                <a:lnTo>
                  <a:pt x="180" y="394"/>
                </a:lnTo>
                <a:lnTo>
                  <a:pt x="180" y="394"/>
                </a:lnTo>
                <a:lnTo>
                  <a:pt x="178" y="366"/>
                </a:lnTo>
                <a:lnTo>
                  <a:pt x="178" y="366"/>
                </a:lnTo>
                <a:lnTo>
                  <a:pt x="174" y="392"/>
                </a:lnTo>
                <a:lnTo>
                  <a:pt x="170" y="416"/>
                </a:lnTo>
                <a:lnTo>
                  <a:pt x="162" y="440"/>
                </a:lnTo>
                <a:lnTo>
                  <a:pt x="150" y="464"/>
                </a:lnTo>
                <a:lnTo>
                  <a:pt x="150" y="464"/>
                </a:lnTo>
                <a:lnTo>
                  <a:pt x="138" y="484"/>
                </a:lnTo>
                <a:lnTo>
                  <a:pt x="124" y="502"/>
                </a:lnTo>
                <a:lnTo>
                  <a:pt x="124" y="456"/>
                </a:lnTo>
                <a:lnTo>
                  <a:pt x="124" y="456"/>
                </a:lnTo>
                <a:lnTo>
                  <a:pt x="134" y="436"/>
                </a:lnTo>
                <a:lnTo>
                  <a:pt x="142" y="414"/>
                </a:lnTo>
                <a:lnTo>
                  <a:pt x="148" y="392"/>
                </a:lnTo>
                <a:lnTo>
                  <a:pt x="150" y="370"/>
                </a:lnTo>
                <a:lnTo>
                  <a:pt x="150" y="370"/>
                </a:lnTo>
                <a:lnTo>
                  <a:pt x="150" y="356"/>
                </a:lnTo>
                <a:lnTo>
                  <a:pt x="150" y="356"/>
                </a:lnTo>
                <a:lnTo>
                  <a:pt x="150" y="344"/>
                </a:lnTo>
                <a:lnTo>
                  <a:pt x="150" y="344"/>
                </a:lnTo>
                <a:lnTo>
                  <a:pt x="150" y="336"/>
                </a:lnTo>
                <a:lnTo>
                  <a:pt x="150" y="336"/>
                </a:lnTo>
                <a:lnTo>
                  <a:pt x="146" y="360"/>
                </a:lnTo>
                <a:lnTo>
                  <a:pt x="142" y="382"/>
                </a:lnTo>
                <a:lnTo>
                  <a:pt x="134" y="406"/>
                </a:lnTo>
                <a:lnTo>
                  <a:pt x="124" y="428"/>
                </a:lnTo>
                <a:lnTo>
                  <a:pt x="124" y="294"/>
                </a:lnTo>
                <a:lnTo>
                  <a:pt x="124" y="294"/>
                </a:lnTo>
                <a:lnTo>
                  <a:pt x="140" y="292"/>
                </a:lnTo>
                <a:lnTo>
                  <a:pt x="140" y="292"/>
                </a:lnTo>
                <a:lnTo>
                  <a:pt x="148" y="290"/>
                </a:lnTo>
                <a:lnTo>
                  <a:pt x="148" y="290"/>
                </a:lnTo>
                <a:lnTo>
                  <a:pt x="150" y="290"/>
                </a:lnTo>
                <a:lnTo>
                  <a:pt x="150" y="290"/>
                </a:lnTo>
                <a:lnTo>
                  <a:pt x="150" y="290"/>
                </a:lnTo>
                <a:lnTo>
                  <a:pt x="150" y="290"/>
                </a:lnTo>
                <a:lnTo>
                  <a:pt x="166" y="282"/>
                </a:lnTo>
                <a:lnTo>
                  <a:pt x="166" y="282"/>
                </a:lnTo>
                <a:lnTo>
                  <a:pt x="174" y="278"/>
                </a:lnTo>
                <a:lnTo>
                  <a:pt x="174" y="278"/>
                </a:lnTo>
                <a:lnTo>
                  <a:pt x="184" y="268"/>
                </a:lnTo>
                <a:lnTo>
                  <a:pt x="194" y="258"/>
                </a:lnTo>
                <a:lnTo>
                  <a:pt x="200" y="246"/>
                </a:lnTo>
                <a:lnTo>
                  <a:pt x="206" y="234"/>
                </a:lnTo>
                <a:lnTo>
                  <a:pt x="206" y="234"/>
                </a:lnTo>
                <a:lnTo>
                  <a:pt x="210" y="220"/>
                </a:lnTo>
                <a:lnTo>
                  <a:pt x="210" y="206"/>
                </a:lnTo>
                <a:lnTo>
                  <a:pt x="210" y="206"/>
                </a:lnTo>
                <a:lnTo>
                  <a:pt x="210" y="206"/>
                </a:lnTo>
                <a:lnTo>
                  <a:pt x="238" y="206"/>
                </a:lnTo>
                <a:lnTo>
                  <a:pt x="238" y="206"/>
                </a:lnTo>
                <a:lnTo>
                  <a:pt x="490" y="206"/>
                </a:lnTo>
                <a:lnTo>
                  <a:pt x="490" y="206"/>
                </a:lnTo>
                <a:lnTo>
                  <a:pt x="516" y="206"/>
                </a:lnTo>
                <a:lnTo>
                  <a:pt x="516" y="206"/>
                </a:lnTo>
                <a:lnTo>
                  <a:pt x="516" y="206"/>
                </a:lnTo>
                <a:lnTo>
                  <a:pt x="516" y="206"/>
                </a:lnTo>
                <a:lnTo>
                  <a:pt x="518" y="220"/>
                </a:lnTo>
                <a:lnTo>
                  <a:pt x="520" y="234"/>
                </a:lnTo>
                <a:lnTo>
                  <a:pt x="520" y="234"/>
                </a:lnTo>
                <a:lnTo>
                  <a:pt x="526" y="246"/>
                </a:lnTo>
                <a:lnTo>
                  <a:pt x="534" y="258"/>
                </a:lnTo>
                <a:lnTo>
                  <a:pt x="542" y="268"/>
                </a:lnTo>
                <a:lnTo>
                  <a:pt x="554" y="278"/>
                </a:lnTo>
                <a:lnTo>
                  <a:pt x="554" y="278"/>
                </a:lnTo>
                <a:lnTo>
                  <a:pt x="562" y="282"/>
                </a:lnTo>
                <a:lnTo>
                  <a:pt x="562" y="282"/>
                </a:lnTo>
                <a:lnTo>
                  <a:pt x="576" y="290"/>
                </a:lnTo>
                <a:lnTo>
                  <a:pt x="576" y="290"/>
                </a:lnTo>
                <a:lnTo>
                  <a:pt x="576" y="290"/>
                </a:lnTo>
                <a:lnTo>
                  <a:pt x="576" y="290"/>
                </a:lnTo>
                <a:lnTo>
                  <a:pt x="578" y="290"/>
                </a:lnTo>
                <a:lnTo>
                  <a:pt x="578" y="290"/>
                </a:lnTo>
                <a:lnTo>
                  <a:pt x="580" y="290"/>
                </a:lnTo>
                <a:lnTo>
                  <a:pt x="580" y="290"/>
                </a:lnTo>
                <a:lnTo>
                  <a:pt x="588" y="292"/>
                </a:lnTo>
                <a:lnTo>
                  <a:pt x="588" y="292"/>
                </a:lnTo>
                <a:lnTo>
                  <a:pt x="604" y="294"/>
                </a:lnTo>
                <a:lnTo>
                  <a:pt x="604" y="320"/>
                </a:lnTo>
                <a:lnTo>
                  <a:pt x="604" y="320"/>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34" y="234"/>
                </a:lnTo>
                <a:lnTo>
                  <a:pt x="228" y="254"/>
                </a:lnTo>
                <a:lnTo>
                  <a:pt x="216" y="272"/>
                </a:lnTo>
                <a:lnTo>
                  <a:pt x="202" y="288"/>
                </a:lnTo>
                <a:lnTo>
                  <a:pt x="186" y="302"/>
                </a:lnTo>
                <a:lnTo>
                  <a:pt x="186" y="302"/>
                </a:lnTo>
                <a:lnTo>
                  <a:pt x="196" y="324"/>
                </a:lnTo>
                <a:lnTo>
                  <a:pt x="202" y="348"/>
                </a:lnTo>
                <a:lnTo>
                  <a:pt x="206" y="370"/>
                </a:lnTo>
                <a:lnTo>
                  <a:pt x="206" y="394"/>
                </a:lnTo>
                <a:lnTo>
                  <a:pt x="206" y="394"/>
                </a:lnTo>
                <a:lnTo>
                  <a:pt x="206" y="420"/>
                </a:lnTo>
                <a:lnTo>
                  <a:pt x="200" y="444"/>
                </a:lnTo>
                <a:lnTo>
                  <a:pt x="194" y="468"/>
                </a:lnTo>
                <a:lnTo>
                  <a:pt x="184" y="492"/>
                </a:lnTo>
                <a:lnTo>
                  <a:pt x="544" y="492"/>
                </a:lnTo>
                <a:lnTo>
                  <a:pt x="544" y="492"/>
                </a:lnTo>
                <a:lnTo>
                  <a:pt x="534" y="468"/>
                </a:lnTo>
                <a:lnTo>
                  <a:pt x="526" y="444"/>
                </a:lnTo>
                <a:lnTo>
                  <a:pt x="522" y="420"/>
                </a:lnTo>
                <a:lnTo>
                  <a:pt x="520" y="394"/>
                </a:lnTo>
                <a:lnTo>
                  <a:pt x="520" y="394"/>
                </a:lnTo>
                <a:lnTo>
                  <a:pt x="522" y="370"/>
                </a:lnTo>
                <a:lnTo>
                  <a:pt x="526" y="348"/>
                </a:lnTo>
                <a:lnTo>
                  <a:pt x="532" y="324"/>
                </a:lnTo>
                <a:lnTo>
                  <a:pt x="540" y="30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BFD6"/>
              </a:solidFill>
            </a:endParaRPr>
          </a:p>
        </p:txBody>
      </p:sp>
      <p:sp>
        <p:nvSpPr>
          <p:cNvPr id="22" name="Freeform 14"/>
          <p:cNvSpPr>
            <a:spLocks noChangeAspect="1" noEditPoints="1"/>
          </p:cNvSpPr>
          <p:nvPr/>
        </p:nvSpPr>
        <p:spPr bwMode="auto">
          <a:xfrm>
            <a:off x="8047787" y="265509"/>
            <a:ext cx="540000" cy="54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chemeClr val="accent2"/>
          </a:solidFill>
          <a:ln>
            <a:noFill/>
          </a:ln>
          <a:extLst/>
        </p:spPr>
        <p:txBody>
          <a:bodyPr/>
          <a:lstStyle/>
          <a:p>
            <a:endParaRPr lang="en-GB">
              <a:solidFill>
                <a:srgbClr val="00BFD6"/>
              </a:solidFill>
            </a:endParaRPr>
          </a:p>
        </p:txBody>
      </p:sp>
      <p:sp>
        <p:nvSpPr>
          <p:cNvPr id="23" name="Freeform 295"/>
          <p:cNvSpPr>
            <a:spLocks noChangeAspect="1" noEditPoints="1"/>
          </p:cNvSpPr>
          <p:nvPr/>
        </p:nvSpPr>
        <p:spPr bwMode="auto">
          <a:xfrm>
            <a:off x="8656710" y="265510"/>
            <a:ext cx="540000" cy="539211"/>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chemeClr val="accent2"/>
          </a:solidFill>
          <a:ln>
            <a:noFill/>
          </a:ln>
          <a:extLst/>
        </p:spPr>
        <p:txBody>
          <a:bodyPr/>
          <a:lstStyle/>
          <a:p>
            <a:endParaRPr lang="en-GB">
              <a:solidFill>
                <a:srgbClr val="00BFD6"/>
              </a:solidFill>
            </a:endParaRPr>
          </a:p>
        </p:txBody>
      </p:sp>
      <p:sp>
        <p:nvSpPr>
          <p:cNvPr id="16" name="Rectangle 15"/>
          <p:cNvSpPr/>
          <p:nvPr/>
        </p:nvSpPr>
        <p:spPr>
          <a:xfrm>
            <a:off x="272719" y="1290542"/>
            <a:ext cx="4492688" cy="5370701"/>
          </a:xfrm>
          <a:prstGeom prst="rect">
            <a:avLst/>
          </a:prstGeom>
        </p:spPr>
        <p:txBody>
          <a:bodyPr wrap="square">
            <a:spAutoFit/>
          </a:bodyPr>
          <a:lstStyle/>
          <a:p>
            <a:pPr>
              <a:buClr>
                <a:schemeClr val="bg1"/>
              </a:buClr>
            </a:pPr>
            <a:r>
              <a:rPr lang="en-GB" sz="1400" b="1" dirty="0">
                <a:solidFill>
                  <a:srgbClr val="AC162C"/>
                </a:solidFill>
                <a:latin typeface="Arial" charset="0"/>
                <a:ea typeface="Arial" charset="0"/>
                <a:cs typeface="Arial" charset="0"/>
              </a:rPr>
              <a:t>Implementation</a:t>
            </a:r>
          </a:p>
          <a:p>
            <a:pPr>
              <a:buClr>
                <a:schemeClr val="bg1"/>
              </a:buClr>
            </a:pPr>
            <a:endParaRPr lang="en-GB" sz="1400" b="1" dirty="0">
              <a:solidFill>
                <a:srgbClr val="AC162C"/>
              </a:solidFill>
              <a:latin typeface="Arial" charset="0"/>
              <a:ea typeface="Arial" charset="0"/>
              <a:cs typeface="Arial" charset="0"/>
            </a:endParaRPr>
          </a:p>
          <a:p>
            <a:pPr marL="171450" indent="-171450">
              <a:buClr>
                <a:schemeClr val="bg1"/>
              </a:buClr>
              <a:buFont typeface="Lucida Grande"/>
              <a:buChar char="-"/>
            </a:pPr>
            <a:r>
              <a:rPr lang="en-GB" sz="1050" dirty="0">
                <a:solidFill>
                  <a:srgbClr val="000000"/>
                </a:solidFill>
                <a:latin typeface="Arial" charset="0"/>
                <a:ea typeface="Arial" charset="0"/>
                <a:cs typeface="Arial" charset="0"/>
              </a:rPr>
              <a:t>Alongside a multimedia campaign (including TV, press, OOH and digital display), House of Fraser recognised cinema’s strengths against its three key strategic pillars - </a:t>
            </a:r>
          </a:p>
          <a:p>
            <a:pPr marL="171450" indent="-171450">
              <a:buClr>
                <a:schemeClr val="bg1"/>
              </a:buClr>
              <a:buFont typeface="Lucida Grande"/>
              <a:buChar char="-"/>
            </a:pPr>
            <a:endParaRPr lang="en-GB" sz="1050" dirty="0">
              <a:solidFill>
                <a:srgbClr val="000000"/>
              </a:solidFill>
              <a:latin typeface="Arial" charset="0"/>
              <a:ea typeface="Arial" charset="0"/>
              <a:cs typeface="Arial" charset="0"/>
            </a:endParaRPr>
          </a:p>
          <a:p>
            <a:pPr marL="444500" lvl="1" indent="-177800">
              <a:buClr>
                <a:schemeClr val="bg1"/>
              </a:buClr>
              <a:buFont typeface="Lucida Grande"/>
              <a:buChar char="-"/>
            </a:pPr>
            <a:r>
              <a:rPr lang="en-GB" sz="1050" dirty="0">
                <a:solidFill>
                  <a:srgbClr val="000000"/>
                </a:solidFill>
                <a:latin typeface="Arial" charset="0"/>
                <a:ea typeface="Arial" charset="0"/>
                <a:cs typeface="Arial" charset="0"/>
              </a:rPr>
              <a:t>The cinema launch could align with the late integrated campaign launch date (two weeks after the competition) in an environment seldom used by department stores.</a:t>
            </a:r>
          </a:p>
          <a:p>
            <a:pPr marL="444500" lvl="1" indent="-177800">
              <a:buClr>
                <a:schemeClr val="bg1"/>
              </a:buClr>
              <a:buFont typeface="Lucida Grande"/>
              <a:buChar char="-"/>
            </a:pPr>
            <a:endParaRPr lang="en-GB" sz="1050" dirty="0">
              <a:solidFill>
                <a:srgbClr val="000000"/>
              </a:solidFill>
              <a:latin typeface="Arial" charset="0"/>
              <a:ea typeface="Arial" charset="0"/>
              <a:cs typeface="Arial" charset="0"/>
            </a:endParaRPr>
          </a:p>
          <a:p>
            <a:pPr marL="444500" lvl="1" indent="-177800">
              <a:buClr>
                <a:schemeClr val="bg1"/>
              </a:buClr>
              <a:buFont typeface="Lucida Grande"/>
              <a:buChar char="-"/>
            </a:pPr>
            <a:r>
              <a:rPr lang="en-GB" sz="1050" dirty="0">
                <a:solidFill>
                  <a:srgbClr val="000000"/>
                </a:solidFill>
                <a:latin typeface="Arial" charset="0"/>
                <a:ea typeface="Arial" charset="0"/>
                <a:cs typeface="Arial" charset="0"/>
              </a:rPr>
              <a:t>The cinema environment would be the most impactful way to showcase the striking ‘Your Christmas, Your Rules’ creative.</a:t>
            </a:r>
          </a:p>
          <a:p>
            <a:pPr marL="444500" lvl="1" indent="-177800">
              <a:buClr>
                <a:schemeClr val="bg1"/>
              </a:buClr>
              <a:buFont typeface="Lucida Grande"/>
              <a:buChar char="-"/>
            </a:pPr>
            <a:endParaRPr lang="en-GB" sz="1050" dirty="0">
              <a:solidFill>
                <a:srgbClr val="000000"/>
              </a:solidFill>
              <a:latin typeface="Arial" charset="0"/>
              <a:ea typeface="Arial" charset="0"/>
              <a:cs typeface="Arial" charset="0"/>
            </a:endParaRPr>
          </a:p>
          <a:p>
            <a:pPr marL="444500" lvl="1" indent="-177800">
              <a:buClr>
                <a:schemeClr val="bg1"/>
              </a:buClr>
              <a:buFont typeface="Lucida Grande"/>
              <a:buChar char="-"/>
            </a:pPr>
            <a:r>
              <a:rPr lang="en-GB" sz="1050" dirty="0">
                <a:solidFill>
                  <a:srgbClr val="000000"/>
                </a:solidFill>
                <a:latin typeface="Arial" charset="0"/>
                <a:ea typeface="Arial" charset="0"/>
                <a:cs typeface="Arial" charset="0"/>
              </a:rPr>
              <a:t>Occupying the uplifting cinema environment and buying into the season’s biggest blockbusters would ensure an air of positivity surrounded the campaign message. </a:t>
            </a:r>
          </a:p>
          <a:p>
            <a:pPr marL="171450" indent="-171450">
              <a:buClr>
                <a:schemeClr val="bg1"/>
              </a:buClr>
              <a:buFont typeface="Lucida Grande"/>
              <a:buChar char="-"/>
            </a:pPr>
            <a:endParaRPr lang="en-GB" sz="1050" dirty="0">
              <a:solidFill>
                <a:srgbClr val="000000"/>
              </a:solidFill>
              <a:latin typeface="Arial" charset="0"/>
              <a:ea typeface="Arial" charset="0"/>
              <a:cs typeface="Arial" charset="0"/>
            </a:endParaRPr>
          </a:p>
          <a:p>
            <a:pPr marL="171450" indent="-171450">
              <a:buClr>
                <a:schemeClr val="bg1"/>
              </a:buClr>
              <a:buFont typeface="Lucida Grande"/>
              <a:buChar char="-"/>
            </a:pPr>
            <a:r>
              <a:rPr lang="en-GB" sz="1050" dirty="0">
                <a:solidFill>
                  <a:srgbClr val="000000"/>
                </a:solidFill>
                <a:latin typeface="Arial" charset="0"/>
                <a:ea typeface="Arial" charset="0"/>
                <a:cs typeface="Arial" charset="0"/>
              </a:rPr>
              <a:t>With these in mind House of Fraser signed off its first ever cinema campaign, investing heavily into an AGP, as well as buying into </a:t>
            </a:r>
            <a:r>
              <a:rPr lang="en-GB" sz="1050" i="1" dirty="0">
                <a:solidFill>
                  <a:srgbClr val="000000"/>
                </a:solidFill>
                <a:latin typeface="Arial" charset="0"/>
                <a:ea typeface="Arial" charset="0"/>
                <a:cs typeface="Arial" charset="0"/>
              </a:rPr>
              <a:t>The Hunger Games: Mockingjay - Part 2</a:t>
            </a:r>
            <a:r>
              <a:rPr lang="en-GB" sz="1050" dirty="0">
                <a:solidFill>
                  <a:srgbClr val="000000"/>
                </a:solidFill>
                <a:latin typeface="Arial" charset="0"/>
                <a:ea typeface="Arial" charset="0"/>
                <a:cs typeface="Arial" charset="0"/>
              </a:rPr>
              <a:t>. </a:t>
            </a:r>
          </a:p>
          <a:p>
            <a:pPr marL="171450" indent="-171450">
              <a:buClr>
                <a:schemeClr val="bg1"/>
              </a:buClr>
              <a:buFont typeface="Lucida Grande"/>
              <a:buChar char="-"/>
            </a:pPr>
            <a:endParaRPr lang="en-GB" sz="1050" dirty="0">
              <a:solidFill>
                <a:srgbClr val="000000"/>
              </a:solidFill>
              <a:latin typeface="Arial" charset="0"/>
              <a:ea typeface="Arial" charset="0"/>
              <a:cs typeface="Arial" charset="0"/>
            </a:endParaRPr>
          </a:p>
          <a:p>
            <a:pPr marL="171450" indent="-171450">
              <a:buClr>
                <a:schemeClr val="bg1"/>
              </a:buClr>
              <a:buFont typeface="Lucida Grande"/>
              <a:buChar char="-"/>
            </a:pPr>
            <a:r>
              <a:rPr lang="en-GB" sz="1050" dirty="0">
                <a:solidFill>
                  <a:srgbClr val="000000"/>
                </a:solidFill>
                <a:latin typeface="Arial" charset="0"/>
                <a:ea typeface="Arial" charset="0"/>
                <a:cs typeface="Arial" charset="0"/>
              </a:rPr>
              <a:t>Somewhat stereotypically, House of Fraser’s shopping data showed that male customers were more likely to be late Christmas shoppers. </a:t>
            </a:r>
            <a:r>
              <a:rPr lang="en-GB" sz="1050" i="1" dirty="0">
                <a:solidFill>
                  <a:srgbClr val="000000"/>
                </a:solidFill>
                <a:latin typeface="Arial" charset="0"/>
                <a:ea typeface="Arial" charset="0"/>
                <a:cs typeface="Arial" charset="0"/>
              </a:rPr>
              <a:t>Star Wars: The Force Awakens </a:t>
            </a:r>
            <a:r>
              <a:rPr lang="en-GB" sz="1050" dirty="0">
                <a:solidFill>
                  <a:srgbClr val="000000"/>
                </a:solidFill>
                <a:latin typeface="Arial" charset="0"/>
                <a:ea typeface="Arial" charset="0"/>
                <a:cs typeface="Arial" charset="0"/>
              </a:rPr>
              <a:t>(released on 16</a:t>
            </a:r>
            <a:r>
              <a:rPr lang="en-GB" sz="1050" baseline="30000" dirty="0">
                <a:solidFill>
                  <a:srgbClr val="000000"/>
                </a:solidFill>
                <a:latin typeface="Arial" charset="0"/>
                <a:ea typeface="Arial" charset="0"/>
                <a:cs typeface="Arial" charset="0"/>
              </a:rPr>
              <a:t>th</a:t>
            </a:r>
            <a:r>
              <a:rPr lang="en-GB" sz="1050" dirty="0">
                <a:solidFill>
                  <a:srgbClr val="000000"/>
                </a:solidFill>
                <a:latin typeface="Arial" charset="0"/>
                <a:ea typeface="Arial" charset="0"/>
                <a:cs typeface="Arial" charset="0"/>
              </a:rPr>
              <a:t> December) therefore represented a great opportunity to reach a male audience at the perfect time. </a:t>
            </a:r>
          </a:p>
          <a:p>
            <a:pPr marL="171450" indent="-171450">
              <a:buClr>
                <a:schemeClr val="bg1"/>
              </a:buClr>
              <a:buFont typeface="Lucida Grande"/>
              <a:buChar char="-"/>
            </a:pPr>
            <a:endParaRPr lang="en-GB" sz="1050" dirty="0">
              <a:solidFill>
                <a:srgbClr val="000000"/>
              </a:solidFill>
              <a:latin typeface="Arial" charset="0"/>
              <a:ea typeface="Arial" charset="0"/>
              <a:cs typeface="Arial" charset="0"/>
            </a:endParaRPr>
          </a:p>
          <a:p>
            <a:pPr marL="171450" indent="-171450">
              <a:buClr>
                <a:schemeClr val="bg1"/>
              </a:buClr>
              <a:buFont typeface="Lucida Grande"/>
              <a:buChar char="-"/>
            </a:pPr>
            <a:r>
              <a:rPr lang="en-GB" sz="1050" dirty="0">
                <a:solidFill>
                  <a:srgbClr val="000000"/>
                </a:solidFill>
                <a:latin typeface="Arial" charset="0"/>
                <a:ea typeface="Arial" charset="0"/>
                <a:cs typeface="Arial" charset="0"/>
              </a:rPr>
              <a:t>Due to the strength of the ad’s song, You Don’t Own Me by Grace, the ad was also made Shazam-able. Cinemagoers Shazam-ing the track from their seats would find a House of Fraser takeover where they were able to shop the products featured in the ad</a:t>
            </a:r>
            <a:r>
              <a:rPr lang="en-GB" sz="1050" dirty="0">
                <a:solidFill>
                  <a:srgbClr val="000000"/>
                </a:solidFill>
              </a:rPr>
              <a:t>. </a:t>
            </a:r>
            <a:endParaRPr lang="en-GB" sz="1050" dirty="0">
              <a:solidFill>
                <a:schemeClr val="bg1"/>
              </a:solidFill>
            </a:endParaRPr>
          </a:p>
        </p:txBody>
      </p:sp>
    </p:spTree>
    <p:extLst>
      <p:ext uri="{BB962C8B-B14F-4D97-AF65-F5344CB8AC3E}">
        <p14:creationId xmlns:p14="http://schemas.microsoft.com/office/powerpoint/2010/main" val="34926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Watermark design template" id="{9D1F7800-D88B-4456-B4D7-D80839F0DC16}" vid="{48A69CA1-4DF5-4556-B86D-B299B8F349FA}"/>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492</Words>
  <Application>Microsoft Office PowerPoint</Application>
  <PresentationFormat>Custom</PresentationFormat>
  <Paragraphs>66</Paragraphs>
  <Slides>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1" baseType="lpstr">
      <vt:lpstr>Arial</vt:lpstr>
      <vt:lpstr>Calibri</vt:lpstr>
      <vt:lpstr>Century Gothic</vt:lpstr>
      <vt:lpstr>Impact</vt:lpstr>
      <vt:lpstr>Lucida Grande</vt:lpstr>
      <vt:lpstr>LucidaGrande</vt:lpstr>
      <vt:lpstr>Wingdings</vt:lpstr>
      <vt:lpstr>Divider Slides</vt:lpstr>
      <vt:lpstr>think-cell Slide</vt:lpstr>
      <vt:lpstr>HOUSE OF FRASER</vt:lpstr>
      <vt:lpstr>HOUSE OF FRASER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2016-06-02T14:09:58Z</cp:lastPrinted>
  <dcterms:created xsi:type="dcterms:W3CDTF">2014-05-20T13:39:47Z</dcterms:created>
  <dcterms:modified xsi:type="dcterms:W3CDTF">2017-07-26T11:24:57Z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