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35.xml" ContentType="application/vnd.openxmlformats-officedocument.presentationml.slideLayout+xml"/>
  <Override PartName="/ppt/theme/theme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31.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2"/>
    <p:sldMasterId id="2147483782" r:id="rId3"/>
    <p:sldMasterId id="2147484056" r:id="rId4"/>
  </p:sldMasterIdLst>
  <p:notesMasterIdLst>
    <p:notesMasterId r:id="rId6"/>
  </p:notesMasterIdLst>
  <p:handoutMasterIdLst>
    <p:handoutMasterId r:id="rId7"/>
  </p:handoutMasterIdLst>
  <p:sldIdLst>
    <p:sldId id="1253" r:id="rId5"/>
  </p:sldIdLst>
  <p:sldSz cx="13442950" cy="7561263"/>
  <p:notesSz cx="6858000" cy="9144000"/>
  <p:custDataLst>
    <p:tags r:id="rId8"/>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60D9B6-2783-DDAC-EDCC-7487AE773C58}" name="Michael Tull" initials="MT" userId="S::michtull@dcm.co.uk::9b84a4a9-44d8-4d28-b1a8-900a431bc4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9E9"/>
    <a:srgbClr val="D7BB77"/>
    <a:srgbClr val="EB9E62"/>
    <a:srgbClr val="C7C9C7"/>
    <a:srgbClr val="FB3449"/>
    <a:srgbClr val="000000"/>
    <a:srgbClr val="CAC8C8"/>
    <a:srgbClr val="8547AD"/>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57" d="100"/>
          <a:sy n="57" d="100"/>
        </p:scale>
        <p:origin x="792" y="48"/>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Master" Target="slideMasters/slideMaster2.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commentAuthors" Target="commentAuthor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7/29/2024</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6336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3.xml"/><Relationship Id="rId1" Type="http://schemas.openxmlformats.org/officeDocument/2006/relationships/tags" Target="../tags/tag30.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3000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5" name="Object 1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8" name="Object 1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2" name="Object 2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1" name="Object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7" name="Object 1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3480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image" Target="../media/image1.emf"/><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oleObject" Target="../embeddings/oleObject13.bin"/><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ags" Target="../tags/tag1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8.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 id="2147484060"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25" imgW="6350000" imgH="6350000" progId="">
                  <p:embed/>
                </p:oleObj>
              </mc:Choice>
              <mc:Fallback>
                <p:oleObj name="think-cell Slide" r:id="rId25" imgW="6350000" imgH="6350000" progId="">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150751214"/>
      </p:ext>
    </p:extLst>
  </p:cSld>
  <p:clrMap bg1="lt1" tx1="dk1" bg2="lt2" tx2="dk2" accent1="accent1" accent2="accent2" accent3="accent3" accent4="accent4" accent5="accent5" accent6="accent6" hlink="hlink" folHlink="folHlink"/>
  <p:sldLayoutIdLst>
    <p:sldLayoutId id="2147484057"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31.x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hyperlink" Target="https://www.hillarys.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68400FBF-8086-E048-85DB-109EB0D771E3}"/>
              </a:ext>
            </a:extLst>
          </p:cNvPr>
          <p:cNvSpPr txBox="1">
            <a:spLocks/>
          </p:cNvSpPr>
          <p:nvPr/>
        </p:nvSpPr>
        <p:spPr bwMode="gray">
          <a:xfrm>
            <a:off x="279235" y="1695436"/>
            <a:ext cx="5961599" cy="2551981"/>
          </a:xfrm>
          <a:prstGeom prst="rect">
            <a:avLst/>
          </a:prstGeom>
        </p:spPr>
        <p:txBody>
          <a:bodyPr vert="horz" wrap="square" lIns="0" tIns="0" rIns="0" bIns="0" rtlCol="0">
            <a:sp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buClr>
                <a:srgbClr val="000000"/>
              </a:buClr>
              <a:defRPr/>
            </a:pPr>
            <a:r>
              <a:rPr lang="en-GB" sz="1200" dirty="0">
                <a:solidFill>
                  <a:schemeClr val="accent2"/>
                </a:solidFill>
                <a:cs typeface="Arial"/>
              </a:rPr>
              <a:t>Background &amp; Plan</a:t>
            </a:r>
          </a:p>
          <a:p>
            <a:pPr>
              <a:lnSpc>
                <a:spcPct val="100000"/>
              </a:lnSpc>
              <a:buClr>
                <a:srgbClr val="000000"/>
              </a:buClr>
              <a:defRPr/>
            </a:pPr>
            <a:endParaRPr lang="en-GB" sz="400" dirty="0">
              <a:solidFill>
                <a:schemeClr val="bg2"/>
              </a:solidFill>
              <a:cs typeface="Arial"/>
            </a:endParaRPr>
          </a:p>
          <a:p>
            <a:pPr marL="171450" indent="-171450">
              <a:lnSpc>
                <a:spcPct val="100000"/>
              </a:lnSpc>
              <a:spcAft>
                <a:spcPts val="800"/>
              </a:spcAft>
              <a:buClr>
                <a:schemeClr val="bg1"/>
              </a:buClr>
              <a:buFont typeface="Lucida Grande"/>
              <a:buChar char="-"/>
            </a:pPr>
            <a:r>
              <a:rPr lang="en-GB" sz="1050" b="0" dirty="0"/>
              <a:t>Hillarys, the UK’s leading supplier and manufacturer of bespoke window dressings, launched an innovative brand campaign to highlight the importance of expert advice and service when it comes to window dressing</a:t>
            </a:r>
          </a:p>
          <a:p>
            <a:pPr marL="171450" indent="-171450">
              <a:lnSpc>
                <a:spcPct val="100000"/>
              </a:lnSpc>
              <a:spcAft>
                <a:spcPts val="800"/>
              </a:spcAft>
              <a:buClr>
                <a:schemeClr val="bg1"/>
              </a:buClr>
              <a:buFont typeface="Lucida Grande"/>
              <a:buChar char="-"/>
            </a:pPr>
            <a:r>
              <a:rPr lang="en-GB" sz="1050" b="0" dirty="0"/>
              <a:t>The creative copy follows the story of a delightful owl character, whimsically guiding viewers to the benefits of tailored expertise. Voiced by Jennifer Saunders, the campaign was set to charm audiences across various media platforms.</a:t>
            </a:r>
          </a:p>
          <a:p>
            <a:pPr marL="171450" indent="-171450">
              <a:lnSpc>
                <a:spcPct val="100000"/>
              </a:lnSpc>
              <a:spcAft>
                <a:spcPts val="800"/>
              </a:spcAft>
              <a:buClr>
                <a:schemeClr val="bg1"/>
              </a:buClr>
              <a:buFont typeface="Lucida Grande"/>
              <a:buChar char="-"/>
            </a:pPr>
            <a:r>
              <a:rPr lang="en-GB" sz="1050" b="0" dirty="0"/>
              <a:t>In an effort to extend &amp; maximise incremental reach during the campaign, Hillarys leveraged the power of cinema to enhance attention and engagement. The brand wanted to feature alongside films that aligned with their target audience as well as attracting new audiences to the brand who in the past might’ve disregarded the in-home service. </a:t>
            </a:r>
            <a:r>
              <a:rPr lang="en-GB" sz="1050" b="0" dirty="0" err="1"/>
              <a:t>Hillarys</a:t>
            </a:r>
            <a:r>
              <a:rPr lang="en-GB" sz="1050" b="0" dirty="0"/>
              <a:t> bought into a Premium AGP across Feb – Mar 24, giving them access to films such as </a:t>
            </a:r>
            <a:r>
              <a:rPr lang="en-GB" sz="1050" b="0" i="1" dirty="0"/>
              <a:t>Bob Marley: One Love, The Iron Claw &amp; Wicked Little Letters</a:t>
            </a:r>
            <a:r>
              <a:rPr lang="en-GB" sz="1050" b="0" dirty="0"/>
              <a:t>, in addition to a film pack in </a:t>
            </a:r>
            <a:r>
              <a:rPr lang="en-GB" sz="1050" b="0" i="1" dirty="0"/>
              <a:t>Dune: Part 2, </a:t>
            </a:r>
            <a:r>
              <a:rPr lang="en-GB" sz="1050" b="0" dirty="0"/>
              <a:t>a film that was predominantly ABC1 (c.70%)</a:t>
            </a:r>
          </a:p>
        </p:txBody>
      </p:sp>
      <p:sp>
        <p:nvSpPr>
          <p:cNvPr id="7" name="Title 6"/>
          <p:cNvSpPr>
            <a:spLocks noGrp="1"/>
          </p:cNvSpPr>
          <p:nvPr>
            <p:ph type="title"/>
          </p:nvPr>
        </p:nvSpPr>
        <p:spPr/>
        <p:txBody>
          <a:bodyPr/>
          <a:lstStyle/>
          <a:p>
            <a:r>
              <a:rPr lang="en-GB" dirty="0"/>
              <a:t>Hillarys</a:t>
            </a:r>
          </a:p>
        </p:txBody>
      </p:sp>
      <p:sp>
        <p:nvSpPr>
          <p:cNvPr id="3" name="Text Placeholder 2">
            <a:extLst>
              <a:ext uri="{FF2B5EF4-FFF2-40B4-BE49-F238E27FC236}">
                <a16:creationId xmlns:a16="http://schemas.microsoft.com/office/drawing/2014/main" id="{8E7F459C-7879-48F2-85C6-B112AC935979}"/>
              </a:ext>
            </a:extLst>
          </p:cNvPr>
          <p:cNvSpPr>
            <a:spLocks noGrp="1"/>
          </p:cNvSpPr>
          <p:nvPr>
            <p:ph type="body" sz="quarter" idx="27"/>
          </p:nvPr>
        </p:nvSpPr>
        <p:spPr>
          <a:xfrm>
            <a:off x="279236" y="653694"/>
            <a:ext cx="5961600" cy="436608"/>
          </a:xfrm>
        </p:spPr>
        <p:txBody>
          <a:bodyPr/>
          <a:lstStyle/>
          <a:p>
            <a:r>
              <a:rPr lang="en-GB" dirty="0"/>
              <a:t>‘For the Window Wise’ </a:t>
            </a:r>
            <a:r>
              <a:rPr lang="en-GB" dirty="0">
                <a:solidFill>
                  <a:schemeClr val="bg2"/>
                </a:solidFill>
                <a:hlinkClick r:id="rId4">
                  <a:extLst>
                    <a:ext uri="{A12FA001-AC4F-418D-AE19-62706E023703}">
                      <ahyp:hlinkClr xmlns:ahyp="http://schemas.microsoft.com/office/drawing/2018/hyperlinkcolor" val="tx"/>
                    </a:ext>
                  </a:extLst>
                </a:hlinkClick>
              </a:rPr>
              <a:t>click here to visit the website</a:t>
            </a:r>
            <a:r>
              <a:rPr lang="en-GB" dirty="0">
                <a:solidFill>
                  <a:schemeClr val="bg2"/>
                </a:solidFill>
                <a:hlinkClick r:id="rId4">
                  <a:extLst>
                    <a:ext uri="{A12FA001-AC4F-418D-AE19-62706E023703}">
                      <ahyp:hlinkClr xmlns:ahyp="http://schemas.microsoft.com/office/drawing/2018/hyperlinkcolor" val="tx"/>
                    </a:ext>
                  </a:extLst>
                </a:hlinkClick>
              </a:rPr>
              <a:t>. </a:t>
            </a:r>
            <a:endParaRPr lang="en-GB" dirty="0">
              <a:solidFill>
                <a:schemeClr val="bg2"/>
              </a:solidFill>
            </a:endParaRPr>
          </a:p>
        </p:txBody>
      </p:sp>
      <p:graphicFrame>
        <p:nvGraphicFramePr>
          <p:cNvPr id="16" name="Object 15" hidden="1"/>
          <p:cNvGraphicFramePr>
            <a:graphicFrameLocks noChangeAspect="1"/>
          </p:cNvGraphicFramePr>
          <p:nvPr>
            <p:custDataLst>
              <p:tags r:id="rId1"/>
            </p:custDataLst>
          </p:nvPr>
        </p:nvGraphicFramePr>
        <p:xfrm>
          <a:off x="1682751" y="1589"/>
          <a:ext cx="1587" cy="1587"/>
        </p:xfrm>
        <a:graphic>
          <a:graphicData uri="http://schemas.openxmlformats.org/presentationml/2006/ole">
            <mc:AlternateContent xmlns:mc="http://schemas.openxmlformats.org/markup-compatibility/2006">
              <mc:Choice xmlns:v="urn:schemas-microsoft-com:vml" Requires="v">
                <p:oleObj name="think-cell Slide" r:id="rId5" imgW="6350000" imgH="6350000" progId="">
                  <p:embed/>
                </p:oleObj>
              </mc:Choice>
              <mc:Fallback>
                <p:oleObj name="think-cell Slide" r:id="rId5" imgW="6350000" imgH="6350000" progId="">
                  <p:embed/>
                  <p:pic>
                    <p:nvPicPr>
                      <p:cNvPr id="16"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75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AD014442-68F8-06EF-4A16-D9AD65C38FFE}"/>
              </a:ext>
            </a:extLst>
          </p:cNvPr>
          <p:cNvSpPr/>
          <p:nvPr/>
        </p:nvSpPr>
        <p:spPr>
          <a:xfrm>
            <a:off x="-31530" y="7143006"/>
            <a:ext cx="13442949" cy="338554"/>
          </a:xfrm>
          <a:prstGeom prst="rect">
            <a:avLst/>
          </a:prstGeom>
        </p:spPr>
        <p:txBody>
          <a:bodyPr wrap="square">
            <a:spAutoFit/>
          </a:bodyPr>
          <a:lstStyle/>
          <a:p>
            <a:pPr algn="r" defTabSz="654246">
              <a:defRPr/>
            </a:pPr>
            <a:r>
              <a:rPr lang="en-US" sz="800" b="1" dirty="0">
                <a:solidFill>
                  <a:srgbClr val="000000"/>
                </a:solidFill>
                <a:latin typeface="Arial"/>
              </a:rPr>
              <a:t>Source: </a:t>
            </a:r>
            <a:r>
              <a:rPr lang="en-US" sz="800" dirty="0">
                <a:solidFill>
                  <a:srgbClr val="000000"/>
                </a:solidFill>
                <a:latin typeface="Arial"/>
              </a:rPr>
              <a:t>DCM / Hillarys Conducted by; Differentology Feb 2024. </a:t>
            </a:r>
          </a:p>
          <a:p>
            <a:pPr algn="r" defTabSz="654246">
              <a:defRPr/>
            </a:pPr>
            <a:r>
              <a:rPr lang="en-US" sz="800" dirty="0">
                <a:solidFill>
                  <a:srgbClr val="000000"/>
                </a:solidFill>
                <a:latin typeface="Arial"/>
              </a:rPr>
              <a:t>Uplifts are control (unexposed to ad)</a:t>
            </a:r>
            <a:r>
              <a:rPr lang="en-US" sz="800" dirty="0">
                <a:solidFill>
                  <a:srgbClr val="000000"/>
                </a:solidFill>
              </a:rPr>
              <a:t> vs test (exposed to ad)</a:t>
            </a:r>
            <a:endParaRPr lang="en-US" sz="800" dirty="0">
              <a:solidFill>
                <a:srgbClr val="000000"/>
              </a:solidFill>
              <a:latin typeface="Arial"/>
            </a:endParaRPr>
          </a:p>
        </p:txBody>
      </p:sp>
      <p:cxnSp>
        <p:nvCxnSpPr>
          <p:cNvPr id="10" name="Straight Connector 9">
            <a:extLst>
              <a:ext uri="{FF2B5EF4-FFF2-40B4-BE49-F238E27FC236}">
                <a16:creationId xmlns:a16="http://schemas.microsoft.com/office/drawing/2014/main" id="{03370A88-9DB0-CD3D-2975-8092421AF523}"/>
              </a:ext>
            </a:extLst>
          </p:cNvPr>
          <p:cNvCxnSpPr>
            <a:cxnSpLocks/>
          </p:cNvCxnSpPr>
          <p:nvPr/>
        </p:nvCxnSpPr>
        <p:spPr>
          <a:xfrm>
            <a:off x="6388736" y="555585"/>
            <a:ext cx="0" cy="6210446"/>
          </a:xfrm>
          <a:prstGeom prst="line">
            <a:avLst/>
          </a:prstGeom>
          <a:ln>
            <a:solidFill>
              <a:schemeClr val="accent6">
                <a:lumMod val="40000"/>
                <a:lumOff val="60000"/>
              </a:schemeClr>
            </a:solidFill>
          </a:ln>
        </p:spPr>
        <p:style>
          <a:lnRef idx="1">
            <a:schemeClr val="accent5"/>
          </a:lnRef>
          <a:fillRef idx="0">
            <a:schemeClr val="accent5"/>
          </a:fillRef>
          <a:effectRef idx="0">
            <a:schemeClr val="accent5"/>
          </a:effectRef>
          <a:fontRef idx="minor">
            <a:schemeClr val="tx1"/>
          </a:fontRef>
        </p:style>
      </p:cxnSp>
      <p:graphicFrame>
        <p:nvGraphicFramePr>
          <p:cNvPr id="22" name="Table 21">
            <a:extLst>
              <a:ext uri="{FF2B5EF4-FFF2-40B4-BE49-F238E27FC236}">
                <a16:creationId xmlns:a16="http://schemas.microsoft.com/office/drawing/2014/main" id="{353B1945-DAF3-06ED-7AAC-AF6C762A7D35}"/>
              </a:ext>
            </a:extLst>
          </p:cNvPr>
          <p:cNvGraphicFramePr>
            <a:graphicFrameLocks noGrp="1"/>
          </p:cNvGraphicFramePr>
          <p:nvPr>
            <p:extLst>
              <p:ext uri="{D42A27DB-BD31-4B8C-83A1-F6EECF244321}">
                <p14:modId xmlns:p14="http://schemas.microsoft.com/office/powerpoint/2010/main" val="4199360205"/>
              </p:ext>
            </p:extLst>
          </p:nvPr>
        </p:nvGraphicFramePr>
        <p:xfrm>
          <a:off x="149419" y="967166"/>
          <a:ext cx="6004980" cy="581230"/>
        </p:xfrm>
        <a:graphic>
          <a:graphicData uri="http://schemas.openxmlformats.org/drawingml/2006/table">
            <a:tbl>
              <a:tblPr firstRow="1" bandRow="1"/>
              <a:tblGrid>
                <a:gridCol w="1200996">
                  <a:extLst>
                    <a:ext uri="{9D8B030D-6E8A-4147-A177-3AD203B41FA5}">
                      <a16:colId xmlns:a16="http://schemas.microsoft.com/office/drawing/2014/main" val="4070443325"/>
                    </a:ext>
                  </a:extLst>
                </a:gridCol>
                <a:gridCol w="1200996">
                  <a:extLst>
                    <a:ext uri="{9D8B030D-6E8A-4147-A177-3AD203B41FA5}">
                      <a16:colId xmlns:a16="http://schemas.microsoft.com/office/drawing/2014/main" val="1717739332"/>
                    </a:ext>
                  </a:extLst>
                </a:gridCol>
                <a:gridCol w="1200996">
                  <a:extLst>
                    <a:ext uri="{9D8B030D-6E8A-4147-A177-3AD203B41FA5}">
                      <a16:colId xmlns:a16="http://schemas.microsoft.com/office/drawing/2014/main" val="2964611802"/>
                    </a:ext>
                  </a:extLst>
                </a:gridCol>
                <a:gridCol w="1200996">
                  <a:extLst>
                    <a:ext uri="{9D8B030D-6E8A-4147-A177-3AD203B41FA5}">
                      <a16:colId xmlns:a16="http://schemas.microsoft.com/office/drawing/2014/main" val="4056930144"/>
                    </a:ext>
                  </a:extLst>
                </a:gridCol>
                <a:gridCol w="1200996">
                  <a:extLst>
                    <a:ext uri="{9D8B030D-6E8A-4147-A177-3AD203B41FA5}">
                      <a16:colId xmlns:a16="http://schemas.microsoft.com/office/drawing/2014/main" val="3816094214"/>
                    </a:ext>
                  </a:extLst>
                </a:gridCol>
              </a:tblGrid>
              <a:tr h="254840">
                <a:tc>
                  <a:txBody>
                    <a:bodyPr/>
                    <a:lstStyle/>
                    <a:p>
                      <a:pPr algn="ctr" fontAlgn="ctr"/>
                      <a:r>
                        <a:rPr lang="en-GB" sz="1050" b="1" i="0" u="none" strike="noStrike" dirty="0">
                          <a:solidFill>
                            <a:srgbClr val="000000"/>
                          </a:solidFill>
                          <a:effectLst/>
                          <a:latin typeface="+mn-lt"/>
                        </a:rPr>
                        <a:t>Sector</a:t>
                      </a:r>
                    </a:p>
                  </a:txBody>
                  <a:tcPr marL="6350" marR="6350" marT="6350" marB="0" anchor="ctr">
                    <a:lnL>
                      <a:noFill/>
                    </a:lnL>
                    <a:lnR>
                      <a:noFill/>
                    </a:lnR>
                    <a:lnT>
                      <a:noFill/>
                    </a:lnT>
                    <a:lnB>
                      <a:noFill/>
                    </a:lnB>
                    <a:noFill/>
                  </a:tcPr>
                </a:tc>
                <a:tc>
                  <a:txBody>
                    <a:bodyPr/>
                    <a:lstStyle/>
                    <a:p>
                      <a:pPr algn="ctr" fontAlgn="ctr"/>
                      <a:r>
                        <a:rPr lang="en-GB" sz="1050" b="1" i="0" u="none" strike="noStrike" dirty="0">
                          <a:solidFill>
                            <a:srgbClr val="000000"/>
                          </a:solidFill>
                          <a:effectLst/>
                          <a:latin typeface="+mn-lt"/>
                        </a:rPr>
                        <a:t>Target Audience</a:t>
                      </a:r>
                    </a:p>
                  </a:txBody>
                  <a:tcPr marL="6350" marR="6350" marT="6350" marB="0" anchor="ctr">
                    <a:lnL>
                      <a:noFill/>
                    </a:lnL>
                    <a:lnR>
                      <a:noFill/>
                    </a:lnR>
                    <a:lnT>
                      <a:noFill/>
                    </a:lnT>
                    <a:lnB>
                      <a:noFill/>
                    </a:lnB>
                    <a:noFill/>
                  </a:tcPr>
                </a:tc>
                <a:tc>
                  <a:txBody>
                    <a:bodyPr/>
                    <a:lstStyle/>
                    <a:p>
                      <a:pPr algn="ctr" fontAlgn="ctr"/>
                      <a:r>
                        <a:rPr lang="en-GB" sz="1050" b="1" i="0" u="none" strike="noStrike" dirty="0">
                          <a:solidFill>
                            <a:srgbClr val="000000"/>
                          </a:solidFill>
                          <a:effectLst/>
                          <a:latin typeface="+mn-lt"/>
                        </a:rPr>
                        <a:t>Package</a:t>
                      </a:r>
                    </a:p>
                  </a:txBody>
                  <a:tcPr marL="6350" marR="6350" marT="6350" marB="0" anchor="ctr">
                    <a:lnL>
                      <a:noFill/>
                    </a:lnL>
                    <a:lnR>
                      <a:noFill/>
                    </a:lnR>
                    <a:lnT>
                      <a:noFill/>
                    </a:lnT>
                    <a:lnB>
                      <a:noFill/>
                    </a:lnB>
                    <a:noFill/>
                  </a:tcPr>
                </a:tc>
                <a:tc>
                  <a:txBody>
                    <a:bodyPr/>
                    <a:lstStyle/>
                    <a:p>
                      <a:pPr algn="ctr" fontAlgn="ctr"/>
                      <a:r>
                        <a:rPr lang="en-GB" sz="1050" b="1" i="0" u="none" strike="noStrike" dirty="0">
                          <a:solidFill>
                            <a:srgbClr val="000000"/>
                          </a:solidFill>
                          <a:effectLst/>
                          <a:latin typeface="+mn-lt"/>
                        </a:rPr>
                        <a:t>Media Agency</a:t>
                      </a:r>
                    </a:p>
                  </a:txBody>
                  <a:tcPr marL="6350" marR="6350" marT="6350" marB="0" anchor="ctr">
                    <a:lnL>
                      <a:noFill/>
                    </a:lnL>
                    <a:lnR>
                      <a:noFill/>
                    </a:lnR>
                    <a:lnT>
                      <a:noFill/>
                    </a:lnT>
                    <a:lnB>
                      <a:noFill/>
                    </a:lnB>
                    <a:noFill/>
                  </a:tcPr>
                </a:tc>
                <a:tc>
                  <a:txBody>
                    <a:bodyPr/>
                    <a:lstStyle/>
                    <a:p>
                      <a:pPr algn="ctr" fontAlgn="ctr"/>
                      <a:r>
                        <a:rPr lang="en-GB" sz="1050" b="1" i="0" u="none" strike="noStrike" dirty="0">
                          <a:solidFill>
                            <a:srgbClr val="000000"/>
                          </a:solidFill>
                          <a:effectLst/>
                          <a:latin typeface="+mn-lt"/>
                        </a:rPr>
                        <a:t>Copy Length</a:t>
                      </a:r>
                    </a:p>
                  </a:txBody>
                  <a:tcPr marL="6350" marR="6350" marT="6350" marB="0" anchor="ctr">
                    <a:lnL>
                      <a:noFill/>
                    </a:lnL>
                    <a:lnR>
                      <a:noFill/>
                    </a:lnR>
                    <a:lnT>
                      <a:noFill/>
                    </a:lnT>
                    <a:lnB>
                      <a:noFill/>
                    </a:lnB>
                    <a:noFill/>
                  </a:tcPr>
                </a:tc>
                <a:extLst>
                  <a:ext uri="{0D108BD9-81ED-4DB2-BD59-A6C34878D82A}">
                    <a16:rowId xmlns:a16="http://schemas.microsoft.com/office/drawing/2014/main" val="3794795311"/>
                  </a:ext>
                </a:extLst>
              </a:tr>
              <a:tr h="254840">
                <a:tc>
                  <a:txBody>
                    <a:bodyPr/>
                    <a:lstStyle/>
                    <a:p>
                      <a:pPr algn="ctr" fontAlgn="ctr"/>
                      <a:r>
                        <a:rPr lang="en-GB" sz="1050" b="0" i="0" u="none" strike="noStrike" dirty="0">
                          <a:solidFill>
                            <a:srgbClr val="000000"/>
                          </a:solidFill>
                          <a:effectLst/>
                          <a:latin typeface="+mn-lt"/>
                        </a:rPr>
                        <a:t>Retail</a:t>
                      </a:r>
                    </a:p>
                  </a:txBody>
                  <a:tcPr marL="6350" marR="6350" marT="6350" marB="0" anchor="ctr">
                    <a:lnL>
                      <a:noFill/>
                    </a:lnL>
                    <a:lnR>
                      <a:noFill/>
                    </a:lnR>
                    <a:lnT>
                      <a:noFill/>
                    </a:lnT>
                    <a:lnB>
                      <a:noFill/>
                    </a:lnB>
                    <a:noFill/>
                  </a:tcPr>
                </a:tc>
                <a:tc>
                  <a:txBody>
                    <a:bodyPr/>
                    <a:lstStyle/>
                    <a:p>
                      <a:pPr algn="ctr" fontAlgn="ctr"/>
                      <a:r>
                        <a:rPr lang="en-GB" sz="1050" b="0" i="0" u="none" strike="noStrike" dirty="0">
                          <a:solidFill>
                            <a:srgbClr val="000000"/>
                          </a:solidFill>
                          <a:effectLst/>
                          <a:latin typeface="+mn-lt"/>
                        </a:rPr>
                        <a:t>ABC1 Women</a:t>
                      </a:r>
                    </a:p>
                  </a:txBody>
                  <a:tcPr marL="6350" marR="6350" marT="6350" marB="0" anchor="ctr">
                    <a:lnL>
                      <a:noFill/>
                    </a:lnL>
                    <a:lnR>
                      <a:noFill/>
                    </a:lnR>
                    <a:lnT>
                      <a:noFill/>
                    </a:lnT>
                    <a:lnB>
                      <a:noFill/>
                    </a:lnB>
                    <a:noFill/>
                  </a:tcPr>
                </a:tc>
                <a:tc>
                  <a:txBody>
                    <a:bodyPr/>
                    <a:lstStyle/>
                    <a:p>
                      <a:pPr algn="ctr" fontAlgn="ctr"/>
                      <a:r>
                        <a:rPr lang="en-GB" sz="1050" b="0" i="0" u="none" strike="noStrike" dirty="0">
                          <a:solidFill>
                            <a:srgbClr val="000000"/>
                          </a:solidFill>
                          <a:effectLst/>
                          <a:latin typeface="+mn-lt"/>
                        </a:rPr>
                        <a:t>Prem AGP &amp; Film Pack</a:t>
                      </a:r>
                    </a:p>
                  </a:txBody>
                  <a:tcPr marL="6350" marR="6350" marT="6350" marB="0" anchor="ctr">
                    <a:lnL>
                      <a:noFill/>
                    </a:lnL>
                    <a:lnR>
                      <a:noFill/>
                    </a:lnR>
                    <a:lnT>
                      <a:noFill/>
                    </a:lnT>
                    <a:lnB>
                      <a:noFill/>
                    </a:lnB>
                    <a:noFill/>
                  </a:tcPr>
                </a:tc>
                <a:tc>
                  <a:txBody>
                    <a:bodyPr/>
                    <a:lstStyle/>
                    <a:p>
                      <a:pPr algn="ctr" fontAlgn="ctr"/>
                      <a:r>
                        <a:rPr lang="en-GB" sz="1050" b="0" i="0" u="none" strike="noStrike" dirty="0" err="1">
                          <a:solidFill>
                            <a:srgbClr val="000000"/>
                          </a:solidFill>
                          <a:effectLst/>
                          <a:latin typeface="+mn-lt"/>
                        </a:rPr>
                        <a:t>EssenceMediacom</a:t>
                      </a:r>
                      <a:endParaRPr lang="en-GB" sz="1050" b="0" i="0" u="none" strike="noStrike" dirty="0">
                        <a:solidFill>
                          <a:srgbClr val="000000"/>
                        </a:solidFill>
                        <a:effectLst/>
                        <a:latin typeface="+mn-lt"/>
                      </a:endParaRPr>
                    </a:p>
                  </a:txBody>
                  <a:tcPr marL="6350" marR="6350" marT="6350" marB="0" anchor="ctr">
                    <a:lnL>
                      <a:noFill/>
                    </a:lnL>
                    <a:lnR>
                      <a:noFill/>
                    </a:lnR>
                    <a:lnT>
                      <a:noFill/>
                    </a:lnT>
                    <a:lnB>
                      <a:noFill/>
                    </a:lnB>
                    <a:noFill/>
                  </a:tcPr>
                </a:tc>
                <a:tc>
                  <a:txBody>
                    <a:bodyPr/>
                    <a:lstStyle/>
                    <a:p>
                      <a:pPr algn="ctr" fontAlgn="ctr"/>
                      <a:r>
                        <a:rPr lang="en-GB" sz="1050" b="0" i="0" u="none" strike="noStrike" dirty="0">
                          <a:solidFill>
                            <a:srgbClr val="000000"/>
                          </a:solidFill>
                          <a:effectLst/>
                          <a:latin typeface="+mn-lt"/>
                        </a:rPr>
                        <a:t>30”</a:t>
                      </a:r>
                    </a:p>
                  </a:txBody>
                  <a:tcPr marL="6350" marR="6350" marT="6350" marB="0" anchor="ctr">
                    <a:lnL>
                      <a:noFill/>
                    </a:lnL>
                    <a:lnR>
                      <a:noFill/>
                    </a:lnR>
                    <a:lnT>
                      <a:noFill/>
                    </a:lnT>
                    <a:lnB>
                      <a:noFill/>
                    </a:lnB>
                    <a:noFill/>
                  </a:tcPr>
                </a:tc>
                <a:extLst>
                  <a:ext uri="{0D108BD9-81ED-4DB2-BD59-A6C34878D82A}">
                    <a16:rowId xmlns:a16="http://schemas.microsoft.com/office/drawing/2014/main" val="968568023"/>
                  </a:ext>
                </a:extLst>
              </a:tr>
            </a:tbl>
          </a:graphicData>
        </a:graphic>
      </p:graphicFrame>
      <p:sp>
        <p:nvSpPr>
          <p:cNvPr id="27" name="Text Placeholder 9">
            <a:extLst>
              <a:ext uri="{FF2B5EF4-FFF2-40B4-BE49-F238E27FC236}">
                <a16:creationId xmlns:a16="http://schemas.microsoft.com/office/drawing/2014/main" id="{A4CE6064-04BD-0FB4-90FB-B8B1E5CCD8B7}"/>
              </a:ext>
            </a:extLst>
          </p:cNvPr>
          <p:cNvSpPr txBox="1">
            <a:spLocks/>
          </p:cNvSpPr>
          <p:nvPr/>
        </p:nvSpPr>
        <p:spPr bwMode="gray">
          <a:xfrm>
            <a:off x="6645174" y="608667"/>
            <a:ext cx="6268351" cy="792525"/>
          </a:xfrm>
          <a:prstGeom prst="rect">
            <a:avLst/>
          </a:prstGeom>
        </p:spPr>
        <p:txBody>
          <a:bodyPr vert="horz" wrap="square" lIns="0" tIns="0" rIns="0" bIns="0" rtlCol="0">
            <a:sp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buClr>
                <a:srgbClr val="000000"/>
              </a:buClr>
              <a:defRPr/>
            </a:pPr>
            <a:r>
              <a:rPr lang="en-GB" dirty="0">
                <a:solidFill>
                  <a:schemeClr val="accent2"/>
                </a:solidFill>
                <a:cs typeface="Arial"/>
              </a:rPr>
              <a:t>Results</a:t>
            </a:r>
          </a:p>
          <a:p>
            <a:pPr>
              <a:lnSpc>
                <a:spcPct val="100000"/>
              </a:lnSpc>
              <a:buClr>
                <a:srgbClr val="000000"/>
              </a:buClr>
              <a:defRPr/>
            </a:pPr>
            <a:endParaRPr lang="en-GB" sz="600" dirty="0">
              <a:solidFill>
                <a:schemeClr val="bg2"/>
              </a:solidFill>
              <a:cs typeface="Arial"/>
            </a:endParaRPr>
          </a:p>
          <a:p>
            <a:pPr lvl="0" algn="just">
              <a:lnSpc>
                <a:spcPct val="100000"/>
              </a:lnSpc>
              <a:spcAft>
                <a:spcPts val="800"/>
              </a:spcAft>
              <a:defRPr/>
            </a:pPr>
            <a:r>
              <a:rPr kumimoji="0" lang="en-GB" sz="105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Exposure to the ad in the cinema has significantly enhanced Hillarys’ KPI’s, including increasing awareness, perceptions and driving conversion metrics, in turn boosting overall consideration and ultimately leading to sales of Hillarys blinds. </a:t>
            </a:r>
          </a:p>
        </p:txBody>
      </p:sp>
      <p:sp>
        <p:nvSpPr>
          <p:cNvPr id="26" name="TextBox 25">
            <a:extLst>
              <a:ext uri="{FF2B5EF4-FFF2-40B4-BE49-F238E27FC236}">
                <a16:creationId xmlns:a16="http://schemas.microsoft.com/office/drawing/2014/main" id="{CF4B6620-CB2B-A660-D57A-EDA894C2A324}"/>
              </a:ext>
            </a:extLst>
          </p:cNvPr>
          <p:cNvSpPr txBox="1"/>
          <p:nvPr/>
        </p:nvSpPr>
        <p:spPr>
          <a:xfrm>
            <a:off x="6536637" y="1562470"/>
            <a:ext cx="1638488" cy="646331"/>
          </a:xfrm>
          <a:prstGeom prst="rect">
            <a:avLst/>
          </a:prstGeom>
          <a:noFill/>
        </p:spPr>
        <p:txBody>
          <a:bodyPr wrap="square" rtlCol="0">
            <a:spAutoFit/>
          </a:bodyPr>
          <a:lstStyle/>
          <a:p>
            <a:pPr algn="ctr" defTabSz="672130"/>
            <a:r>
              <a:rPr lang="en-US" sz="3600" b="1" dirty="0">
                <a:solidFill>
                  <a:schemeClr val="accent2"/>
                </a:solidFill>
                <a:cs typeface="Calibri Light"/>
              </a:rPr>
              <a:t>+21%</a:t>
            </a:r>
          </a:p>
        </p:txBody>
      </p:sp>
      <p:sp>
        <p:nvSpPr>
          <p:cNvPr id="28" name="TextBox 27">
            <a:extLst>
              <a:ext uri="{FF2B5EF4-FFF2-40B4-BE49-F238E27FC236}">
                <a16:creationId xmlns:a16="http://schemas.microsoft.com/office/drawing/2014/main" id="{53AF4B2A-9F8B-2F48-EC99-6E891CED6C53}"/>
              </a:ext>
            </a:extLst>
          </p:cNvPr>
          <p:cNvSpPr txBox="1"/>
          <p:nvPr/>
        </p:nvSpPr>
        <p:spPr>
          <a:xfrm>
            <a:off x="8056424" y="1706398"/>
            <a:ext cx="4867987" cy="415498"/>
          </a:xfrm>
          <a:prstGeom prst="rect">
            <a:avLst/>
          </a:prstGeom>
          <a:noFill/>
        </p:spPr>
        <p:txBody>
          <a:bodyPr wrap="square" rtlCol="0">
            <a:spAutoFit/>
          </a:bodyPr>
          <a:lstStyle/>
          <a:p>
            <a:pPr defTabSz="672130"/>
            <a:r>
              <a:rPr lang="en-GB" sz="1050" dirty="0">
                <a:solidFill>
                  <a:srgbClr val="000000"/>
                </a:solidFill>
                <a:cs typeface="Arial" panose="020B0604020202020204" pitchFamily="34" charset="0"/>
              </a:rPr>
              <a:t>The cinema campaign saw a significant uplift from control to test in being </a:t>
            </a:r>
            <a:r>
              <a:rPr lang="en-GB" sz="1050" b="1" dirty="0">
                <a:solidFill>
                  <a:schemeClr val="accent2"/>
                </a:solidFill>
                <a:cs typeface="Arial" panose="020B0604020202020204" pitchFamily="34" charset="0"/>
              </a:rPr>
              <a:t>aware of the ad</a:t>
            </a:r>
            <a:endParaRPr lang="en-GB" sz="1000" b="1" dirty="0">
              <a:solidFill>
                <a:schemeClr val="accent2"/>
              </a:solidFill>
              <a:cs typeface="Arial" panose="020B0604020202020204" pitchFamily="34" charset="0"/>
            </a:endParaRPr>
          </a:p>
        </p:txBody>
      </p:sp>
      <p:sp>
        <p:nvSpPr>
          <p:cNvPr id="31" name="TextBox 30">
            <a:extLst>
              <a:ext uri="{FF2B5EF4-FFF2-40B4-BE49-F238E27FC236}">
                <a16:creationId xmlns:a16="http://schemas.microsoft.com/office/drawing/2014/main" id="{92EE572E-2FBB-CE7D-66C7-15BB425E3C05}"/>
              </a:ext>
            </a:extLst>
          </p:cNvPr>
          <p:cNvSpPr txBox="1"/>
          <p:nvPr/>
        </p:nvSpPr>
        <p:spPr>
          <a:xfrm>
            <a:off x="6526466" y="2203746"/>
            <a:ext cx="1638488" cy="646331"/>
          </a:xfrm>
          <a:prstGeom prst="rect">
            <a:avLst/>
          </a:prstGeom>
          <a:noFill/>
        </p:spPr>
        <p:txBody>
          <a:bodyPr wrap="square" rtlCol="0">
            <a:spAutoFit/>
          </a:bodyPr>
          <a:lstStyle/>
          <a:p>
            <a:pPr algn="ctr" defTabSz="672130"/>
            <a:r>
              <a:rPr lang="en-US" sz="3600" b="1" dirty="0">
                <a:solidFill>
                  <a:schemeClr val="accent2"/>
                </a:solidFill>
                <a:cs typeface="Calibri Light"/>
              </a:rPr>
              <a:t>+16%</a:t>
            </a:r>
          </a:p>
        </p:txBody>
      </p:sp>
      <p:sp>
        <p:nvSpPr>
          <p:cNvPr id="32" name="TextBox 31">
            <a:extLst>
              <a:ext uri="{FF2B5EF4-FFF2-40B4-BE49-F238E27FC236}">
                <a16:creationId xmlns:a16="http://schemas.microsoft.com/office/drawing/2014/main" id="{490EF0A1-3F88-43E8-D422-C6B9DAD9D59A}"/>
              </a:ext>
            </a:extLst>
          </p:cNvPr>
          <p:cNvSpPr txBox="1"/>
          <p:nvPr/>
        </p:nvSpPr>
        <p:spPr>
          <a:xfrm>
            <a:off x="8056424" y="2354592"/>
            <a:ext cx="4845548" cy="430887"/>
          </a:xfrm>
          <a:prstGeom prst="rect">
            <a:avLst/>
          </a:prstGeom>
          <a:noFill/>
        </p:spPr>
        <p:txBody>
          <a:bodyPr wrap="square" rtlCol="0">
            <a:spAutoFit/>
          </a:bodyPr>
          <a:lstStyle/>
          <a:p>
            <a:pPr defTabSz="672130"/>
            <a:r>
              <a:rPr lang="en-GB" sz="1050" dirty="0">
                <a:solidFill>
                  <a:srgbClr val="000000"/>
                </a:solidFill>
              </a:rPr>
              <a:t>Exposure to the ad in cinema delivered significant uplift in </a:t>
            </a:r>
            <a:r>
              <a:rPr lang="en-GB" sz="1050" b="1" dirty="0">
                <a:solidFill>
                  <a:schemeClr val="accent2"/>
                </a:solidFill>
              </a:rPr>
              <a:t>brand performance</a:t>
            </a:r>
            <a:r>
              <a:rPr lang="en-GB" sz="1050" dirty="0">
                <a:solidFill>
                  <a:srgbClr val="000000"/>
                </a:solidFill>
              </a:rPr>
              <a:t>, with agreement for Hillarys ‘is well known for doing what it does’</a:t>
            </a:r>
          </a:p>
        </p:txBody>
      </p:sp>
      <p:sp>
        <p:nvSpPr>
          <p:cNvPr id="33" name="TextBox 32">
            <a:extLst>
              <a:ext uri="{FF2B5EF4-FFF2-40B4-BE49-F238E27FC236}">
                <a16:creationId xmlns:a16="http://schemas.microsoft.com/office/drawing/2014/main" id="{8A4AA8AC-07A9-51F1-A883-33F890DDBD8B}"/>
              </a:ext>
            </a:extLst>
          </p:cNvPr>
          <p:cNvSpPr txBox="1"/>
          <p:nvPr/>
        </p:nvSpPr>
        <p:spPr>
          <a:xfrm>
            <a:off x="6513249" y="2904615"/>
            <a:ext cx="1638488" cy="646331"/>
          </a:xfrm>
          <a:prstGeom prst="rect">
            <a:avLst/>
          </a:prstGeom>
          <a:noFill/>
        </p:spPr>
        <p:txBody>
          <a:bodyPr wrap="square" rtlCol="0">
            <a:spAutoFit/>
          </a:bodyPr>
          <a:lstStyle/>
          <a:p>
            <a:pPr algn="ctr" defTabSz="672130"/>
            <a:r>
              <a:rPr lang="en-US" sz="3600" b="1" dirty="0">
                <a:solidFill>
                  <a:schemeClr val="accent2"/>
                </a:solidFill>
                <a:cs typeface="Calibri Light"/>
              </a:rPr>
              <a:t>+42%</a:t>
            </a:r>
          </a:p>
        </p:txBody>
      </p:sp>
      <p:sp>
        <p:nvSpPr>
          <p:cNvPr id="34" name="TextBox 33">
            <a:extLst>
              <a:ext uri="{FF2B5EF4-FFF2-40B4-BE49-F238E27FC236}">
                <a16:creationId xmlns:a16="http://schemas.microsoft.com/office/drawing/2014/main" id="{E6336AC1-AECA-D733-5CD5-BDBFDC69CCDD}"/>
              </a:ext>
            </a:extLst>
          </p:cNvPr>
          <p:cNvSpPr txBox="1"/>
          <p:nvPr/>
        </p:nvSpPr>
        <p:spPr>
          <a:xfrm>
            <a:off x="8056423" y="3016949"/>
            <a:ext cx="4867988" cy="415498"/>
          </a:xfrm>
          <a:prstGeom prst="rect">
            <a:avLst/>
          </a:prstGeom>
          <a:noFill/>
        </p:spPr>
        <p:txBody>
          <a:bodyPr wrap="square" rtlCol="0">
            <a:spAutoFit/>
          </a:bodyPr>
          <a:lstStyle/>
          <a:p>
            <a:pPr defTabSz="672130"/>
            <a:r>
              <a:rPr lang="en-GB" sz="1050" dirty="0">
                <a:solidFill>
                  <a:srgbClr val="000000"/>
                </a:solidFill>
              </a:rPr>
              <a:t>respondents had a significantly </a:t>
            </a:r>
            <a:r>
              <a:rPr lang="en-GB" sz="1050" b="1" dirty="0">
                <a:solidFill>
                  <a:schemeClr val="accent2"/>
                </a:solidFill>
              </a:rPr>
              <a:t>better impression </a:t>
            </a:r>
            <a:r>
              <a:rPr lang="en-GB" sz="1050" dirty="0">
                <a:solidFill>
                  <a:srgbClr val="000000"/>
                </a:solidFill>
              </a:rPr>
              <a:t>of Hillarys after exposure to the ad in the cinema  </a:t>
            </a:r>
          </a:p>
        </p:txBody>
      </p:sp>
      <p:sp>
        <p:nvSpPr>
          <p:cNvPr id="35" name="TextBox 34">
            <a:extLst>
              <a:ext uri="{FF2B5EF4-FFF2-40B4-BE49-F238E27FC236}">
                <a16:creationId xmlns:a16="http://schemas.microsoft.com/office/drawing/2014/main" id="{EEB62884-70ED-A5F5-7AC9-862A9F896DF8}"/>
              </a:ext>
            </a:extLst>
          </p:cNvPr>
          <p:cNvSpPr txBox="1"/>
          <p:nvPr/>
        </p:nvSpPr>
        <p:spPr>
          <a:xfrm>
            <a:off x="6504016" y="3637506"/>
            <a:ext cx="1638488" cy="646331"/>
          </a:xfrm>
          <a:prstGeom prst="rect">
            <a:avLst/>
          </a:prstGeom>
          <a:noFill/>
        </p:spPr>
        <p:txBody>
          <a:bodyPr wrap="square" rtlCol="0">
            <a:spAutoFit/>
          </a:bodyPr>
          <a:lstStyle/>
          <a:p>
            <a:pPr algn="ctr" defTabSz="672130"/>
            <a:r>
              <a:rPr lang="en-US" sz="3600" b="1" dirty="0">
                <a:solidFill>
                  <a:schemeClr val="accent2"/>
                </a:solidFill>
                <a:cs typeface="Calibri Light"/>
              </a:rPr>
              <a:t>+41%</a:t>
            </a:r>
          </a:p>
        </p:txBody>
      </p:sp>
      <p:sp>
        <p:nvSpPr>
          <p:cNvPr id="36" name="TextBox 35">
            <a:extLst>
              <a:ext uri="{FF2B5EF4-FFF2-40B4-BE49-F238E27FC236}">
                <a16:creationId xmlns:a16="http://schemas.microsoft.com/office/drawing/2014/main" id="{EAB96FD0-F117-A467-B3BF-C32FBBC56DCF}"/>
              </a:ext>
            </a:extLst>
          </p:cNvPr>
          <p:cNvSpPr txBox="1"/>
          <p:nvPr/>
        </p:nvSpPr>
        <p:spPr>
          <a:xfrm>
            <a:off x="8033974" y="3668283"/>
            <a:ext cx="4867988" cy="415498"/>
          </a:xfrm>
          <a:prstGeom prst="rect">
            <a:avLst/>
          </a:prstGeom>
          <a:noFill/>
        </p:spPr>
        <p:txBody>
          <a:bodyPr wrap="square" rtlCol="0">
            <a:spAutoFit/>
          </a:bodyPr>
          <a:lstStyle/>
          <a:p>
            <a:pPr defTabSz="672130"/>
            <a:r>
              <a:rPr lang="en-GB" sz="1050" dirty="0">
                <a:solidFill>
                  <a:srgbClr val="000000"/>
                </a:solidFill>
              </a:rPr>
              <a:t>Test respondents are significantly more likely to be </a:t>
            </a:r>
            <a:r>
              <a:rPr lang="en-GB" sz="1050" b="1" dirty="0">
                <a:solidFill>
                  <a:schemeClr val="accent2"/>
                </a:solidFill>
              </a:rPr>
              <a:t>very/extremely like to consider </a:t>
            </a:r>
            <a:r>
              <a:rPr lang="en-GB" sz="1050" b="1" dirty="0" err="1">
                <a:solidFill>
                  <a:schemeClr val="accent2"/>
                </a:solidFill>
              </a:rPr>
              <a:t>Hillarys</a:t>
            </a:r>
            <a:endParaRPr lang="en-GB" sz="1050" b="1" dirty="0">
              <a:solidFill>
                <a:schemeClr val="accent2"/>
              </a:solidFill>
            </a:endParaRPr>
          </a:p>
        </p:txBody>
      </p:sp>
      <p:pic>
        <p:nvPicPr>
          <p:cNvPr id="8" name="Picture 7">
            <a:extLst>
              <a:ext uri="{FF2B5EF4-FFF2-40B4-BE49-F238E27FC236}">
                <a16:creationId xmlns:a16="http://schemas.microsoft.com/office/drawing/2014/main" id="{AB38216C-CAB6-4E0E-32C0-1D3BBB2FAD99}"/>
              </a:ext>
            </a:extLst>
          </p:cNvPr>
          <p:cNvPicPr>
            <a:picLocks noChangeAspect="1"/>
          </p:cNvPicPr>
          <p:nvPr/>
        </p:nvPicPr>
        <p:blipFill rotWithShape="1">
          <a:blip r:embed="rId7"/>
          <a:srcRect t="14347" b="7612"/>
          <a:stretch/>
        </p:blipFill>
        <p:spPr>
          <a:xfrm>
            <a:off x="653660" y="4443985"/>
            <a:ext cx="5212747" cy="2265652"/>
          </a:xfrm>
          <a:prstGeom prst="rect">
            <a:avLst/>
          </a:prstGeom>
        </p:spPr>
      </p:pic>
      <p:sp>
        <p:nvSpPr>
          <p:cNvPr id="2" name="TextBox 1">
            <a:extLst>
              <a:ext uri="{FF2B5EF4-FFF2-40B4-BE49-F238E27FC236}">
                <a16:creationId xmlns:a16="http://schemas.microsoft.com/office/drawing/2014/main" id="{5494ADC5-BEBF-3B52-907A-0AA9B69C12E8}"/>
              </a:ext>
            </a:extLst>
          </p:cNvPr>
          <p:cNvSpPr txBox="1"/>
          <p:nvPr/>
        </p:nvSpPr>
        <p:spPr>
          <a:xfrm>
            <a:off x="6513249" y="4327162"/>
            <a:ext cx="1638488" cy="646331"/>
          </a:xfrm>
          <a:prstGeom prst="rect">
            <a:avLst/>
          </a:prstGeom>
          <a:noFill/>
        </p:spPr>
        <p:txBody>
          <a:bodyPr wrap="square" rtlCol="0">
            <a:spAutoFit/>
          </a:bodyPr>
          <a:lstStyle/>
          <a:p>
            <a:pPr algn="ctr" defTabSz="672130"/>
            <a:r>
              <a:rPr lang="en-US" sz="3600" b="1" dirty="0">
                <a:solidFill>
                  <a:schemeClr val="accent2"/>
                </a:solidFill>
                <a:cs typeface="Calibri Light"/>
              </a:rPr>
              <a:t>+45%</a:t>
            </a:r>
          </a:p>
        </p:txBody>
      </p:sp>
      <p:sp>
        <p:nvSpPr>
          <p:cNvPr id="5" name="TextBox 4">
            <a:extLst>
              <a:ext uri="{FF2B5EF4-FFF2-40B4-BE49-F238E27FC236}">
                <a16:creationId xmlns:a16="http://schemas.microsoft.com/office/drawing/2014/main" id="{7567D215-8E13-DA50-D7C9-CCBB0F3C9BCD}"/>
              </a:ext>
            </a:extLst>
          </p:cNvPr>
          <p:cNvSpPr txBox="1"/>
          <p:nvPr/>
        </p:nvSpPr>
        <p:spPr>
          <a:xfrm>
            <a:off x="8056423" y="4439496"/>
            <a:ext cx="4867988" cy="415498"/>
          </a:xfrm>
          <a:prstGeom prst="rect">
            <a:avLst/>
          </a:prstGeom>
          <a:noFill/>
        </p:spPr>
        <p:txBody>
          <a:bodyPr wrap="square" rtlCol="0">
            <a:spAutoFit/>
          </a:bodyPr>
          <a:lstStyle/>
          <a:p>
            <a:pPr defTabSz="672130"/>
            <a:r>
              <a:rPr lang="en-GB" sz="1050" dirty="0">
                <a:solidFill>
                  <a:srgbClr val="000000"/>
                </a:solidFill>
              </a:rPr>
              <a:t>Test respondents are significantly </a:t>
            </a:r>
            <a:r>
              <a:rPr lang="en-GB" sz="1050" b="1" dirty="0">
                <a:solidFill>
                  <a:srgbClr val="000000"/>
                </a:solidFill>
              </a:rPr>
              <a:t>more likely to trust </a:t>
            </a:r>
            <a:r>
              <a:rPr lang="en-GB" sz="1050" dirty="0" err="1">
                <a:solidFill>
                  <a:srgbClr val="000000"/>
                </a:solidFill>
              </a:rPr>
              <a:t>Hillarys</a:t>
            </a:r>
            <a:r>
              <a:rPr lang="en-GB" sz="1050" dirty="0">
                <a:solidFill>
                  <a:srgbClr val="000000"/>
                </a:solidFill>
              </a:rPr>
              <a:t> after exposure to the ad in the cinema.</a:t>
            </a:r>
          </a:p>
        </p:txBody>
      </p:sp>
      <p:sp>
        <p:nvSpPr>
          <p:cNvPr id="9" name="Rectangle: Rounded Corners 8">
            <a:extLst>
              <a:ext uri="{FF2B5EF4-FFF2-40B4-BE49-F238E27FC236}">
                <a16:creationId xmlns:a16="http://schemas.microsoft.com/office/drawing/2014/main" id="{D3A9DBD3-A35B-B773-5684-FF399954E23F}"/>
              </a:ext>
            </a:extLst>
          </p:cNvPr>
          <p:cNvSpPr/>
          <p:nvPr/>
        </p:nvSpPr>
        <p:spPr>
          <a:xfrm>
            <a:off x="6721475" y="5260269"/>
            <a:ext cx="1814605" cy="1144369"/>
          </a:xfrm>
          <a:prstGeom prst="round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600" b="1" i="0" u="none" strike="noStrike" baseline="0" dirty="0">
                <a:solidFill>
                  <a:srgbClr val="FFFFFF"/>
                </a:solidFill>
                <a:latin typeface="Arial" panose="020B0604020202020204" pitchFamily="34" charset="0"/>
              </a:rPr>
              <a:t>Hillarys have high quality products</a:t>
            </a:r>
            <a:endParaRPr lang="en-GB" sz="1800" b="1" dirty="0">
              <a:solidFill>
                <a:srgbClr val="FFFFFF"/>
              </a:solidFill>
            </a:endParaRPr>
          </a:p>
        </p:txBody>
      </p:sp>
      <p:sp>
        <p:nvSpPr>
          <p:cNvPr id="11" name="Rectangle: Rounded Corners 10">
            <a:extLst>
              <a:ext uri="{FF2B5EF4-FFF2-40B4-BE49-F238E27FC236}">
                <a16:creationId xmlns:a16="http://schemas.microsoft.com/office/drawing/2014/main" id="{2348D956-6FD0-2488-93BC-50249FFABEC0}"/>
              </a:ext>
            </a:extLst>
          </p:cNvPr>
          <p:cNvSpPr/>
          <p:nvPr/>
        </p:nvSpPr>
        <p:spPr>
          <a:xfrm>
            <a:off x="8868818" y="5260270"/>
            <a:ext cx="1814605" cy="1144369"/>
          </a:xfrm>
          <a:prstGeom prst="round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600" b="1" i="0" u="none" strike="noStrike" baseline="0" dirty="0">
                <a:solidFill>
                  <a:srgbClr val="FFFFFF"/>
                </a:solidFill>
                <a:latin typeface="Arial" panose="020B0604020202020204" pitchFamily="34" charset="0"/>
              </a:rPr>
              <a:t>Hillarys is a brand I trust</a:t>
            </a:r>
          </a:p>
        </p:txBody>
      </p:sp>
      <p:sp>
        <p:nvSpPr>
          <p:cNvPr id="14" name="Rectangle: Rounded Corners 13">
            <a:extLst>
              <a:ext uri="{FF2B5EF4-FFF2-40B4-BE49-F238E27FC236}">
                <a16:creationId xmlns:a16="http://schemas.microsoft.com/office/drawing/2014/main" id="{04F314BA-599B-AF04-33AD-B56C24730320}"/>
              </a:ext>
            </a:extLst>
          </p:cNvPr>
          <p:cNvSpPr/>
          <p:nvPr/>
        </p:nvSpPr>
        <p:spPr>
          <a:xfrm>
            <a:off x="11109806" y="5260270"/>
            <a:ext cx="1814605" cy="1144369"/>
          </a:xfrm>
          <a:prstGeom prst="round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600" b="1" i="0" u="none" strike="noStrike" baseline="0" dirty="0">
                <a:solidFill>
                  <a:srgbClr val="FFFFFF"/>
                </a:solidFill>
                <a:latin typeface="Arial" panose="020B0604020202020204" pitchFamily="34" charset="0"/>
              </a:rPr>
              <a:t>Hillarys offer a quality service</a:t>
            </a:r>
          </a:p>
        </p:txBody>
      </p:sp>
      <p:sp>
        <p:nvSpPr>
          <p:cNvPr id="15" name="TextBox 14">
            <a:extLst>
              <a:ext uri="{FF2B5EF4-FFF2-40B4-BE49-F238E27FC236}">
                <a16:creationId xmlns:a16="http://schemas.microsoft.com/office/drawing/2014/main" id="{2C403273-0DA3-BC17-E5AC-8FFB12D043E5}"/>
              </a:ext>
            </a:extLst>
          </p:cNvPr>
          <p:cNvSpPr txBox="1"/>
          <p:nvPr/>
        </p:nvSpPr>
        <p:spPr>
          <a:xfrm>
            <a:off x="6809533" y="6379097"/>
            <a:ext cx="1638488" cy="408623"/>
          </a:xfrm>
          <a:prstGeom prst="roundRect">
            <a:avLst/>
          </a:prstGeom>
          <a:noFill/>
          <a:ln>
            <a:solidFill>
              <a:schemeClr val="accent2"/>
            </a:solidFill>
          </a:ln>
        </p:spPr>
        <p:txBody>
          <a:bodyPr wrap="square" rtlCol="0">
            <a:spAutoFit/>
          </a:bodyPr>
          <a:lstStyle/>
          <a:p>
            <a:pPr algn="ctr" defTabSz="672130"/>
            <a:r>
              <a:rPr lang="en-US" sz="1800" b="1" dirty="0">
                <a:solidFill>
                  <a:schemeClr val="accent2"/>
                </a:solidFill>
                <a:cs typeface="Calibri Light"/>
              </a:rPr>
              <a:t>+30%</a:t>
            </a:r>
          </a:p>
        </p:txBody>
      </p:sp>
      <p:sp>
        <p:nvSpPr>
          <p:cNvPr id="17" name="TextBox 16">
            <a:extLst>
              <a:ext uri="{FF2B5EF4-FFF2-40B4-BE49-F238E27FC236}">
                <a16:creationId xmlns:a16="http://schemas.microsoft.com/office/drawing/2014/main" id="{9120EA36-1C81-CEA9-4022-54396B269D3B}"/>
              </a:ext>
            </a:extLst>
          </p:cNvPr>
          <p:cNvSpPr txBox="1"/>
          <p:nvPr/>
        </p:nvSpPr>
        <p:spPr>
          <a:xfrm>
            <a:off x="8956876" y="6384988"/>
            <a:ext cx="1638488" cy="408623"/>
          </a:xfrm>
          <a:prstGeom prst="roundRect">
            <a:avLst/>
          </a:prstGeom>
          <a:noFill/>
          <a:ln>
            <a:solidFill>
              <a:schemeClr val="accent2"/>
            </a:solidFill>
          </a:ln>
        </p:spPr>
        <p:txBody>
          <a:bodyPr wrap="square" rtlCol="0">
            <a:spAutoFit/>
          </a:bodyPr>
          <a:lstStyle/>
          <a:p>
            <a:pPr algn="ctr" defTabSz="672130"/>
            <a:r>
              <a:rPr lang="en-US" sz="1800" b="1" dirty="0">
                <a:solidFill>
                  <a:schemeClr val="accent2"/>
                </a:solidFill>
                <a:cs typeface="Calibri Light"/>
              </a:rPr>
              <a:t>+45%</a:t>
            </a:r>
          </a:p>
        </p:txBody>
      </p:sp>
      <p:sp>
        <p:nvSpPr>
          <p:cNvPr id="18" name="TextBox 17">
            <a:extLst>
              <a:ext uri="{FF2B5EF4-FFF2-40B4-BE49-F238E27FC236}">
                <a16:creationId xmlns:a16="http://schemas.microsoft.com/office/drawing/2014/main" id="{39641DAD-E99F-5037-C2A3-6C1F6A478C78}"/>
              </a:ext>
            </a:extLst>
          </p:cNvPr>
          <p:cNvSpPr txBox="1"/>
          <p:nvPr/>
        </p:nvSpPr>
        <p:spPr>
          <a:xfrm>
            <a:off x="11197864" y="6402923"/>
            <a:ext cx="1638488" cy="408623"/>
          </a:xfrm>
          <a:prstGeom prst="roundRect">
            <a:avLst/>
          </a:prstGeom>
          <a:noFill/>
          <a:ln>
            <a:solidFill>
              <a:schemeClr val="accent2"/>
            </a:solidFill>
          </a:ln>
        </p:spPr>
        <p:txBody>
          <a:bodyPr wrap="square" rtlCol="0">
            <a:spAutoFit/>
          </a:bodyPr>
          <a:lstStyle/>
          <a:p>
            <a:pPr algn="ctr" defTabSz="672130"/>
            <a:r>
              <a:rPr lang="en-US" sz="1800" b="1" dirty="0">
                <a:solidFill>
                  <a:schemeClr val="accent2"/>
                </a:solidFill>
                <a:cs typeface="Calibri Light"/>
              </a:rPr>
              <a:t>+17%</a:t>
            </a:r>
          </a:p>
        </p:txBody>
      </p:sp>
    </p:spTree>
    <p:extLst>
      <p:ext uri="{BB962C8B-B14F-4D97-AF65-F5344CB8AC3E}">
        <p14:creationId xmlns:p14="http://schemas.microsoft.com/office/powerpoint/2010/main" val="213645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4B9F03D9-2B03-1B46-9E4E-AF5BDA70FAD6}"/>
    </a:ext>
  </a:extLst>
</a:theme>
</file>

<file path=ppt/theme/theme2.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F42B4113-7D75-1742-BAD8-F2115512947F}"/>
    </a:ext>
  </a:extLst>
</a:theme>
</file>

<file path=ppt/theme/theme3.xml><?xml version="1.0" encoding="utf-8"?>
<a:theme xmlns:a="http://schemas.openxmlformats.org/drawingml/2006/main" name="2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3548</TotalTime>
  <Words>421</Words>
  <Application>Microsoft Office PowerPoint</Application>
  <PresentationFormat>Custom</PresentationFormat>
  <Paragraphs>39</Paragraphs>
  <Slides>1</Slides>
  <Notes>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2" baseType="lpstr">
      <vt:lpstr>Arial</vt:lpstr>
      <vt:lpstr>Calibri</vt:lpstr>
      <vt:lpstr>Calibri Light</vt:lpstr>
      <vt:lpstr>Century Gothic</vt:lpstr>
      <vt:lpstr>Impact</vt:lpstr>
      <vt:lpstr>Lucida Grande</vt:lpstr>
      <vt:lpstr>Wingdings</vt:lpstr>
      <vt:lpstr>Divider Slides</vt:lpstr>
      <vt:lpstr>Copy Slides</vt:lpstr>
      <vt:lpstr>2_Blank with title</vt:lpstr>
      <vt:lpstr>think-cell Slide</vt:lpstr>
      <vt:lpstr>Hillarys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Tull</dc:creator>
  <cp:lastModifiedBy>Emily Ezekiel</cp:lastModifiedBy>
  <cp:revision>112</cp:revision>
  <dcterms:created xsi:type="dcterms:W3CDTF">2022-06-22T15:38:41Z</dcterms:created>
  <dcterms:modified xsi:type="dcterms:W3CDTF">2024-07-29T15:45:59Z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