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5"/>
  </p:notesMasterIdLst>
  <p:handoutMasterIdLst>
    <p:handoutMasterId r:id="rId6"/>
  </p:handoutMasterIdLst>
  <p:sldIdLst>
    <p:sldId id="451" r:id="rId3"/>
    <p:sldId id="454" r:id="rId4"/>
  </p:sldIdLst>
  <p:sldSz cx="10080625" cy="7561263"/>
  <p:notesSz cx="6797675" cy="9926638"/>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879">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807">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62C"/>
    <a:srgbClr val="FFFFFF"/>
    <a:srgbClr val="A50021"/>
    <a:srgbClr val="FB3449"/>
    <a:srgbClr val="EA576C"/>
    <a:srgbClr val="DFDEDE"/>
    <a:srgbClr val="8A8A8D"/>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7" autoAdjust="0"/>
    <p:restoredTop sz="94584" autoAdjust="0"/>
  </p:normalViewPr>
  <p:slideViewPr>
    <p:cSldViewPr snapToGrid="0">
      <p:cViewPr varScale="1">
        <p:scale>
          <a:sx n="72" d="100"/>
          <a:sy n="72" d="100"/>
        </p:scale>
        <p:origin x="78" y="798"/>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3804152071625101E-2"/>
          <c:y val="4.5424010389466703E-2"/>
          <c:w val="0.86859101809491102"/>
          <c:h val="0.78333575080071605"/>
        </c:manualLayout>
      </c:layout>
      <c:barChart>
        <c:barDir val="col"/>
        <c:grouping val="clustered"/>
        <c:varyColors val="0"/>
        <c:ser>
          <c:idx val="0"/>
          <c:order val="0"/>
          <c:tx>
            <c:strRef>
              <c:f>Sheet1!$B$1</c:f>
              <c:strCache>
                <c:ptCount val="1"/>
                <c:pt idx="0">
                  <c:v>Control</c:v>
                </c:pt>
              </c:strCache>
            </c:strRef>
          </c:tx>
          <c:spPr>
            <a:solidFill>
              <a:srgbClr val="AC162C">
                <a:alpha val="50196"/>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 Awareness (Unprompted)</c:v>
                </c:pt>
                <c:pt idx="1">
                  <c:v>Has a reputation for excellent customer service' (All agree)</c:v>
                </c:pt>
                <c:pt idx="2">
                  <c:v>Consideration (Top 2 box)</c:v>
                </c:pt>
              </c:strCache>
            </c:strRef>
          </c:cat>
          <c:val>
            <c:numRef>
              <c:f>Sheet1!$B$2:$B$4</c:f>
              <c:numCache>
                <c:formatCode>0%</c:formatCode>
                <c:ptCount val="3"/>
                <c:pt idx="0">
                  <c:v>0.31</c:v>
                </c:pt>
                <c:pt idx="1">
                  <c:v>0.55000000000000004</c:v>
                </c:pt>
                <c:pt idx="2">
                  <c:v>0.14000000000000001</c:v>
                </c:pt>
              </c:numCache>
            </c:numRef>
          </c:val>
        </c:ser>
        <c:ser>
          <c:idx val="1"/>
          <c:order val="1"/>
          <c:tx>
            <c:strRef>
              <c:f>Sheet1!$C$1</c:f>
              <c:strCache>
                <c:ptCount val="1"/>
                <c:pt idx="0">
                  <c:v>Cinemagoers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 Awareness (Unprompted)</c:v>
                </c:pt>
                <c:pt idx="1">
                  <c:v>Has a reputation for excellent customer service' (All agree)</c:v>
                </c:pt>
                <c:pt idx="2">
                  <c:v>Consideration (Top 2 box)</c:v>
                </c:pt>
              </c:strCache>
            </c:strRef>
          </c:cat>
          <c:val>
            <c:numRef>
              <c:f>Sheet1!$C$2:$C$4</c:f>
              <c:numCache>
                <c:formatCode>0%</c:formatCode>
                <c:ptCount val="3"/>
                <c:pt idx="0">
                  <c:v>0.35</c:v>
                </c:pt>
                <c:pt idx="1">
                  <c:v>0.65</c:v>
                </c:pt>
                <c:pt idx="2">
                  <c:v>0.19</c:v>
                </c:pt>
              </c:numCache>
            </c:numRef>
          </c:val>
        </c:ser>
        <c:dLbls>
          <c:showLegendKey val="0"/>
          <c:showVal val="0"/>
          <c:showCatName val="0"/>
          <c:showSerName val="0"/>
          <c:showPercent val="0"/>
          <c:showBubbleSize val="0"/>
        </c:dLbls>
        <c:gapWidth val="50"/>
        <c:axId val="222574064"/>
        <c:axId val="222574456"/>
      </c:barChart>
      <c:catAx>
        <c:axId val="222574064"/>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1" i="0" u="none" strike="noStrike" kern="1200" baseline="0">
                <a:solidFill>
                  <a:schemeClr val="bg1">
                    <a:lumMod val="95000"/>
                    <a:lumOff val="5000"/>
                  </a:schemeClr>
                </a:solidFill>
                <a:latin typeface="+mn-lt"/>
                <a:ea typeface="+mn-ea"/>
                <a:cs typeface="+mn-cs"/>
              </a:defRPr>
            </a:pPr>
            <a:endParaRPr lang="en-US"/>
          </a:p>
        </c:txPr>
        <c:crossAx val="222574456"/>
        <c:crosses val="autoZero"/>
        <c:auto val="1"/>
        <c:lblAlgn val="ctr"/>
        <c:lblOffset val="100"/>
        <c:noMultiLvlLbl val="0"/>
      </c:catAx>
      <c:valAx>
        <c:axId val="222574456"/>
        <c:scaling>
          <c:orientation val="minMax"/>
        </c:scaling>
        <c:delete val="1"/>
        <c:axPos val="l"/>
        <c:numFmt formatCode="0%" sourceLinked="0"/>
        <c:majorTickMark val="out"/>
        <c:minorTickMark val="none"/>
        <c:tickLblPos val="nextTo"/>
        <c:crossAx val="222574064"/>
        <c:crosses val="autoZero"/>
        <c:crossBetween val="between"/>
      </c:valAx>
      <c:spPr>
        <a:noFill/>
        <a:ln>
          <a:noFill/>
        </a:ln>
        <a:effectLst/>
      </c:spPr>
    </c:plotArea>
    <c:legend>
      <c:legendPos val="b"/>
      <c:layout>
        <c:manualLayout>
          <c:xMode val="edge"/>
          <c:yMode val="edge"/>
          <c:x val="2.30170935415107E-2"/>
          <c:y val="4.9081053183720198E-2"/>
          <c:w val="0.175379438273464"/>
          <c:h val="9.13730989851696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6/26/2017</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6/26/2017</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1780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smtClean="0"/>
          </a:p>
          <a:p>
            <a:endParaRPr lang="en-US" dirty="0" smtClean="0"/>
          </a:p>
          <a:p>
            <a:endParaRPr lang="en-US" dirty="0" smtClean="0"/>
          </a:p>
          <a:p>
            <a:endParaRPr lang="en-US" dirty="0" smtClean="0"/>
          </a:p>
          <a:p>
            <a:r>
              <a:rPr lang="en-US" dirty="0" smtClean="0"/>
              <a:t>		Insert picture here</a:t>
            </a:r>
            <a:endParaRPr lang="en-US" dirty="0"/>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5629"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smtClean="0"/>
              <a:t>Write ‘Background’ here</a:t>
            </a:r>
            <a:endParaRPr lang="en-US" dirty="0"/>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smtClean="0"/>
              <a:t>Write ‘Idea’ here</a:t>
            </a:r>
            <a:endParaRPr lang="en-US" dirty="0"/>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smtClean="0"/>
              <a:t>Insert quote here – can run to two lines</a:t>
            </a:r>
            <a:endParaRPr lang="en-US" dirty="0"/>
          </a:p>
        </p:txBody>
      </p:sp>
    </p:spTree>
    <p:extLst>
      <p:ext uri="{BB962C8B-B14F-4D97-AF65-F5344CB8AC3E}">
        <p14:creationId xmlns:p14="http://schemas.microsoft.com/office/powerpoint/2010/main" val="3499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ase_study_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0665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5" hasCustomPrompt="1"/>
          </p:nvPr>
        </p:nvSpPr>
        <p:spPr bwMode="gray">
          <a:xfrm>
            <a:off x="5308660" y="7048425"/>
            <a:ext cx="448220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smtClean="0"/>
              <a:t>Source: Arial 7pt</a:t>
            </a:r>
            <a:endParaRPr lang="en-GB" dirty="0"/>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rgbClr val="000000"/>
              </a:solidFill>
            </a:endParaRP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5" name="Text Placeholder 12"/>
          <p:cNvSpPr>
            <a:spLocks noGrp="1"/>
          </p:cNvSpPr>
          <p:nvPr>
            <p:ph type="body" sz="quarter" idx="11" hasCustomPrompt="1"/>
          </p:nvPr>
        </p:nvSpPr>
        <p:spPr>
          <a:xfrm>
            <a:off x="250825" y="783227"/>
            <a:ext cx="9328120" cy="271240"/>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6"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3" name="Text Placeholder 26"/>
          <p:cNvSpPr>
            <a:spLocks noGrp="1"/>
          </p:cNvSpPr>
          <p:nvPr>
            <p:ph type="body" sz="quarter" idx="16" hasCustomPrompt="1"/>
          </p:nvPr>
        </p:nvSpPr>
        <p:spPr>
          <a:xfrm>
            <a:off x="266700" y="4520385"/>
            <a:ext cx="4060287" cy="1817688"/>
          </a:xfrm>
          <a:prstGeom prst="rect">
            <a:avLst/>
          </a:prstGeom>
        </p:spPr>
        <p:txBody>
          <a:bodyPr vert="horz"/>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4" name="Text Placeholder 29"/>
          <p:cNvSpPr>
            <a:spLocks noGrp="1"/>
          </p:cNvSpPr>
          <p:nvPr>
            <p:ph type="body" sz="quarter" idx="18" hasCustomPrompt="1"/>
          </p:nvPr>
        </p:nvSpPr>
        <p:spPr>
          <a:xfrm>
            <a:off x="266898" y="4171361"/>
            <a:ext cx="4079261" cy="344487"/>
          </a:xfrm>
          <a:prstGeom prst="rect">
            <a:avLst/>
          </a:prstGeom>
        </p:spPr>
        <p:txBody>
          <a:bodyPr vert="horz"/>
          <a:lstStyle>
            <a:lvl1pPr>
              <a:defRPr sz="1400">
                <a:solidFill>
                  <a:srgbClr val="000000"/>
                </a:solidFill>
              </a:defRPr>
            </a:lvl1pPr>
          </a:lstStyle>
          <a:p>
            <a:pPr lvl="0"/>
            <a:r>
              <a:rPr lang="en-US" dirty="0" smtClean="0"/>
              <a:t>Write ‘Results’ here</a:t>
            </a:r>
            <a:endParaRPr lang="en-US" dirty="0"/>
          </a:p>
        </p:txBody>
      </p:sp>
      <p:sp>
        <p:nvSpPr>
          <p:cNvPr id="8" name="Text Placeholder 7"/>
          <p:cNvSpPr>
            <a:spLocks noGrp="1"/>
          </p:cNvSpPr>
          <p:nvPr>
            <p:ph type="body" sz="quarter" idx="19" hasCustomPrompt="1"/>
          </p:nvPr>
        </p:nvSpPr>
        <p:spPr>
          <a:xfrm>
            <a:off x="5862638" y="1586630"/>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5" name="Text Placeholder 7"/>
          <p:cNvSpPr>
            <a:spLocks noGrp="1"/>
          </p:cNvSpPr>
          <p:nvPr>
            <p:ph type="body" sz="quarter" idx="20" hasCustomPrompt="1"/>
          </p:nvPr>
        </p:nvSpPr>
        <p:spPr>
          <a:xfrm>
            <a:off x="5862638" y="2357638"/>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6" name="Text Placeholder 7"/>
          <p:cNvSpPr>
            <a:spLocks noGrp="1"/>
          </p:cNvSpPr>
          <p:nvPr>
            <p:ph type="body" sz="quarter" idx="21" hasCustomPrompt="1"/>
          </p:nvPr>
        </p:nvSpPr>
        <p:spPr>
          <a:xfrm>
            <a:off x="5862638" y="3117307"/>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Tree>
    <p:extLst>
      <p:ext uri="{BB962C8B-B14F-4D97-AF65-F5344CB8AC3E}">
        <p14:creationId xmlns:p14="http://schemas.microsoft.com/office/powerpoint/2010/main" val="41839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533"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22" r:id="rId1"/>
    <p:sldLayoutId id="2147483923"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3445" y="268489"/>
            <a:ext cx="9308541" cy="409568"/>
          </a:xfrm>
        </p:spPr>
        <p:txBody>
          <a:bodyPr/>
          <a:lstStyle/>
          <a:p>
            <a:r>
              <a:rPr lang="en-GB" dirty="0" smtClean="0"/>
              <a:t>HALIFAX</a:t>
            </a:r>
            <a:endParaRPr lang="en-GB" dirty="0"/>
          </a:p>
        </p:txBody>
      </p:sp>
      <p:sp>
        <p:nvSpPr>
          <p:cNvPr id="8" name="Text Placeholder 7"/>
          <p:cNvSpPr>
            <a:spLocks noGrp="1"/>
          </p:cNvSpPr>
          <p:nvPr>
            <p:ph type="body" sz="quarter" idx="11"/>
          </p:nvPr>
        </p:nvSpPr>
        <p:spPr>
          <a:xfrm>
            <a:off x="215514" y="720566"/>
            <a:ext cx="9328120" cy="237225"/>
          </a:xfrm>
        </p:spPr>
        <p:txBody>
          <a:bodyPr/>
          <a:lstStyle/>
          <a:p>
            <a:r>
              <a:rPr lang="en-GB" dirty="0" smtClean="0"/>
              <a:t>‘Top Cat’ - 2017</a:t>
            </a:r>
            <a:endParaRPr lang="en-GB" dirty="0"/>
          </a:p>
        </p:txBody>
      </p:sp>
      <p:sp>
        <p:nvSpPr>
          <p:cNvPr id="3" name="Text Placeholder 2"/>
          <p:cNvSpPr>
            <a:spLocks noGrp="1"/>
          </p:cNvSpPr>
          <p:nvPr>
            <p:ph type="body" sz="quarter" idx="16"/>
          </p:nvPr>
        </p:nvSpPr>
        <p:spPr>
          <a:xfrm>
            <a:off x="272719" y="1236857"/>
            <a:ext cx="5015207" cy="4673750"/>
          </a:xfrm>
        </p:spPr>
        <p:txBody>
          <a:bodyPr>
            <a:noAutofit/>
          </a:bodyPr>
          <a:lstStyle/>
          <a:p>
            <a:pPr>
              <a:spcBef>
                <a:spcPts val="1100"/>
              </a:spcBef>
            </a:pPr>
            <a:r>
              <a:rPr lang="en-GB" sz="1400" b="1" kern="1000" dirty="0" smtClean="0">
                <a:solidFill>
                  <a:schemeClr val="accent2"/>
                </a:solidFill>
              </a:rPr>
              <a:t>Background</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In a competitive sector Halifax prides itself on doing things differently – both in its marketing and how it deals with customers. Halifax wanted to return to its roots of entertaining advertising that engages audiences and brings to life how Halifax staff give ‘extra’ to every single customer, no matter who they are. </a:t>
            </a:r>
          </a:p>
          <a:p>
            <a:pPr>
              <a:lnSpc>
                <a:spcPct val="100000"/>
              </a:lnSpc>
              <a:spcBef>
                <a:spcPts val="1100"/>
              </a:spcBef>
            </a:pPr>
            <a:r>
              <a:rPr lang="en-GB" sz="1400" b="1" kern="1000" dirty="0" smtClean="0">
                <a:solidFill>
                  <a:schemeClr val="accent2"/>
                </a:solidFill>
              </a:rPr>
              <a:t/>
            </a:r>
            <a:br>
              <a:rPr lang="en-GB" sz="1400" b="1" kern="1000" dirty="0" smtClean="0">
                <a:solidFill>
                  <a:schemeClr val="accent2"/>
                </a:solidFill>
              </a:rPr>
            </a:br>
            <a:r>
              <a:rPr lang="en-GB" sz="1400" b="1" kern="1000" dirty="0" smtClean="0">
                <a:solidFill>
                  <a:schemeClr val="accent2"/>
                </a:solidFill>
              </a:rPr>
              <a:t>Idea</a:t>
            </a:r>
          </a:p>
          <a:p>
            <a:pPr marL="171450" indent="-171450">
              <a:lnSpc>
                <a:spcPct val="100000"/>
              </a:lnSpc>
              <a:spcBef>
                <a:spcPts val="1100"/>
              </a:spcBef>
              <a:buClr>
                <a:schemeClr val="bg1"/>
              </a:buClr>
              <a:buFont typeface="LucidaGrande" charset="0"/>
              <a:buChar char="-"/>
            </a:pPr>
            <a:r>
              <a:rPr lang="en-GB" sz="1050" kern="1000" dirty="0">
                <a:solidFill>
                  <a:schemeClr val="bg1"/>
                </a:solidFill>
              </a:rPr>
              <a:t>The aim of the </a:t>
            </a:r>
            <a:r>
              <a:rPr lang="en-GB" sz="1050" kern="1000" dirty="0" smtClean="0">
                <a:solidFill>
                  <a:schemeClr val="bg1"/>
                </a:solidFill>
              </a:rPr>
              <a:t>new character </a:t>
            </a:r>
            <a:r>
              <a:rPr lang="en-GB" sz="1050" kern="1000" dirty="0">
                <a:solidFill>
                  <a:schemeClr val="bg1"/>
                </a:solidFill>
              </a:rPr>
              <a:t>campaign was to differentiate Halifax from its </a:t>
            </a:r>
            <a:r>
              <a:rPr lang="en-GB" sz="1050" kern="1000" dirty="0" smtClean="0">
                <a:solidFill>
                  <a:schemeClr val="bg1"/>
                </a:solidFill>
              </a:rPr>
              <a:t>competitors, demonstrating that whoever </a:t>
            </a:r>
            <a:r>
              <a:rPr lang="en-GB" sz="1050" kern="1000" dirty="0">
                <a:solidFill>
                  <a:schemeClr val="bg1"/>
                </a:solidFill>
              </a:rPr>
              <a:t>visits a Halifax branch </a:t>
            </a:r>
            <a:r>
              <a:rPr lang="en-GB" sz="1050" kern="1000" dirty="0" smtClean="0">
                <a:solidFill>
                  <a:schemeClr val="bg1"/>
                </a:solidFill>
              </a:rPr>
              <a:t>they will </a:t>
            </a:r>
            <a:r>
              <a:rPr lang="en-GB" sz="1050" kern="1000" dirty="0">
                <a:solidFill>
                  <a:schemeClr val="bg1"/>
                </a:solidFill>
              </a:rPr>
              <a:t>get the same friendly welcome and excellent </a:t>
            </a:r>
            <a:r>
              <a:rPr lang="en-GB" sz="1050" kern="1000" dirty="0" smtClean="0">
                <a:solidFill>
                  <a:schemeClr val="bg1"/>
                </a:solidFill>
              </a:rPr>
              <a:t>service. In this instalment, the classic animated character Top Cat is seen going to Halifax looking for help in buying a new home. </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The campaign’s objectives were specifically focused on boosting non-customer awareness and consideration. </a:t>
            </a:r>
          </a:p>
          <a:p>
            <a:pPr lvl="0">
              <a:lnSpc>
                <a:spcPct val="100000"/>
              </a:lnSpc>
              <a:spcBef>
                <a:spcPts val="1100"/>
              </a:spcBef>
              <a:buClr>
                <a:schemeClr val="bg1"/>
              </a:buClr>
            </a:pPr>
            <a:r>
              <a:rPr lang="en-GB" sz="1050" kern="1000" dirty="0" smtClean="0">
                <a:solidFill>
                  <a:schemeClr val="bg1"/>
                </a:solidFill>
              </a:rPr>
              <a:t> </a:t>
            </a:r>
            <a:br>
              <a:rPr lang="en-GB" sz="1050" kern="1000" dirty="0" smtClean="0">
                <a:solidFill>
                  <a:schemeClr val="bg1"/>
                </a:solidFill>
              </a:rPr>
            </a:br>
            <a:r>
              <a:rPr lang="en-GB" sz="1400" b="1" kern="1000" dirty="0" smtClean="0">
                <a:solidFill>
                  <a:schemeClr val="accent2"/>
                </a:solidFill>
              </a:rPr>
              <a:t>Plan</a:t>
            </a:r>
            <a:endParaRPr lang="en-GB" sz="1400" b="1" kern="1000" dirty="0">
              <a:solidFill>
                <a:schemeClr val="accent2"/>
              </a:solidFill>
            </a:endParaRP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Looking to extend reach </a:t>
            </a:r>
            <a:r>
              <a:rPr lang="en-GB" sz="1050" kern="1000" smtClean="0">
                <a:solidFill>
                  <a:schemeClr val="bg1"/>
                </a:solidFill>
              </a:rPr>
              <a:t>among </a:t>
            </a:r>
            <a:r>
              <a:rPr lang="en-GB" sz="1050" kern="1000" smtClean="0">
                <a:solidFill>
                  <a:schemeClr val="bg1"/>
                </a:solidFill>
              </a:rPr>
              <a:t>non-customers, </a:t>
            </a:r>
            <a:r>
              <a:rPr lang="en-GB" sz="1050" kern="1000" dirty="0" smtClean="0">
                <a:solidFill>
                  <a:schemeClr val="bg1"/>
                </a:solidFill>
              </a:rPr>
              <a:t>cinema was a natural complement to the media mix (television, digital and social) offering Halifax a uniquely engaging environment to showcase its ‘Top Cat’ creative. </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The execution used in cinema was a 60” copy which included the TV ad and a ‘bloopers’ reel of outtakes to further land the entertaining nature of the Halifax campaign, to drive preference of the Halifax brand. </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Halifax bought an AGP ensuring its ad ran across a range of titles including </a:t>
            </a:r>
            <a:r>
              <a:rPr lang="en-GB" sz="1050" i="1" kern="1000" dirty="0" smtClean="0">
                <a:solidFill>
                  <a:schemeClr val="bg1"/>
                </a:solidFill>
              </a:rPr>
              <a:t>Logan, Beauty And The Beast, Get Out and Kong: Skull Island</a:t>
            </a:r>
            <a:r>
              <a:rPr lang="en-GB" sz="1050" kern="1000" dirty="0" smtClean="0">
                <a:solidFill>
                  <a:schemeClr val="bg1"/>
                </a:solidFill>
              </a:rPr>
              <a:t>.</a:t>
            </a:r>
            <a:endParaRPr lang="en-GB" dirty="0">
              <a:solidFill>
                <a:schemeClr val="bg1"/>
              </a:solidFill>
            </a:endParaRPr>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4640"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272719" y="3573732"/>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endParaRPr lang="en-GB" sz="1100" dirty="0" smtClean="0"/>
          </a:p>
        </p:txBody>
      </p:sp>
      <p:graphicFrame>
        <p:nvGraphicFramePr>
          <p:cNvPr id="15" name="Table 14"/>
          <p:cNvGraphicFramePr>
            <a:graphicFrameLocks noGrp="1"/>
          </p:cNvGraphicFramePr>
          <p:nvPr>
            <p:extLst>
              <p:ext uri="{D42A27DB-BD31-4B8C-83A1-F6EECF244321}">
                <p14:modId xmlns:p14="http://schemas.microsoft.com/office/powerpoint/2010/main" val="3173573547"/>
              </p:ext>
            </p:extLst>
          </p:nvPr>
        </p:nvGraphicFramePr>
        <p:xfrm>
          <a:off x="5813764" y="4106330"/>
          <a:ext cx="3758222" cy="2325965"/>
        </p:xfrm>
        <a:graphic>
          <a:graphicData uri="http://schemas.openxmlformats.org/drawingml/2006/table">
            <a:tbl>
              <a:tblPr firstRow="1" bandRow="1">
                <a:tableStyleId>{2D5ABB26-0587-4C30-8999-92F81FD0307C}</a:tableStyleId>
              </a:tblPr>
              <a:tblGrid>
                <a:gridCol w="1488063"/>
                <a:gridCol w="2270159"/>
              </a:tblGrid>
              <a:tr h="402403">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r h="305909">
                <a:tc>
                  <a:txBody>
                    <a:bodyPr/>
                    <a:lstStyle/>
                    <a:p>
                      <a:pPr>
                        <a:lnSpc>
                          <a:spcPct val="100000"/>
                        </a:lnSpc>
                      </a:pPr>
                      <a:r>
                        <a:rPr lang="en-US" sz="1050" b="1" dirty="0" smtClean="0">
                          <a:solidFill>
                            <a:schemeClr val="bg1"/>
                          </a:solidFill>
                        </a:rPr>
                        <a:t>Sector</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Finance</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Target Audience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ABC</a:t>
                      </a:r>
                      <a:r>
                        <a:rPr lang="en-US" sz="1050" b="0" baseline="0" dirty="0" smtClean="0">
                          <a:solidFill>
                            <a:schemeClr val="bg1"/>
                          </a:solidFill>
                        </a:rPr>
                        <a:t>1 25-54</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46121">
                <a:tc>
                  <a:txBody>
                    <a:bodyPr/>
                    <a:lstStyle/>
                    <a:p>
                      <a:pPr>
                        <a:lnSpc>
                          <a:spcPct val="100000"/>
                        </a:lnSpc>
                      </a:pPr>
                      <a:r>
                        <a:rPr lang="en-US" sz="1050" b="1" dirty="0" smtClean="0">
                          <a:solidFill>
                            <a:schemeClr val="bg1"/>
                          </a:solidFill>
                        </a:rPr>
                        <a:t>Package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i="0" baseline="0" dirty="0" smtClean="0">
                          <a:solidFill>
                            <a:schemeClr val="bg1"/>
                          </a:solidFill>
                        </a:rPr>
                        <a:t>AGP</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Media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Greenhouse GroupM</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9680">
                <a:tc>
                  <a:txBody>
                    <a:bodyPr/>
                    <a:lstStyle/>
                    <a:p>
                      <a:pPr>
                        <a:lnSpc>
                          <a:spcPct val="100000"/>
                        </a:lnSpc>
                      </a:pPr>
                      <a:r>
                        <a:rPr lang="en-US" sz="1050" b="1" dirty="0" smtClean="0">
                          <a:solidFill>
                            <a:schemeClr val="bg1"/>
                          </a:solidFill>
                        </a:rPr>
                        <a:t>Creative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adam&amp;eve</a:t>
                      </a:r>
                      <a:r>
                        <a:rPr lang="en-US" sz="1050" b="0" baseline="0" dirty="0" smtClean="0">
                          <a:solidFill>
                            <a:schemeClr val="bg1"/>
                          </a:solidFill>
                        </a:rPr>
                        <a:t> DDB</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26704">
                <a:tc>
                  <a:txBody>
                    <a:bodyPr/>
                    <a:lstStyle/>
                    <a:p>
                      <a:pPr>
                        <a:lnSpc>
                          <a:spcPct val="100000"/>
                        </a:lnSpc>
                      </a:pPr>
                      <a:r>
                        <a:rPr lang="en-US" sz="1050" b="1" dirty="0" smtClean="0">
                          <a:solidFill>
                            <a:schemeClr val="bg1"/>
                          </a:solidFill>
                        </a:rPr>
                        <a:t>Duration</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050" kern="1200" dirty="0" smtClean="0">
                          <a:solidFill>
                            <a:schemeClr val="bg1"/>
                          </a:solidFill>
                          <a:latin typeface="+mn-lt"/>
                          <a:ea typeface="+mn-ea"/>
                          <a:cs typeface="+mn-cs"/>
                        </a:rPr>
                        <a:t>60”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Freeform 253"/>
          <p:cNvSpPr>
            <a:spLocks noEditPoints="1"/>
          </p:cNvSpPr>
          <p:nvPr/>
        </p:nvSpPr>
        <p:spPr bwMode="auto">
          <a:xfrm>
            <a:off x="9234688" y="26775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11" name="Freeform 6"/>
          <p:cNvSpPr>
            <a:spLocks/>
          </p:cNvSpPr>
          <p:nvPr/>
        </p:nvSpPr>
        <p:spPr bwMode="auto">
          <a:xfrm>
            <a:off x="8623893" y="271879"/>
            <a:ext cx="540000" cy="54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chemeClr val="accent2"/>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solidFill>
                <a:srgbClr val="FF0000"/>
              </a:solidFill>
            </a:endParaRPr>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10164"/>
          <a:stretch/>
        </p:blipFill>
        <p:spPr>
          <a:xfrm>
            <a:off x="5813764" y="1494701"/>
            <a:ext cx="3964424" cy="2461588"/>
          </a:xfrm>
          <a:prstGeom prst="rect">
            <a:avLst/>
          </a:prstGeom>
          <a:noFill/>
          <a:ln>
            <a:noFill/>
          </a:ln>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p:cNvSpPr txBox="1">
            <a:spLocks/>
          </p:cNvSpPr>
          <p:nvPr/>
        </p:nvSpPr>
        <p:spPr bwMode="gray">
          <a:xfrm>
            <a:off x="1122380" y="4886690"/>
            <a:ext cx="3343294" cy="487391"/>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Driving key perceptions further:</a:t>
            </a:r>
            <a:endParaRPr lang="en-GB" sz="1100" b="1" dirty="0">
              <a:solidFill>
                <a:schemeClr val="bg1"/>
              </a:solidFill>
            </a:endParaRPr>
          </a:p>
          <a:p>
            <a:pPr defTabSz="417513">
              <a:lnSpc>
                <a:spcPct val="100000"/>
              </a:lnSpc>
              <a:buClrTx/>
              <a:tabLst>
                <a:tab pos="1250950" algn="l"/>
              </a:tabLst>
            </a:pPr>
            <a:r>
              <a:rPr lang="en-GB" sz="1100" dirty="0">
                <a:solidFill>
                  <a:schemeClr val="bg1"/>
                </a:solidFill>
              </a:rPr>
              <a:t>Those exposed to </a:t>
            </a:r>
            <a:r>
              <a:rPr lang="en-GB" sz="1100" dirty="0" smtClean="0">
                <a:solidFill>
                  <a:schemeClr val="bg1"/>
                </a:solidFill>
              </a:rPr>
              <a:t>the cinema activity </a:t>
            </a:r>
            <a:r>
              <a:rPr lang="en-GB" sz="1100" dirty="0">
                <a:solidFill>
                  <a:schemeClr val="bg1"/>
                </a:solidFill>
              </a:rPr>
              <a:t>are </a:t>
            </a:r>
            <a:r>
              <a:rPr lang="en-GB" sz="1100" b="1" dirty="0" smtClean="0">
                <a:solidFill>
                  <a:srgbClr val="A50021"/>
                </a:solidFill>
              </a:rPr>
              <a:t>18% </a:t>
            </a:r>
            <a:r>
              <a:rPr lang="en-GB" sz="1100" b="1" dirty="0">
                <a:solidFill>
                  <a:srgbClr val="A50021"/>
                </a:solidFill>
              </a:rPr>
              <a:t>more likely </a:t>
            </a:r>
            <a:r>
              <a:rPr lang="en-GB" sz="1100" dirty="0">
                <a:solidFill>
                  <a:schemeClr val="bg1"/>
                </a:solidFill>
              </a:rPr>
              <a:t>to agree </a:t>
            </a:r>
            <a:r>
              <a:rPr lang="en-GB" sz="1100" dirty="0" smtClean="0">
                <a:solidFill>
                  <a:schemeClr val="bg1"/>
                </a:solidFill>
              </a:rPr>
              <a:t>Halifax has a ‘reputation for excellent customer service’ vs</a:t>
            </a:r>
            <a:r>
              <a:rPr lang="en-GB" sz="1100" dirty="0">
                <a:solidFill>
                  <a:schemeClr val="bg1"/>
                </a:solidFill>
              </a:rPr>
              <a:t>. </a:t>
            </a:r>
            <a:r>
              <a:rPr lang="en-GB" sz="1100" dirty="0" smtClean="0">
                <a:solidFill>
                  <a:schemeClr val="bg1"/>
                </a:solidFill>
              </a:rPr>
              <a:t>control </a:t>
            </a:r>
          </a:p>
          <a:p>
            <a:pPr defTabSz="417513">
              <a:lnSpc>
                <a:spcPct val="100000"/>
              </a:lnSpc>
              <a:buClrTx/>
              <a:tabLst>
                <a:tab pos="1250950" algn="l"/>
              </a:tabLst>
            </a:pPr>
            <a:r>
              <a:rPr lang="en-GB" altLang="en-US" sz="800" dirty="0" smtClean="0">
                <a:solidFill>
                  <a:srgbClr val="000000">
                    <a:lumMod val="50000"/>
                    <a:lumOff val="50000"/>
                  </a:srgbClr>
                </a:solidFill>
              </a:rPr>
              <a:t>All agree: Cinema </a:t>
            </a:r>
            <a:r>
              <a:rPr lang="en-GB" altLang="en-US" sz="800" dirty="0">
                <a:solidFill>
                  <a:srgbClr val="000000">
                    <a:lumMod val="50000"/>
                    <a:lumOff val="50000"/>
                  </a:srgbClr>
                </a:solidFill>
              </a:rPr>
              <a:t>exposed = </a:t>
            </a:r>
            <a:r>
              <a:rPr lang="en-GB" altLang="en-US" sz="800" dirty="0" smtClean="0">
                <a:solidFill>
                  <a:srgbClr val="000000">
                    <a:lumMod val="50000"/>
                    <a:lumOff val="50000"/>
                  </a:srgbClr>
                </a:solidFill>
              </a:rPr>
              <a:t>65%, </a:t>
            </a:r>
            <a:r>
              <a:rPr lang="en-GB" altLang="en-US" sz="800" dirty="0">
                <a:solidFill>
                  <a:srgbClr val="000000">
                    <a:lumMod val="50000"/>
                    <a:lumOff val="50000"/>
                  </a:srgbClr>
                </a:solidFill>
              </a:rPr>
              <a:t>Control = </a:t>
            </a:r>
            <a:r>
              <a:rPr lang="en-GB" altLang="en-US" sz="800" dirty="0" smtClean="0">
                <a:solidFill>
                  <a:srgbClr val="000000">
                    <a:lumMod val="50000"/>
                    <a:lumOff val="50000"/>
                  </a:srgbClr>
                </a:solidFill>
              </a:rPr>
              <a:t>55%</a:t>
            </a:r>
            <a:endParaRPr lang="en-US" sz="800" dirty="0"/>
          </a:p>
        </p:txBody>
      </p:sp>
      <p:sp>
        <p:nvSpPr>
          <p:cNvPr id="14" name="Title 6"/>
          <p:cNvSpPr txBox="1">
            <a:spLocks/>
          </p:cNvSpPr>
          <p:nvPr/>
        </p:nvSpPr>
        <p:spPr bwMode="gray">
          <a:xfrm>
            <a:off x="5017811" y="3890158"/>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r>
              <a:rPr lang="en-GB" dirty="0" smtClean="0"/>
              <a:t>Summary</a:t>
            </a:r>
            <a:endParaRPr lang="en-GB" dirty="0"/>
          </a:p>
        </p:txBody>
      </p:sp>
      <p:cxnSp>
        <p:nvCxnSpPr>
          <p:cNvPr id="15" name="Straight Connector 14"/>
          <p:cNvCxnSpPr/>
          <p:nvPr/>
        </p:nvCxnSpPr>
        <p:spPr>
          <a:xfrm flipV="1">
            <a:off x="4744895" y="3911826"/>
            <a:ext cx="0" cy="2694538"/>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
          <p:cNvSpPr txBox="1">
            <a:spLocks/>
          </p:cNvSpPr>
          <p:nvPr/>
        </p:nvSpPr>
        <p:spPr bwMode="gray">
          <a:xfrm>
            <a:off x="1122379" y="3991546"/>
            <a:ext cx="3449620" cy="668778"/>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Uplift in unprompted comms awareness:</a:t>
            </a:r>
          </a:p>
          <a:p>
            <a:pPr defTabSz="417513">
              <a:lnSpc>
                <a:spcPct val="100000"/>
              </a:lnSpc>
              <a:buClrTx/>
              <a:tabLst>
                <a:tab pos="1250950" algn="l"/>
              </a:tabLst>
            </a:pPr>
            <a:r>
              <a:rPr lang="en-GB" sz="1100" dirty="0" smtClean="0">
                <a:solidFill>
                  <a:schemeClr val="bg1"/>
                </a:solidFill>
              </a:rPr>
              <a:t>Cinema exposed </a:t>
            </a:r>
            <a:r>
              <a:rPr lang="en-GB" sz="1100" b="1" dirty="0" smtClean="0">
                <a:solidFill>
                  <a:srgbClr val="A50021"/>
                </a:solidFill>
              </a:rPr>
              <a:t>13% </a:t>
            </a:r>
            <a:r>
              <a:rPr lang="en-GB" sz="1100" dirty="0" smtClean="0">
                <a:solidFill>
                  <a:schemeClr val="bg1"/>
                </a:solidFill>
              </a:rPr>
              <a:t>more likely to be </a:t>
            </a:r>
            <a:r>
              <a:rPr lang="en-GB" sz="1100" b="1" dirty="0" smtClean="0">
                <a:solidFill>
                  <a:srgbClr val="A50021"/>
                </a:solidFill>
              </a:rPr>
              <a:t>aware of Halifax </a:t>
            </a:r>
            <a:r>
              <a:rPr lang="en-GB" sz="1100" dirty="0" smtClean="0">
                <a:solidFill>
                  <a:schemeClr val="bg1"/>
                </a:solidFill>
              </a:rPr>
              <a:t>advertising vs.</a:t>
            </a:r>
            <a:r>
              <a:rPr lang="en-GB" sz="1100" dirty="0">
                <a:solidFill>
                  <a:schemeClr val="bg1"/>
                </a:solidFill>
              </a:rPr>
              <a:t> </a:t>
            </a:r>
            <a:r>
              <a:rPr lang="en-GB" sz="1100" dirty="0" smtClean="0">
                <a:solidFill>
                  <a:schemeClr val="bg1"/>
                </a:solidFill>
              </a:rPr>
              <a:t>control (no exposure in cinema)</a:t>
            </a:r>
            <a:endParaRPr lang="en-GB" sz="1100" dirty="0">
              <a:solidFill>
                <a:schemeClr val="bg1"/>
              </a:solidFill>
            </a:endParaRPr>
          </a:p>
          <a:p>
            <a:pPr defTabSz="417513">
              <a:lnSpc>
                <a:spcPct val="100000"/>
              </a:lnSpc>
              <a:buClrTx/>
              <a:tabLst>
                <a:tab pos="1250950" algn="l"/>
              </a:tabLst>
            </a:pPr>
            <a:r>
              <a:rPr lang="en-GB" altLang="en-US" sz="800" dirty="0" smtClean="0">
                <a:solidFill>
                  <a:srgbClr val="000000">
                    <a:lumMod val="50000"/>
                    <a:lumOff val="50000"/>
                  </a:srgbClr>
                </a:solidFill>
              </a:rPr>
              <a:t>Cinema exposed = 35%, Control = 31%</a:t>
            </a:r>
            <a:endParaRPr lang="en-GB" sz="1100" dirty="0" smtClean="0"/>
          </a:p>
        </p:txBody>
      </p:sp>
      <p:sp>
        <p:nvSpPr>
          <p:cNvPr id="23" name="Freeform 287"/>
          <p:cNvSpPr>
            <a:spLocks noChangeAspect="1" noEditPoints="1"/>
          </p:cNvSpPr>
          <p:nvPr/>
        </p:nvSpPr>
        <p:spPr bwMode="auto">
          <a:xfrm>
            <a:off x="453239" y="4058242"/>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38"/>
          <p:cNvSpPr>
            <a:spLocks noChangeAspect="1" noEditPoints="1"/>
          </p:cNvSpPr>
          <p:nvPr/>
        </p:nvSpPr>
        <p:spPr bwMode="auto">
          <a:xfrm>
            <a:off x="453501" y="5836136"/>
            <a:ext cx="467315" cy="468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chemeClr val="accent2"/>
          </a:solidFill>
          <a:ln>
            <a:noFill/>
          </a:ln>
          <a:extLst/>
        </p:spPr>
        <p:txBody>
          <a:bodyPr/>
          <a:lstStyle/>
          <a:p>
            <a:endParaRPr lang="en-GB"/>
          </a:p>
        </p:txBody>
      </p:sp>
      <p:sp>
        <p:nvSpPr>
          <p:cNvPr id="29" name="Text Placeholder 1"/>
          <p:cNvSpPr>
            <a:spLocks noGrp="1"/>
          </p:cNvSpPr>
          <p:nvPr>
            <p:ph type="body" sz="quarter" idx="16"/>
          </p:nvPr>
        </p:nvSpPr>
        <p:spPr>
          <a:xfrm>
            <a:off x="5021828" y="4227514"/>
            <a:ext cx="4590594" cy="681161"/>
          </a:xfrm>
        </p:spPr>
        <p:txBody>
          <a:bodyPr/>
          <a:lstStyle/>
          <a:p>
            <a:pPr>
              <a:lnSpc>
                <a:spcPct val="100000"/>
              </a:lnSpc>
              <a:buClr>
                <a:srgbClr val="990000"/>
              </a:buClr>
            </a:pPr>
            <a:r>
              <a:rPr lang="en-GB" sz="1200" dirty="0" smtClean="0">
                <a:solidFill>
                  <a:schemeClr val="bg1"/>
                </a:solidFill>
              </a:rPr>
              <a:t>Adding to cinema to its AV mix has helped Halifax </a:t>
            </a:r>
            <a:r>
              <a:rPr lang="en-GB" sz="1200" b="1" dirty="0" smtClean="0">
                <a:solidFill>
                  <a:schemeClr val="accent2"/>
                </a:solidFill>
              </a:rPr>
              <a:t>drive campaign cut through, land key brand perceptions and increase consideration </a:t>
            </a:r>
            <a:r>
              <a:rPr lang="en-GB" sz="1200" dirty="0">
                <a:solidFill>
                  <a:schemeClr val="bg1"/>
                </a:solidFill>
              </a:rPr>
              <a:t>of its </a:t>
            </a:r>
            <a:r>
              <a:rPr lang="en-GB" sz="1200" dirty="0" smtClean="0">
                <a:solidFill>
                  <a:schemeClr val="bg1"/>
                </a:solidFill>
              </a:rPr>
              <a:t>service as a mortgage provider among the upmarket cinema-going audience. </a:t>
            </a:r>
            <a:endParaRPr lang="en-GB" sz="1200" b="1" dirty="0">
              <a:solidFill>
                <a:schemeClr val="bg1"/>
              </a:solidFill>
            </a:endParaRPr>
          </a:p>
        </p:txBody>
      </p:sp>
      <p:graphicFrame>
        <p:nvGraphicFramePr>
          <p:cNvPr id="35" name="Chart 34"/>
          <p:cNvGraphicFramePr/>
          <p:nvPr>
            <p:extLst>
              <p:ext uri="{D42A27DB-BD31-4B8C-83A1-F6EECF244321}">
                <p14:modId xmlns:p14="http://schemas.microsoft.com/office/powerpoint/2010/main" val="3216791168"/>
              </p:ext>
            </p:extLst>
          </p:nvPr>
        </p:nvGraphicFramePr>
        <p:xfrm>
          <a:off x="-60010" y="1336990"/>
          <a:ext cx="9715546" cy="2371628"/>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4797763" y="7003588"/>
            <a:ext cx="5038725" cy="307777"/>
          </a:xfrm>
          <a:prstGeom prst="rect">
            <a:avLst/>
          </a:prstGeom>
        </p:spPr>
        <p:txBody>
          <a:bodyPr>
            <a:spAutoFit/>
          </a:bodyPr>
          <a:lstStyle/>
          <a:p>
            <a:pPr algn="r"/>
            <a:r>
              <a:rPr lang="en-US" sz="700" b="1" dirty="0" smtClean="0">
                <a:solidFill>
                  <a:schemeClr val="bg1"/>
                </a:solidFill>
              </a:rPr>
              <a:t>Source: </a:t>
            </a:r>
            <a:r>
              <a:rPr lang="en-US" sz="700" dirty="0" smtClean="0">
                <a:solidFill>
                  <a:schemeClr val="bg1"/>
                </a:solidFill>
              </a:rPr>
              <a:t>DCM / Halifax</a:t>
            </a:r>
          </a:p>
          <a:p>
            <a:pPr algn="r"/>
            <a:r>
              <a:rPr lang="en-US" sz="700" dirty="0" smtClean="0">
                <a:solidFill>
                  <a:schemeClr val="bg1"/>
                </a:solidFill>
              </a:rPr>
              <a:t>Conducted </a:t>
            </a:r>
            <a:r>
              <a:rPr lang="en-US" sz="700" dirty="0">
                <a:solidFill>
                  <a:schemeClr val="bg1"/>
                </a:solidFill>
              </a:rPr>
              <a:t>by; </a:t>
            </a:r>
            <a:r>
              <a:rPr lang="en-US" sz="700" dirty="0" smtClean="0">
                <a:solidFill>
                  <a:schemeClr val="bg1"/>
                </a:solidFill>
              </a:rPr>
              <a:t>Differentology, March 2017</a:t>
            </a:r>
            <a:endParaRPr lang="en-US" sz="700" dirty="0">
              <a:solidFill>
                <a:schemeClr val="bg1"/>
              </a:solidFill>
            </a:endParaRPr>
          </a:p>
        </p:txBody>
      </p:sp>
      <p:sp>
        <p:nvSpPr>
          <p:cNvPr id="37" name="Freeform 287"/>
          <p:cNvSpPr>
            <a:spLocks noChangeAspect="1" noEditPoints="1"/>
          </p:cNvSpPr>
          <p:nvPr/>
        </p:nvSpPr>
        <p:spPr bwMode="auto">
          <a:xfrm>
            <a:off x="438835" y="5014081"/>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Title 6"/>
          <p:cNvSpPr txBox="1">
            <a:spLocks/>
          </p:cNvSpPr>
          <p:nvPr/>
        </p:nvSpPr>
        <p:spPr bwMode="gray">
          <a:xfrm>
            <a:off x="263445" y="1109835"/>
            <a:ext cx="1860672" cy="337356"/>
          </a:xfrm>
          <a:prstGeom prst="rect">
            <a:avLst/>
          </a:prstGeom>
          <a:ln>
            <a:noFill/>
          </a:ln>
        </p:spPr>
        <p:txBody>
          <a:bodyPr vert="horz" wrap="none" lIns="0" tIns="0" rIns="0" bIns="0" rtlCol="0" anchor="ctr">
            <a:noAutofit/>
          </a:bodyPr>
          <a:lstStyle>
            <a:lvl1pPr algn="l" defTabSz="721479" rtl="0" eaLnBrk="1" latinLnBrk="0" hangingPunct="1">
              <a:spcBef>
                <a:spcPct val="0"/>
              </a:spcBef>
              <a:buNone/>
              <a:defRPr sz="2700" b="0" kern="1200" cap="all" spc="0" baseline="0">
                <a:ln w="22225">
                  <a:noFill/>
                  <a:prstDash val="solid"/>
                </a:ln>
                <a:solidFill>
                  <a:srgbClr val="000000"/>
                </a:solidFill>
                <a:effectLst/>
                <a:latin typeface="+mj-lt"/>
                <a:ea typeface="+mj-ea"/>
                <a:cs typeface="+mj-cs"/>
              </a:defRPr>
            </a:lvl1pPr>
          </a:lstStyle>
          <a:p>
            <a:r>
              <a:rPr lang="en-GB" sz="1400" b="1" cap="none" dirty="0" smtClean="0">
                <a:solidFill>
                  <a:schemeClr val="accent2"/>
                </a:solidFill>
                <a:latin typeface="Arial" charset="0"/>
                <a:ea typeface="Arial" charset="0"/>
                <a:cs typeface="Arial" charset="0"/>
              </a:rPr>
              <a:t>Results </a:t>
            </a:r>
            <a:endParaRPr lang="en-GB" sz="1400" b="1" cap="none" dirty="0">
              <a:solidFill>
                <a:schemeClr val="accent2"/>
              </a:solidFill>
              <a:latin typeface="Arial" charset="0"/>
              <a:ea typeface="Arial" charset="0"/>
              <a:cs typeface="Arial" charset="0"/>
            </a:endParaRPr>
          </a:p>
        </p:txBody>
      </p:sp>
      <p:cxnSp>
        <p:nvCxnSpPr>
          <p:cNvPr id="21" name="Straight Connector 20"/>
          <p:cNvCxnSpPr/>
          <p:nvPr/>
        </p:nvCxnSpPr>
        <p:spPr>
          <a:xfrm>
            <a:off x="215878" y="3806852"/>
            <a:ext cx="9501482" cy="0"/>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45886" y="5823939"/>
            <a:ext cx="3320551" cy="892552"/>
          </a:xfrm>
          <a:prstGeom prst="rect">
            <a:avLst/>
          </a:prstGeom>
        </p:spPr>
        <p:txBody>
          <a:bodyPr wrap="square">
            <a:spAutoFit/>
          </a:bodyPr>
          <a:lstStyle/>
          <a:p>
            <a:pPr lvl="0" defTabSz="417513">
              <a:tabLst>
                <a:tab pos="1250950" algn="l"/>
              </a:tabLst>
            </a:pPr>
            <a:r>
              <a:rPr lang="en-GB" sz="1100" b="1" dirty="0">
                <a:solidFill>
                  <a:srgbClr val="000000"/>
                </a:solidFill>
              </a:rPr>
              <a:t>Uplift in </a:t>
            </a:r>
            <a:r>
              <a:rPr lang="en-GB" sz="1100" b="1" dirty="0" smtClean="0">
                <a:solidFill>
                  <a:srgbClr val="000000"/>
                </a:solidFill>
              </a:rPr>
              <a:t>consideration:</a:t>
            </a:r>
            <a:endParaRPr lang="en-GB" sz="1100" b="1" dirty="0">
              <a:solidFill>
                <a:srgbClr val="000000"/>
              </a:solidFill>
            </a:endParaRPr>
          </a:p>
          <a:p>
            <a:pPr defTabSz="417513">
              <a:lnSpc>
                <a:spcPct val="100000"/>
              </a:lnSpc>
              <a:buClrTx/>
              <a:tabLst>
                <a:tab pos="1250950" algn="l"/>
              </a:tabLst>
            </a:pPr>
            <a:r>
              <a:rPr lang="en-GB" sz="1100" dirty="0">
                <a:solidFill>
                  <a:schemeClr val="bg1"/>
                </a:solidFill>
              </a:rPr>
              <a:t>Those exposed to the cinema activity are </a:t>
            </a:r>
            <a:r>
              <a:rPr lang="en-GB" sz="1100" b="1" dirty="0">
                <a:solidFill>
                  <a:srgbClr val="A50021"/>
                </a:solidFill>
              </a:rPr>
              <a:t>36% more likely to consider </a:t>
            </a:r>
            <a:r>
              <a:rPr lang="en-GB" sz="1100" dirty="0">
                <a:solidFill>
                  <a:schemeClr val="bg1"/>
                </a:solidFill>
              </a:rPr>
              <a:t>Halifax as a mortgage provider vs. control </a:t>
            </a:r>
          </a:p>
          <a:p>
            <a:pPr defTabSz="417513">
              <a:lnSpc>
                <a:spcPct val="100000"/>
              </a:lnSpc>
              <a:buClrTx/>
              <a:tabLst>
                <a:tab pos="1250950" algn="l"/>
              </a:tabLst>
            </a:pPr>
            <a:r>
              <a:rPr lang="en-GB" altLang="en-US" sz="800" dirty="0" smtClean="0">
                <a:solidFill>
                  <a:srgbClr val="000000">
                    <a:lumMod val="50000"/>
                    <a:lumOff val="50000"/>
                  </a:srgbClr>
                </a:solidFill>
              </a:rPr>
              <a:t>Top 2 box consideration: Cinema </a:t>
            </a:r>
            <a:r>
              <a:rPr lang="en-GB" altLang="en-US" sz="800" dirty="0">
                <a:solidFill>
                  <a:srgbClr val="000000">
                    <a:lumMod val="50000"/>
                    <a:lumOff val="50000"/>
                  </a:srgbClr>
                </a:solidFill>
              </a:rPr>
              <a:t>exposed = 19%, Control = 14%</a:t>
            </a:r>
            <a:endParaRPr lang="en-US" sz="800" dirty="0"/>
          </a:p>
        </p:txBody>
      </p:sp>
      <p:sp>
        <p:nvSpPr>
          <p:cNvPr id="27" name="Title 6"/>
          <p:cNvSpPr>
            <a:spLocks noGrp="1"/>
          </p:cNvSpPr>
          <p:nvPr>
            <p:ph type="title"/>
          </p:nvPr>
        </p:nvSpPr>
        <p:spPr>
          <a:xfrm>
            <a:off x="263445" y="268489"/>
            <a:ext cx="9308541" cy="409568"/>
          </a:xfrm>
        </p:spPr>
        <p:txBody>
          <a:bodyPr/>
          <a:lstStyle/>
          <a:p>
            <a:r>
              <a:rPr lang="en-GB" dirty="0" smtClean="0"/>
              <a:t>HALIFAX</a:t>
            </a:r>
            <a:endParaRPr lang="en-GB" dirty="0"/>
          </a:p>
        </p:txBody>
      </p:sp>
      <p:sp>
        <p:nvSpPr>
          <p:cNvPr id="30" name="Text Placeholder 7"/>
          <p:cNvSpPr>
            <a:spLocks noGrp="1"/>
          </p:cNvSpPr>
          <p:nvPr>
            <p:ph type="body" sz="quarter" idx="11"/>
          </p:nvPr>
        </p:nvSpPr>
        <p:spPr>
          <a:xfrm>
            <a:off x="215514" y="720566"/>
            <a:ext cx="9328120" cy="237225"/>
          </a:xfrm>
        </p:spPr>
        <p:txBody>
          <a:bodyPr/>
          <a:lstStyle/>
          <a:p>
            <a:r>
              <a:rPr lang="en-GB" dirty="0" smtClean="0"/>
              <a:t>‘Top Cat’ - 2017</a:t>
            </a:r>
            <a:endParaRPr lang="en-GB" dirty="0"/>
          </a:p>
        </p:txBody>
      </p:sp>
      <p:sp>
        <p:nvSpPr>
          <p:cNvPr id="31" name="Freeform 253"/>
          <p:cNvSpPr>
            <a:spLocks noEditPoints="1"/>
          </p:cNvSpPr>
          <p:nvPr/>
        </p:nvSpPr>
        <p:spPr bwMode="auto">
          <a:xfrm>
            <a:off x="9234688" y="26775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835" b="25581"/>
          <a:stretch/>
        </p:blipFill>
        <p:spPr>
          <a:xfrm>
            <a:off x="5297187" y="5147974"/>
            <a:ext cx="3956353" cy="1414020"/>
          </a:xfrm>
          <a:prstGeom prst="rect">
            <a:avLst/>
          </a:prstGeom>
        </p:spPr>
      </p:pic>
      <p:sp>
        <p:nvSpPr>
          <p:cNvPr id="24" name="Freeform 6"/>
          <p:cNvSpPr>
            <a:spLocks/>
          </p:cNvSpPr>
          <p:nvPr/>
        </p:nvSpPr>
        <p:spPr bwMode="auto">
          <a:xfrm>
            <a:off x="8623893" y="271879"/>
            <a:ext cx="540000" cy="54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chemeClr val="accent2"/>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solidFill>
                <a:srgbClr val="FF0000"/>
              </a:solidFill>
            </a:endParaRPr>
          </a:p>
        </p:txBody>
      </p:sp>
    </p:spTree>
    <p:extLst>
      <p:ext uri="{BB962C8B-B14F-4D97-AF65-F5344CB8AC3E}">
        <p14:creationId xmlns:p14="http://schemas.microsoft.com/office/powerpoint/2010/main" val="17254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262</Words>
  <Application>Microsoft Office PowerPoint</Application>
  <PresentationFormat>Custom</PresentationFormat>
  <Paragraphs>41</Paragraphs>
  <Slides>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Calibri</vt:lpstr>
      <vt:lpstr>Century Gothic</vt:lpstr>
      <vt:lpstr>Impact</vt:lpstr>
      <vt:lpstr>LucidaGrande</vt:lpstr>
      <vt:lpstr>Wingdings</vt:lpstr>
      <vt:lpstr>Divider Slides</vt:lpstr>
      <vt:lpstr>think-cell Slide</vt:lpstr>
      <vt:lpstr>HALIFAX</vt:lpstr>
      <vt:lpstr>HALIFAX</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2016-07-05T09:34:16Z</cp:lastPrinted>
  <dcterms:created xsi:type="dcterms:W3CDTF">2014-05-20T13:39:47Z</dcterms:created>
  <dcterms:modified xsi:type="dcterms:W3CDTF">2017-06-26T08:47:23Z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