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5" r:id="rId2"/>
  </p:sldMasterIdLst>
  <p:notesMasterIdLst>
    <p:notesMasterId r:id="rId5"/>
  </p:notesMasterIdLst>
  <p:handoutMasterIdLst>
    <p:handoutMasterId r:id="rId6"/>
  </p:handoutMasterIdLst>
  <p:sldIdLst>
    <p:sldId id="256" r:id="rId3"/>
    <p:sldId id="262" r:id="rId4"/>
  </p:sldIdLst>
  <p:sldSz cx="13442950" cy="7561263"/>
  <p:notesSz cx="6858000" cy="9144000"/>
  <p:custDataLst>
    <p:tags r:id="rId7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212"/>
    <a:srgbClr val="CC910E"/>
    <a:srgbClr val="666263"/>
    <a:srgbClr val="0099A8"/>
    <a:srgbClr val="0094E7"/>
    <a:srgbClr val="FFFFFF"/>
    <a:srgbClr val="FB3449"/>
    <a:srgbClr val="000000"/>
    <a:srgbClr val="CAC8C8"/>
    <a:srgbClr val="854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3970" autoAdjust="0"/>
  </p:normalViewPr>
  <p:slideViewPr>
    <p:cSldViewPr snapToGrid="0">
      <p:cViewPr varScale="1">
        <p:scale>
          <a:sx n="101" d="100"/>
          <a:sy n="101" d="100"/>
        </p:scale>
        <p:origin x="522" y="120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672396931066608E-2"/>
          <c:y val="0.19093612533609494"/>
          <c:w val="0.91895130590605645"/>
          <c:h val="0.62647572990793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tx1">
                <a:alpha val="49804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Habitat is a brand I trust</c:v>
                </c:pt>
                <c:pt idx="1">
                  <c:v>Habitat products would make me feel good about my living space</c:v>
                </c:pt>
                <c:pt idx="2">
                  <c:v>Habitat is a brand for me</c:v>
                </c:pt>
                <c:pt idx="3">
                  <c:v>Brand Consideration 
(Top Box - Extremely likely)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0.16</c:v>
                </c:pt>
                <c:pt idx="1">
                  <c:v>0.15</c:v>
                </c:pt>
                <c:pt idx="2">
                  <c:v>0.14000000000000001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6D-45EC-AA09-3CCEFC90B5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Cinemagoers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Habitat is a brand I trust</c:v>
                </c:pt>
                <c:pt idx="1">
                  <c:v>Habitat products would make me feel good about my living space</c:v>
                </c:pt>
                <c:pt idx="2">
                  <c:v>Habitat is a brand for me</c:v>
                </c:pt>
                <c:pt idx="3">
                  <c:v>Brand Consideration 
(Top Box - Extremely likely)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0.25</c:v>
                </c:pt>
                <c:pt idx="1">
                  <c:v>0.2</c:v>
                </c:pt>
                <c:pt idx="2">
                  <c:v>0.2</c:v>
                </c:pt>
                <c:pt idx="3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6D-45EC-AA09-3CCEFC90B5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1044736"/>
        <c:axId val="261937344"/>
      </c:barChart>
      <c:catAx>
        <c:axId val="42104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50" b="1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937344"/>
        <c:crosses val="autoZero"/>
        <c:auto val="1"/>
        <c:lblAlgn val="ctr"/>
        <c:lblOffset val="100"/>
        <c:noMultiLvlLbl val="0"/>
      </c:catAx>
      <c:valAx>
        <c:axId val="261937344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42104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7.7344255344171777E-3"/>
          <c:y val="1.0206834959573603E-2"/>
          <c:w val="7.8415294838583879E-2"/>
          <c:h val="0.14747038089175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8/22/2022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590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492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3408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6350000" imgH="6350000" progId="">
                  <p:embed/>
                </p:oleObj>
              </mc:Choice>
              <mc:Fallback>
                <p:oleObj name="think-cell Slide" r:id="rId6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27041-3EE2-4801-9E8E-F84DE3573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HABITAT</a:t>
            </a:r>
            <a:endParaRPr lang="en-US" sz="2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ABBF91-12FC-4598-85E9-071A93FDA9F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59603" y="1204235"/>
            <a:ext cx="5931647" cy="3029770"/>
          </a:xfrm>
        </p:spPr>
        <p:txBody>
          <a:bodyPr/>
          <a:lstStyle/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US" sz="1600" dirty="0">
                <a:solidFill>
                  <a:schemeClr val="bg2"/>
                </a:solidFill>
              </a:rPr>
              <a:t>Background</a:t>
            </a:r>
            <a:br>
              <a:rPr lang="en-US" sz="1100" dirty="0">
                <a:solidFill>
                  <a:srgbClr val="FF0000"/>
                </a:solidFill>
              </a:rPr>
            </a:br>
            <a:endParaRPr lang="en-US" sz="1100" dirty="0">
              <a:solidFill>
                <a:srgbClr val="FF0000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200" b="0" dirty="0">
                <a:solidFill>
                  <a:schemeClr val="bg1"/>
                </a:solidFill>
              </a:rPr>
              <a:t>The aim of the ‘Happy Habitat’ campaign was to raise the brand’s profile and consideration of its product range. 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12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12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200" b="0" dirty="0">
                <a:solidFill>
                  <a:schemeClr val="bg1"/>
                </a:solidFill>
              </a:rPr>
              <a:t>The campaign looked to inspire customers in the process of updating a whole room or add touches of seasonal style with the breadth of Habitat’s range to create their own personal “habitat”. 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12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12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200" b="0" dirty="0">
                <a:solidFill>
                  <a:schemeClr val="bg1"/>
                </a:solidFill>
              </a:rPr>
              <a:t>This was showcased with products at the centre of the ad showcased in different homes i.e., a bowl for The Gibson's Habitat, a cushion for Nan &amp; Lorna’s Habitat, a roaster for Kian &amp; Jessie’s Habitat etc; highlighting that every household can benefit. </a:t>
            </a:r>
            <a:endParaRPr lang="en-GB" b="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b="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b="0" dirty="0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r>
              <a:rPr lang="en-GB" sz="1600" dirty="0">
                <a:solidFill>
                  <a:schemeClr val="bg2"/>
                </a:solidFill>
              </a:rPr>
              <a:t>Plan</a:t>
            </a:r>
          </a:p>
          <a:p>
            <a:pPr>
              <a:lnSpc>
                <a:spcPct val="100000"/>
              </a:lnSpc>
            </a:pPr>
            <a:endParaRPr lang="en-GB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200" b="0" dirty="0">
                <a:solidFill>
                  <a:schemeClr val="bg1"/>
                </a:solidFill>
              </a:rPr>
              <a:t>Habitat wanted to prioritise quality media environments to help build an emotional connection, so cinema was included alongside a broader AV campaign (TV &amp; BVOD). </a:t>
            </a: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1200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Clr>
                <a:schemeClr val="bg1"/>
              </a:buClr>
            </a:pPr>
            <a:endParaRPr lang="en-GB" sz="1200" b="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200" b="0" dirty="0">
                <a:solidFill>
                  <a:schemeClr val="bg1"/>
                </a:solidFill>
              </a:rPr>
              <a:t>With a goal to drive impact, capture attention and push likeability amongst the target audience, Habitat selected an ABC1 Adult AGP giving the campaign access to titles including</a:t>
            </a:r>
            <a:r>
              <a:rPr lang="en-GB" sz="1200" b="0" i="1" dirty="0">
                <a:solidFill>
                  <a:schemeClr val="bg1"/>
                </a:solidFill>
              </a:rPr>
              <a:t> Doctor Strange in the Multiverse of Madness, Top Gun: Maverick </a:t>
            </a:r>
            <a:r>
              <a:rPr lang="en-GB" sz="1200" b="0" dirty="0">
                <a:solidFill>
                  <a:schemeClr val="bg1"/>
                </a:solidFill>
              </a:rPr>
              <a:t>and</a:t>
            </a:r>
            <a:r>
              <a:rPr lang="en-GB" sz="1200" b="0" i="1" dirty="0">
                <a:solidFill>
                  <a:schemeClr val="bg1"/>
                </a:solidFill>
              </a:rPr>
              <a:t> Jurassic World Dominion. </a:t>
            </a: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endParaRPr lang="en-GB" b="0" dirty="0">
              <a:solidFill>
                <a:schemeClr val="bg2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9B2EDB2-C1DA-4B6E-881D-EF51F8A0BB9D}"/>
              </a:ext>
            </a:extLst>
          </p:cNvPr>
          <p:cNvSpPr txBox="1">
            <a:spLocks/>
          </p:cNvSpPr>
          <p:nvPr/>
        </p:nvSpPr>
        <p:spPr>
          <a:xfrm>
            <a:off x="259603" y="661606"/>
            <a:ext cx="12423740" cy="436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indent="0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baseline="0">
                <a:solidFill>
                  <a:schemeClr val="accent6"/>
                </a:solidFill>
              </a:defRPr>
            </a:lvl1pPr>
            <a:lvl2pPr marL="0" indent="0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baseline="0">
                <a:solidFill>
                  <a:schemeClr val="tx2"/>
                </a:solidFill>
              </a:defRPr>
            </a:lvl3pPr>
            <a:lvl4pPr marL="0" indent="0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>
                <a:solidFill>
                  <a:srgbClr val="000000"/>
                </a:solidFill>
              </a:defRPr>
            </a:lvl4pPr>
            <a:lvl5pPr marL="0" indent="0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>
                <a:solidFill>
                  <a:schemeClr val="accent6"/>
                </a:solidFill>
              </a:defRPr>
            </a:lvl5pPr>
            <a:lvl6pPr marL="2645074" indent="-240462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</a:lvl6pPr>
            <a:lvl7pPr marL="3125997" indent="-240462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</a:lvl7pPr>
            <a:lvl8pPr marL="3606920" indent="-240462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</a:lvl8pPr>
            <a:lvl9pPr marL="4087842" indent="-240462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</a:lvl9pPr>
          </a:lstStyle>
          <a:p>
            <a:pPr marL="0" marR="0" lvl="0" indent="0" algn="l" defTabSz="961844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‘Happy Habitat’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8A8A8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7DCF2B-DFEF-21CB-78BD-C35D79C7D05F}"/>
              </a:ext>
            </a:extLst>
          </p:cNvPr>
          <p:cNvSpPr/>
          <p:nvPr/>
        </p:nvSpPr>
        <p:spPr>
          <a:xfrm>
            <a:off x="-19049" y="7122150"/>
            <a:ext cx="13442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DCM / Habitat. Conducted by; Differentology, June 2022. </a:t>
            </a:r>
          </a:p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 b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25-54s. Uplifts are test (exposed to ad in cinema) vs control (not exposed to ad in cinema)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8A54D7-0815-3022-24D6-69292F6DA7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2425" y="1204235"/>
            <a:ext cx="6438033" cy="4300661"/>
          </a:xfrm>
          <a:prstGeom prst="rect">
            <a:avLst/>
          </a:prstGeom>
        </p:spPr>
      </p:pic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4C78C4CB-6B96-4431-BC7E-FB4B982D69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94855"/>
              </p:ext>
            </p:extLst>
          </p:nvPr>
        </p:nvGraphicFramePr>
        <p:xfrm>
          <a:off x="6702424" y="5742066"/>
          <a:ext cx="643803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607">
                  <a:extLst>
                    <a:ext uri="{9D8B030D-6E8A-4147-A177-3AD203B41FA5}">
                      <a16:colId xmlns:a16="http://schemas.microsoft.com/office/drawing/2014/main" val="1043653864"/>
                    </a:ext>
                  </a:extLst>
                </a:gridCol>
                <a:gridCol w="1347482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227731">
                  <a:extLst>
                    <a:ext uri="{9D8B030D-6E8A-4147-A177-3AD203B41FA5}">
                      <a16:colId xmlns:a16="http://schemas.microsoft.com/office/drawing/2014/main" val="696929619"/>
                    </a:ext>
                  </a:extLst>
                </a:gridCol>
                <a:gridCol w="1287607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  <a:gridCol w="1287607">
                  <a:extLst>
                    <a:ext uri="{9D8B030D-6E8A-4147-A177-3AD203B41FA5}">
                      <a16:colId xmlns:a16="http://schemas.microsoft.com/office/drawing/2014/main" val="1729032941"/>
                    </a:ext>
                  </a:extLst>
                </a:gridCol>
              </a:tblGrid>
              <a:tr h="199303">
                <a:tc gridSpan="5">
                  <a:txBody>
                    <a:bodyPr/>
                    <a:lstStyle/>
                    <a:p>
                      <a:pPr marL="0" marR="0" lvl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2"/>
                          </a:solidFill>
                        </a:rPr>
                        <a:t>Campaign Details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395326"/>
                  </a:ext>
                </a:extLst>
              </a:tr>
              <a:tr h="199303"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 Audiences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199303"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Retail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25-54s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ABC1 Ads AGP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PHD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08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HABITAT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1381766-970B-46C9-B3A9-D860895B28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60893" y="5809543"/>
            <a:ext cx="6237513" cy="650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Significant uplift in consideration</a:t>
            </a:r>
          </a:p>
          <a:p>
            <a:pPr>
              <a:buClr>
                <a:schemeClr val="bg1"/>
              </a:buClr>
            </a:pPr>
            <a:r>
              <a:rPr lang="en-GB" sz="1000" b="0" dirty="0"/>
              <a:t>Just under </a:t>
            </a:r>
            <a:r>
              <a:rPr lang="en-GB" sz="1000" dirty="0">
                <a:solidFill>
                  <a:schemeClr val="bg2"/>
                </a:solidFill>
              </a:rPr>
              <a:t>60%</a:t>
            </a:r>
            <a:r>
              <a:rPr lang="en-GB" sz="1000" b="0" dirty="0"/>
              <a:t> said they would </a:t>
            </a:r>
            <a:r>
              <a:rPr lang="en-GB" sz="1000" dirty="0">
                <a:solidFill>
                  <a:schemeClr val="bg2"/>
                </a:solidFill>
              </a:rPr>
              <a:t>consider shopping at Habitat </a:t>
            </a:r>
            <a:r>
              <a:rPr lang="en-GB" sz="1000" b="0" dirty="0"/>
              <a:t>– with cinemagoers </a:t>
            </a:r>
            <a:r>
              <a:rPr lang="en-GB" sz="1000" dirty="0">
                <a:solidFill>
                  <a:schemeClr val="bg2"/>
                </a:solidFill>
              </a:rPr>
              <a:t>42%</a:t>
            </a:r>
            <a:r>
              <a:rPr lang="en-GB" sz="1000" b="0" dirty="0"/>
              <a:t> </a:t>
            </a:r>
            <a:r>
              <a:rPr lang="en-GB" sz="1000" dirty="0">
                <a:solidFill>
                  <a:schemeClr val="bg2"/>
                </a:solidFill>
              </a:rPr>
              <a:t>more likely </a:t>
            </a:r>
            <a:r>
              <a:rPr lang="en-GB" sz="1000" b="0" dirty="0"/>
              <a:t>to be ‘extremely likely’ to consider vs. control.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721475" y="7183903"/>
            <a:ext cx="6577013" cy="276999"/>
          </a:xfrm>
        </p:spPr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DCM / Habitat. Conducted by; Differentology, June 2022. </a:t>
            </a:r>
          </a:p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 b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25-54s. Uplifts are test (exposed to ad in cinema) vs control (not exposed to ad in cinema) 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3580" y="597323"/>
            <a:ext cx="12423740" cy="436608"/>
          </a:xfrm>
        </p:spPr>
        <p:txBody>
          <a:bodyPr/>
          <a:lstStyle/>
          <a:p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8A8A8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‘Happy Habitat’</a:t>
            </a:r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8D4ED6-2B2B-45E1-BBAD-FEF84F7F5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6468056"/>
              </p:ext>
            </p:extLst>
          </p:nvPr>
        </p:nvGraphicFramePr>
        <p:xfrm>
          <a:off x="467589" y="1143029"/>
          <a:ext cx="12743654" cy="211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366DA91-DE30-42E9-8DB5-7757D3324F7A}"/>
              </a:ext>
            </a:extLst>
          </p:cNvPr>
          <p:cNvSpPr txBox="1"/>
          <p:nvPr/>
        </p:nvSpPr>
        <p:spPr>
          <a:xfrm>
            <a:off x="2069701" y="1119894"/>
            <a:ext cx="896021" cy="238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lang="en-GB" sz="9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Uplift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1A9796-BAE6-4B4E-AB75-2563BF4FBA57}"/>
              </a:ext>
            </a:extLst>
          </p:cNvPr>
          <p:cNvSpPr txBox="1"/>
          <p:nvPr/>
        </p:nvSpPr>
        <p:spPr>
          <a:xfrm>
            <a:off x="4856454" y="1119894"/>
            <a:ext cx="896021" cy="238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lang="en-GB" sz="9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Uplift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Freeform 287">
            <a:extLst>
              <a:ext uri="{FF2B5EF4-FFF2-40B4-BE49-F238E27FC236}">
                <a16:creationId xmlns:a16="http://schemas.microsoft.com/office/drawing/2014/main" id="{EDC213BA-CDDA-4634-9C88-02E3C81EA6C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41791" y="5873523"/>
            <a:ext cx="522540" cy="522540"/>
          </a:xfrm>
          <a:custGeom>
            <a:avLst/>
            <a:gdLst>
              <a:gd name="T0" fmla="*/ 222 w 726"/>
              <a:gd name="T1" fmla="*/ 28 h 726"/>
              <a:gd name="T2" fmla="*/ 62 w 726"/>
              <a:gd name="T3" fmla="*/ 160 h 726"/>
              <a:gd name="T4" fmla="*/ 0 w 726"/>
              <a:gd name="T5" fmla="*/ 362 h 726"/>
              <a:gd name="T6" fmla="*/ 44 w 726"/>
              <a:gd name="T7" fmla="*/ 536 h 726"/>
              <a:gd name="T8" fmla="*/ 190 w 726"/>
              <a:gd name="T9" fmla="*/ 682 h 726"/>
              <a:gd name="T10" fmla="*/ 364 w 726"/>
              <a:gd name="T11" fmla="*/ 726 h 726"/>
              <a:gd name="T12" fmla="*/ 566 w 726"/>
              <a:gd name="T13" fmla="*/ 664 h 726"/>
              <a:gd name="T14" fmla="*/ 698 w 726"/>
              <a:gd name="T15" fmla="*/ 504 h 726"/>
              <a:gd name="T16" fmla="*/ 724 w 726"/>
              <a:gd name="T17" fmla="*/ 326 h 726"/>
              <a:gd name="T18" fmla="*/ 644 w 726"/>
              <a:gd name="T19" fmla="*/ 132 h 726"/>
              <a:gd name="T20" fmla="*/ 472 w 726"/>
              <a:gd name="T21" fmla="*/ 16 h 726"/>
              <a:gd name="T22" fmla="*/ 490 w 726"/>
              <a:gd name="T23" fmla="*/ 192 h 726"/>
              <a:gd name="T24" fmla="*/ 544 w 726"/>
              <a:gd name="T25" fmla="*/ 246 h 726"/>
              <a:gd name="T26" fmla="*/ 528 w 726"/>
              <a:gd name="T27" fmla="*/ 308 h 726"/>
              <a:gd name="T28" fmla="*/ 476 w 726"/>
              <a:gd name="T29" fmla="*/ 330 h 726"/>
              <a:gd name="T30" fmla="*/ 458 w 726"/>
              <a:gd name="T31" fmla="*/ 316 h 726"/>
              <a:gd name="T32" fmla="*/ 438 w 726"/>
              <a:gd name="T33" fmla="*/ 258 h 726"/>
              <a:gd name="T34" fmla="*/ 422 w 726"/>
              <a:gd name="T35" fmla="*/ 216 h 726"/>
              <a:gd name="T36" fmla="*/ 476 w 726"/>
              <a:gd name="T37" fmla="*/ 190 h 726"/>
              <a:gd name="T38" fmla="*/ 364 w 726"/>
              <a:gd name="T39" fmla="*/ 246 h 726"/>
              <a:gd name="T40" fmla="*/ 394 w 726"/>
              <a:gd name="T41" fmla="*/ 254 h 726"/>
              <a:gd name="T42" fmla="*/ 434 w 726"/>
              <a:gd name="T43" fmla="*/ 316 h 726"/>
              <a:gd name="T44" fmla="*/ 432 w 726"/>
              <a:gd name="T45" fmla="*/ 330 h 726"/>
              <a:gd name="T46" fmla="*/ 422 w 726"/>
              <a:gd name="T47" fmla="*/ 354 h 726"/>
              <a:gd name="T48" fmla="*/ 370 w 726"/>
              <a:gd name="T49" fmla="*/ 386 h 726"/>
              <a:gd name="T50" fmla="*/ 362 w 726"/>
              <a:gd name="T51" fmla="*/ 386 h 726"/>
              <a:gd name="T52" fmla="*/ 334 w 726"/>
              <a:gd name="T53" fmla="*/ 380 h 726"/>
              <a:gd name="T54" fmla="*/ 298 w 726"/>
              <a:gd name="T55" fmla="*/ 344 h 726"/>
              <a:gd name="T56" fmla="*/ 292 w 726"/>
              <a:gd name="T57" fmla="*/ 316 h 726"/>
              <a:gd name="T58" fmla="*/ 320 w 726"/>
              <a:gd name="T59" fmla="*/ 260 h 726"/>
              <a:gd name="T60" fmla="*/ 272 w 726"/>
              <a:gd name="T61" fmla="*/ 194 h 726"/>
              <a:gd name="T62" fmla="*/ 316 w 726"/>
              <a:gd name="T63" fmla="*/ 234 h 726"/>
              <a:gd name="T64" fmla="*/ 276 w 726"/>
              <a:gd name="T65" fmla="*/ 280 h 726"/>
              <a:gd name="T66" fmla="*/ 270 w 726"/>
              <a:gd name="T67" fmla="*/ 328 h 726"/>
              <a:gd name="T68" fmla="*/ 244 w 726"/>
              <a:gd name="T69" fmla="*/ 330 h 726"/>
              <a:gd name="T70" fmla="*/ 186 w 726"/>
              <a:gd name="T71" fmla="*/ 286 h 726"/>
              <a:gd name="T72" fmla="*/ 192 w 726"/>
              <a:gd name="T73" fmla="*/ 222 h 726"/>
              <a:gd name="T74" fmla="*/ 132 w 726"/>
              <a:gd name="T75" fmla="*/ 480 h 726"/>
              <a:gd name="T76" fmla="*/ 152 w 726"/>
              <a:gd name="T77" fmla="*/ 408 h 726"/>
              <a:gd name="T78" fmla="*/ 244 w 726"/>
              <a:gd name="T79" fmla="*/ 356 h 726"/>
              <a:gd name="T80" fmla="*/ 278 w 726"/>
              <a:gd name="T81" fmla="*/ 358 h 726"/>
              <a:gd name="T82" fmla="*/ 312 w 726"/>
              <a:gd name="T83" fmla="*/ 396 h 726"/>
              <a:gd name="T84" fmla="*/ 242 w 726"/>
              <a:gd name="T85" fmla="*/ 452 h 726"/>
              <a:gd name="T86" fmla="*/ 244 w 726"/>
              <a:gd name="T87" fmla="*/ 530 h 726"/>
              <a:gd name="T88" fmla="*/ 250 w 726"/>
              <a:gd name="T89" fmla="*/ 492 h 726"/>
              <a:gd name="T90" fmla="*/ 294 w 726"/>
              <a:gd name="T91" fmla="*/ 434 h 726"/>
              <a:gd name="T92" fmla="*/ 352 w 726"/>
              <a:gd name="T93" fmla="*/ 412 h 726"/>
              <a:gd name="T94" fmla="*/ 364 w 726"/>
              <a:gd name="T95" fmla="*/ 412 h 726"/>
              <a:gd name="T96" fmla="*/ 374 w 726"/>
              <a:gd name="T97" fmla="*/ 412 h 726"/>
              <a:gd name="T98" fmla="*/ 448 w 726"/>
              <a:gd name="T99" fmla="*/ 446 h 726"/>
              <a:gd name="T100" fmla="*/ 476 w 726"/>
              <a:gd name="T101" fmla="*/ 492 h 726"/>
              <a:gd name="T102" fmla="*/ 594 w 726"/>
              <a:gd name="T103" fmla="*/ 480 h 726"/>
              <a:gd name="T104" fmla="*/ 466 w 726"/>
              <a:gd name="T105" fmla="*/ 428 h 726"/>
              <a:gd name="T106" fmla="*/ 426 w 726"/>
              <a:gd name="T107" fmla="*/ 388 h 726"/>
              <a:gd name="T108" fmla="*/ 468 w 726"/>
              <a:gd name="T109" fmla="*/ 356 h 726"/>
              <a:gd name="T110" fmla="*/ 526 w 726"/>
              <a:gd name="T111" fmla="*/ 366 h 726"/>
              <a:gd name="T112" fmla="*/ 592 w 726"/>
              <a:gd name="T113" fmla="*/ 450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76" y="190"/>
                </a:moveTo>
                <a:lnTo>
                  <a:pt x="476" y="190"/>
                </a:lnTo>
                <a:lnTo>
                  <a:pt x="490" y="192"/>
                </a:lnTo>
                <a:lnTo>
                  <a:pt x="504" y="196"/>
                </a:lnTo>
                <a:lnTo>
                  <a:pt x="516" y="202"/>
                </a:lnTo>
                <a:lnTo>
                  <a:pt x="526" y="212"/>
                </a:lnTo>
                <a:lnTo>
                  <a:pt x="534" y="222"/>
                </a:lnTo>
                <a:lnTo>
                  <a:pt x="540" y="234"/>
                </a:lnTo>
                <a:lnTo>
                  <a:pt x="544" y="246"/>
                </a:lnTo>
                <a:lnTo>
                  <a:pt x="546" y="260"/>
                </a:lnTo>
                <a:lnTo>
                  <a:pt x="544" y="274"/>
                </a:lnTo>
                <a:lnTo>
                  <a:pt x="542" y="286"/>
                </a:lnTo>
                <a:lnTo>
                  <a:pt x="536" y="298"/>
                </a:lnTo>
                <a:lnTo>
                  <a:pt x="528" y="308"/>
                </a:lnTo>
                <a:lnTo>
                  <a:pt x="518" y="316"/>
                </a:lnTo>
                <a:lnTo>
                  <a:pt x="508" y="324"/>
                </a:lnTo>
                <a:lnTo>
                  <a:pt x="496" y="328"/>
                </a:lnTo>
                <a:lnTo>
                  <a:pt x="482" y="330"/>
                </a:lnTo>
                <a:lnTo>
                  <a:pt x="476" y="330"/>
                </a:lnTo>
                <a:lnTo>
                  <a:pt x="470" y="330"/>
                </a:lnTo>
                <a:lnTo>
                  <a:pt x="458" y="328"/>
                </a:lnTo>
                <a:lnTo>
                  <a:pt x="458" y="316"/>
                </a:lnTo>
                <a:lnTo>
                  <a:pt x="458" y="304"/>
                </a:lnTo>
                <a:lnTo>
                  <a:pt x="454" y="292"/>
                </a:lnTo>
                <a:lnTo>
                  <a:pt x="450" y="280"/>
                </a:lnTo>
                <a:lnTo>
                  <a:pt x="446" y="268"/>
                </a:lnTo>
                <a:lnTo>
                  <a:pt x="438" y="258"/>
                </a:lnTo>
                <a:lnTo>
                  <a:pt x="430" y="250"/>
                </a:lnTo>
                <a:lnTo>
                  <a:pt x="420" y="242"/>
                </a:lnTo>
                <a:lnTo>
                  <a:pt x="410" y="234"/>
                </a:lnTo>
                <a:lnTo>
                  <a:pt x="416" y="226"/>
                </a:lnTo>
                <a:lnTo>
                  <a:pt x="422" y="216"/>
                </a:lnTo>
                <a:lnTo>
                  <a:pt x="428" y="210"/>
                </a:lnTo>
                <a:lnTo>
                  <a:pt x="436" y="202"/>
                </a:lnTo>
                <a:lnTo>
                  <a:pt x="446" y="198"/>
                </a:lnTo>
                <a:lnTo>
                  <a:pt x="454" y="194"/>
                </a:lnTo>
                <a:lnTo>
                  <a:pt x="466" y="192"/>
                </a:lnTo>
                <a:lnTo>
                  <a:pt x="476" y="190"/>
                </a:lnTo>
                <a:close/>
                <a:moveTo>
                  <a:pt x="332" y="254"/>
                </a:moveTo>
                <a:lnTo>
                  <a:pt x="332" y="254"/>
                </a:lnTo>
                <a:lnTo>
                  <a:pt x="344" y="248"/>
                </a:lnTo>
                <a:lnTo>
                  <a:pt x="354" y="248"/>
                </a:lnTo>
                <a:lnTo>
                  <a:pt x="364" y="246"/>
                </a:lnTo>
                <a:lnTo>
                  <a:pt x="372" y="248"/>
                </a:lnTo>
                <a:lnTo>
                  <a:pt x="382" y="248"/>
                </a:lnTo>
                <a:lnTo>
                  <a:pt x="394" y="254"/>
                </a:lnTo>
                <a:lnTo>
                  <a:pt x="406" y="260"/>
                </a:lnTo>
                <a:lnTo>
                  <a:pt x="418" y="272"/>
                </a:lnTo>
                <a:lnTo>
                  <a:pt x="426" y="284"/>
                </a:lnTo>
                <a:lnTo>
                  <a:pt x="432" y="300"/>
                </a:lnTo>
                <a:lnTo>
                  <a:pt x="434" y="316"/>
                </a:lnTo>
                <a:lnTo>
                  <a:pt x="432" y="330"/>
                </a:lnTo>
                <a:lnTo>
                  <a:pt x="430" y="338"/>
                </a:lnTo>
                <a:lnTo>
                  <a:pt x="428" y="344"/>
                </a:lnTo>
                <a:lnTo>
                  <a:pt x="422" y="354"/>
                </a:lnTo>
                <a:lnTo>
                  <a:pt x="414" y="364"/>
                </a:lnTo>
                <a:lnTo>
                  <a:pt x="404" y="374"/>
                </a:lnTo>
                <a:lnTo>
                  <a:pt x="392" y="380"/>
                </a:lnTo>
                <a:lnTo>
                  <a:pt x="380" y="384"/>
                </a:lnTo>
                <a:lnTo>
                  <a:pt x="370" y="386"/>
                </a:lnTo>
                <a:lnTo>
                  <a:pt x="364" y="386"/>
                </a:lnTo>
                <a:lnTo>
                  <a:pt x="364" y="388"/>
                </a:lnTo>
                <a:lnTo>
                  <a:pt x="362" y="386"/>
                </a:lnTo>
                <a:lnTo>
                  <a:pt x="356" y="386"/>
                </a:lnTo>
                <a:lnTo>
                  <a:pt x="346" y="384"/>
                </a:lnTo>
                <a:lnTo>
                  <a:pt x="334" y="380"/>
                </a:lnTo>
                <a:lnTo>
                  <a:pt x="322" y="374"/>
                </a:lnTo>
                <a:lnTo>
                  <a:pt x="312" y="364"/>
                </a:lnTo>
                <a:lnTo>
                  <a:pt x="304" y="354"/>
                </a:lnTo>
                <a:lnTo>
                  <a:pt x="298" y="344"/>
                </a:lnTo>
                <a:lnTo>
                  <a:pt x="296" y="338"/>
                </a:lnTo>
                <a:lnTo>
                  <a:pt x="294" y="330"/>
                </a:lnTo>
                <a:lnTo>
                  <a:pt x="292" y="316"/>
                </a:lnTo>
                <a:lnTo>
                  <a:pt x="294" y="300"/>
                </a:lnTo>
                <a:lnTo>
                  <a:pt x="300" y="284"/>
                </a:lnTo>
                <a:lnTo>
                  <a:pt x="310" y="272"/>
                </a:lnTo>
                <a:lnTo>
                  <a:pt x="320" y="260"/>
                </a:lnTo>
                <a:lnTo>
                  <a:pt x="332" y="254"/>
                </a:lnTo>
                <a:close/>
                <a:moveTo>
                  <a:pt x="250" y="190"/>
                </a:moveTo>
                <a:lnTo>
                  <a:pt x="250" y="190"/>
                </a:lnTo>
                <a:lnTo>
                  <a:pt x="262" y="192"/>
                </a:lnTo>
                <a:lnTo>
                  <a:pt x="272" y="194"/>
                </a:lnTo>
                <a:lnTo>
                  <a:pt x="282" y="198"/>
                </a:lnTo>
                <a:lnTo>
                  <a:pt x="290" y="202"/>
                </a:lnTo>
                <a:lnTo>
                  <a:pt x="298" y="210"/>
                </a:lnTo>
                <a:lnTo>
                  <a:pt x="306" y="216"/>
                </a:lnTo>
                <a:lnTo>
                  <a:pt x="312" y="226"/>
                </a:lnTo>
                <a:lnTo>
                  <a:pt x="316" y="234"/>
                </a:lnTo>
                <a:lnTo>
                  <a:pt x="306" y="242"/>
                </a:lnTo>
                <a:lnTo>
                  <a:pt x="296" y="250"/>
                </a:lnTo>
                <a:lnTo>
                  <a:pt x="288" y="258"/>
                </a:lnTo>
                <a:lnTo>
                  <a:pt x="282" y="268"/>
                </a:lnTo>
                <a:lnTo>
                  <a:pt x="276" y="280"/>
                </a:lnTo>
                <a:lnTo>
                  <a:pt x="272" y="292"/>
                </a:lnTo>
                <a:lnTo>
                  <a:pt x="270" y="304"/>
                </a:lnTo>
                <a:lnTo>
                  <a:pt x="268" y="316"/>
                </a:lnTo>
                <a:lnTo>
                  <a:pt x="270" y="328"/>
                </a:lnTo>
                <a:lnTo>
                  <a:pt x="258" y="330"/>
                </a:lnTo>
                <a:lnTo>
                  <a:pt x="250" y="332"/>
                </a:lnTo>
                <a:lnTo>
                  <a:pt x="244" y="330"/>
                </a:lnTo>
                <a:lnTo>
                  <a:pt x="230" y="328"/>
                </a:lnTo>
                <a:lnTo>
                  <a:pt x="218" y="324"/>
                </a:lnTo>
                <a:lnTo>
                  <a:pt x="208" y="316"/>
                </a:lnTo>
                <a:lnTo>
                  <a:pt x="198" y="308"/>
                </a:lnTo>
                <a:lnTo>
                  <a:pt x="190" y="298"/>
                </a:lnTo>
                <a:lnTo>
                  <a:pt x="186" y="286"/>
                </a:lnTo>
                <a:lnTo>
                  <a:pt x="182" y="274"/>
                </a:lnTo>
                <a:lnTo>
                  <a:pt x="180" y="260"/>
                </a:lnTo>
                <a:lnTo>
                  <a:pt x="182" y="246"/>
                </a:lnTo>
                <a:lnTo>
                  <a:pt x="186" y="234"/>
                </a:lnTo>
                <a:lnTo>
                  <a:pt x="192" y="222"/>
                </a:lnTo>
                <a:lnTo>
                  <a:pt x="200" y="212"/>
                </a:lnTo>
                <a:lnTo>
                  <a:pt x="212" y="202"/>
                </a:lnTo>
                <a:lnTo>
                  <a:pt x="224" y="196"/>
                </a:lnTo>
                <a:lnTo>
                  <a:pt x="236" y="192"/>
                </a:lnTo>
                <a:lnTo>
                  <a:pt x="250" y="190"/>
                </a:lnTo>
                <a:close/>
                <a:moveTo>
                  <a:pt x="132" y="480"/>
                </a:moveTo>
                <a:lnTo>
                  <a:pt x="132" y="474"/>
                </a:lnTo>
                <a:lnTo>
                  <a:pt x="132" y="462"/>
                </a:lnTo>
                <a:lnTo>
                  <a:pt x="134" y="450"/>
                </a:lnTo>
                <a:lnTo>
                  <a:pt x="140" y="428"/>
                </a:lnTo>
                <a:lnTo>
                  <a:pt x="152" y="408"/>
                </a:lnTo>
                <a:lnTo>
                  <a:pt x="166" y="390"/>
                </a:lnTo>
                <a:lnTo>
                  <a:pt x="182" y="376"/>
                </a:lnTo>
                <a:lnTo>
                  <a:pt x="202" y="366"/>
                </a:lnTo>
                <a:lnTo>
                  <a:pt x="222" y="358"/>
                </a:lnTo>
                <a:lnTo>
                  <a:pt x="244" y="356"/>
                </a:lnTo>
                <a:lnTo>
                  <a:pt x="250" y="356"/>
                </a:lnTo>
                <a:lnTo>
                  <a:pt x="258" y="356"/>
                </a:lnTo>
                <a:lnTo>
                  <a:pt x="278" y="358"/>
                </a:lnTo>
                <a:lnTo>
                  <a:pt x="284" y="370"/>
                </a:lnTo>
                <a:lnTo>
                  <a:pt x="292" y="380"/>
                </a:lnTo>
                <a:lnTo>
                  <a:pt x="302" y="388"/>
                </a:lnTo>
                <a:lnTo>
                  <a:pt x="312" y="396"/>
                </a:lnTo>
                <a:lnTo>
                  <a:pt x="298" y="402"/>
                </a:lnTo>
                <a:lnTo>
                  <a:pt x="284" y="410"/>
                </a:lnTo>
                <a:lnTo>
                  <a:pt x="272" y="418"/>
                </a:lnTo>
                <a:lnTo>
                  <a:pt x="262" y="428"/>
                </a:lnTo>
                <a:lnTo>
                  <a:pt x="252" y="440"/>
                </a:lnTo>
                <a:lnTo>
                  <a:pt x="242" y="452"/>
                </a:lnTo>
                <a:lnTo>
                  <a:pt x="236" y="466"/>
                </a:lnTo>
                <a:lnTo>
                  <a:pt x="228" y="480"/>
                </a:lnTo>
                <a:lnTo>
                  <a:pt x="132" y="480"/>
                </a:lnTo>
                <a:close/>
                <a:moveTo>
                  <a:pt x="482" y="536"/>
                </a:moveTo>
                <a:lnTo>
                  <a:pt x="244" y="536"/>
                </a:lnTo>
                <a:lnTo>
                  <a:pt x="244" y="530"/>
                </a:lnTo>
                <a:lnTo>
                  <a:pt x="246" y="516"/>
                </a:lnTo>
                <a:lnTo>
                  <a:pt x="248" y="504"/>
                </a:lnTo>
                <a:lnTo>
                  <a:pt x="250" y="492"/>
                </a:lnTo>
                <a:lnTo>
                  <a:pt x="256" y="480"/>
                </a:lnTo>
                <a:lnTo>
                  <a:pt x="266" y="462"/>
                </a:lnTo>
                <a:lnTo>
                  <a:pt x="280" y="446"/>
                </a:lnTo>
                <a:lnTo>
                  <a:pt x="294" y="434"/>
                </a:lnTo>
                <a:lnTo>
                  <a:pt x="310" y="424"/>
                </a:lnTo>
                <a:lnTo>
                  <a:pt x="328" y="416"/>
                </a:lnTo>
                <a:lnTo>
                  <a:pt x="346" y="412"/>
                </a:lnTo>
                <a:lnTo>
                  <a:pt x="352" y="412"/>
                </a:lnTo>
                <a:lnTo>
                  <a:pt x="356" y="412"/>
                </a:lnTo>
                <a:lnTo>
                  <a:pt x="360" y="412"/>
                </a:lnTo>
                <a:lnTo>
                  <a:pt x="364" y="412"/>
                </a:lnTo>
                <a:lnTo>
                  <a:pt x="366" y="412"/>
                </a:lnTo>
                <a:lnTo>
                  <a:pt x="370" y="412"/>
                </a:lnTo>
                <a:lnTo>
                  <a:pt x="374" y="412"/>
                </a:lnTo>
                <a:lnTo>
                  <a:pt x="380" y="412"/>
                </a:lnTo>
                <a:lnTo>
                  <a:pt x="398" y="416"/>
                </a:lnTo>
                <a:lnTo>
                  <a:pt x="416" y="424"/>
                </a:lnTo>
                <a:lnTo>
                  <a:pt x="432" y="434"/>
                </a:lnTo>
                <a:lnTo>
                  <a:pt x="448" y="446"/>
                </a:lnTo>
                <a:lnTo>
                  <a:pt x="460" y="462"/>
                </a:lnTo>
                <a:lnTo>
                  <a:pt x="470" y="480"/>
                </a:lnTo>
                <a:lnTo>
                  <a:pt x="476" y="492"/>
                </a:lnTo>
                <a:lnTo>
                  <a:pt x="480" y="504"/>
                </a:lnTo>
                <a:lnTo>
                  <a:pt x="482" y="516"/>
                </a:lnTo>
                <a:lnTo>
                  <a:pt x="482" y="530"/>
                </a:lnTo>
                <a:lnTo>
                  <a:pt x="482" y="536"/>
                </a:lnTo>
                <a:close/>
                <a:moveTo>
                  <a:pt x="594" y="480"/>
                </a:moveTo>
                <a:lnTo>
                  <a:pt x="498" y="480"/>
                </a:lnTo>
                <a:lnTo>
                  <a:pt x="492" y="466"/>
                </a:lnTo>
                <a:lnTo>
                  <a:pt x="484" y="452"/>
                </a:lnTo>
                <a:lnTo>
                  <a:pt x="476" y="440"/>
                </a:lnTo>
                <a:lnTo>
                  <a:pt x="466" y="428"/>
                </a:lnTo>
                <a:lnTo>
                  <a:pt x="454" y="418"/>
                </a:lnTo>
                <a:lnTo>
                  <a:pt x="442" y="410"/>
                </a:lnTo>
                <a:lnTo>
                  <a:pt x="428" y="402"/>
                </a:lnTo>
                <a:lnTo>
                  <a:pt x="416" y="396"/>
                </a:lnTo>
                <a:lnTo>
                  <a:pt x="426" y="388"/>
                </a:lnTo>
                <a:lnTo>
                  <a:pt x="434" y="380"/>
                </a:lnTo>
                <a:lnTo>
                  <a:pt x="442" y="370"/>
                </a:lnTo>
                <a:lnTo>
                  <a:pt x="448" y="358"/>
                </a:lnTo>
                <a:lnTo>
                  <a:pt x="468" y="356"/>
                </a:lnTo>
                <a:lnTo>
                  <a:pt x="476" y="356"/>
                </a:lnTo>
                <a:lnTo>
                  <a:pt x="482" y="356"/>
                </a:lnTo>
                <a:lnTo>
                  <a:pt x="504" y="358"/>
                </a:lnTo>
                <a:lnTo>
                  <a:pt x="526" y="366"/>
                </a:lnTo>
                <a:lnTo>
                  <a:pt x="544" y="376"/>
                </a:lnTo>
                <a:lnTo>
                  <a:pt x="560" y="390"/>
                </a:lnTo>
                <a:lnTo>
                  <a:pt x="574" y="408"/>
                </a:lnTo>
                <a:lnTo>
                  <a:pt x="586" y="428"/>
                </a:lnTo>
                <a:lnTo>
                  <a:pt x="592" y="450"/>
                </a:lnTo>
                <a:lnTo>
                  <a:pt x="594" y="462"/>
                </a:lnTo>
                <a:lnTo>
                  <a:pt x="594" y="474"/>
                </a:lnTo>
                <a:lnTo>
                  <a:pt x="594" y="4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/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rgbClr val="00BFD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Freeform 393">
            <a:extLst>
              <a:ext uri="{FF2B5EF4-FFF2-40B4-BE49-F238E27FC236}">
                <a16:creationId xmlns:a16="http://schemas.microsoft.com/office/drawing/2014/main" id="{4FBB9C90-4999-4957-966D-846F9471DB39}"/>
              </a:ext>
            </a:extLst>
          </p:cNvPr>
          <p:cNvSpPr>
            <a:spLocks noEditPoints="1"/>
          </p:cNvSpPr>
          <p:nvPr/>
        </p:nvSpPr>
        <p:spPr bwMode="auto">
          <a:xfrm>
            <a:off x="315326" y="4834933"/>
            <a:ext cx="522705" cy="522705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6 w 726"/>
              <a:gd name="T9" fmla="*/ 106 h 726"/>
              <a:gd name="T10" fmla="*/ 62 w 726"/>
              <a:gd name="T11" fmla="*/ 160 h 726"/>
              <a:gd name="T12" fmla="*/ 28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6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18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2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0 w 726"/>
              <a:gd name="T65" fmla="*/ 16 h 726"/>
              <a:gd name="T66" fmla="*/ 400 w 726"/>
              <a:gd name="T67" fmla="*/ 2 h 726"/>
              <a:gd name="T68" fmla="*/ 594 w 726"/>
              <a:gd name="T69" fmla="*/ 362 h 726"/>
              <a:gd name="T70" fmla="*/ 592 w 726"/>
              <a:gd name="T71" fmla="*/ 374 h 726"/>
              <a:gd name="T72" fmla="*/ 580 w 726"/>
              <a:gd name="T73" fmla="*/ 388 h 726"/>
              <a:gd name="T74" fmla="*/ 550 w 726"/>
              <a:gd name="T75" fmla="*/ 390 h 726"/>
              <a:gd name="T76" fmla="*/ 514 w 726"/>
              <a:gd name="T77" fmla="*/ 390 h 726"/>
              <a:gd name="T78" fmla="*/ 296 w 726"/>
              <a:gd name="T79" fmla="*/ 390 h 726"/>
              <a:gd name="T80" fmla="*/ 280 w 726"/>
              <a:gd name="T81" fmla="*/ 382 h 726"/>
              <a:gd name="T82" fmla="*/ 272 w 726"/>
              <a:gd name="T83" fmla="*/ 362 h 726"/>
              <a:gd name="T84" fmla="*/ 272 w 726"/>
              <a:gd name="T85" fmla="*/ 224 h 726"/>
              <a:gd name="T86" fmla="*/ 280 w 726"/>
              <a:gd name="T87" fmla="*/ 204 h 726"/>
              <a:gd name="T88" fmla="*/ 296 w 726"/>
              <a:gd name="T89" fmla="*/ 196 h 726"/>
              <a:gd name="T90" fmla="*/ 570 w 726"/>
              <a:gd name="T91" fmla="*/ 196 h 726"/>
              <a:gd name="T92" fmla="*/ 588 w 726"/>
              <a:gd name="T93" fmla="*/ 204 h 726"/>
              <a:gd name="T94" fmla="*/ 594 w 726"/>
              <a:gd name="T95" fmla="*/ 224 h 726"/>
              <a:gd name="T96" fmla="*/ 388 w 726"/>
              <a:gd name="T97" fmla="*/ 470 h 726"/>
              <a:gd name="T98" fmla="*/ 178 w 726"/>
              <a:gd name="T99" fmla="*/ 504 h 726"/>
              <a:gd name="T100" fmla="*/ 132 w 726"/>
              <a:gd name="T101" fmla="*/ 470 h 726"/>
              <a:gd name="T102" fmla="*/ 248 w 726"/>
              <a:gd name="T103" fmla="*/ 326 h 726"/>
              <a:gd name="T104" fmla="*/ 248 w 726"/>
              <a:gd name="T105" fmla="*/ 362 h 726"/>
              <a:gd name="T106" fmla="*/ 252 w 726"/>
              <a:gd name="T107" fmla="*/ 382 h 726"/>
              <a:gd name="T108" fmla="*/ 262 w 726"/>
              <a:gd name="T109" fmla="*/ 400 h 726"/>
              <a:gd name="T110" fmla="*/ 278 w 726"/>
              <a:gd name="T111" fmla="*/ 410 h 726"/>
              <a:gd name="T112" fmla="*/ 296 w 726"/>
              <a:gd name="T113" fmla="*/ 414 h 726"/>
              <a:gd name="T114" fmla="*/ 388 w 726"/>
              <a:gd name="T115" fmla="*/ 470 h 7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594" y="362"/>
                </a:moveTo>
                <a:lnTo>
                  <a:pt x="594" y="362"/>
                </a:lnTo>
                <a:lnTo>
                  <a:pt x="592" y="374"/>
                </a:lnTo>
                <a:lnTo>
                  <a:pt x="588" y="382"/>
                </a:lnTo>
                <a:lnTo>
                  <a:pt x="580" y="388"/>
                </a:lnTo>
                <a:lnTo>
                  <a:pt x="570" y="390"/>
                </a:lnTo>
                <a:lnTo>
                  <a:pt x="550" y="390"/>
                </a:lnTo>
                <a:lnTo>
                  <a:pt x="550" y="424"/>
                </a:lnTo>
                <a:lnTo>
                  <a:pt x="514" y="390"/>
                </a:lnTo>
                <a:lnTo>
                  <a:pt x="296" y="390"/>
                </a:lnTo>
                <a:lnTo>
                  <a:pt x="288" y="388"/>
                </a:lnTo>
                <a:lnTo>
                  <a:pt x="280" y="382"/>
                </a:lnTo>
                <a:lnTo>
                  <a:pt x="274" y="374"/>
                </a:lnTo>
                <a:lnTo>
                  <a:pt x="272" y="362"/>
                </a:lnTo>
                <a:lnTo>
                  <a:pt x="272" y="224"/>
                </a:lnTo>
                <a:lnTo>
                  <a:pt x="274" y="212"/>
                </a:lnTo>
                <a:lnTo>
                  <a:pt x="280" y="204"/>
                </a:lnTo>
                <a:lnTo>
                  <a:pt x="288" y="198"/>
                </a:lnTo>
                <a:lnTo>
                  <a:pt x="296" y="196"/>
                </a:lnTo>
                <a:lnTo>
                  <a:pt x="570" y="196"/>
                </a:lnTo>
                <a:lnTo>
                  <a:pt x="580" y="198"/>
                </a:lnTo>
                <a:lnTo>
                  <a:pt x="588" y="204"/>
                </a:lnTo>
                <a:lnTo>
                  <a:pt x="592" y="212"/>
                </a:lnTo>
                <a:lnTo>
                  <a:pt x="594" y="224"/>
                </a:lnTo>
                <a:lnTo>
                  <a:pt x="594" y="362"/>
                </a:lnTo>
                <a:close/>
                <a:moveTo>
                  <a:pt x="388" y="470"/>
                </a:moveTo>
                <a:lnTo>
                  <a:pt x="212" y="470"/>
                </a:lnTo>
                <a:lnTo>
                  <a:pt x="178" y="504"/>
                </a:lnTo>
                <a:lnTo>
                  <a:pt x="178" y="470"/>
                </a:lnTo>
                <a:lnTo>
                  <a:pt x="132" y="470"/>
                </a:lnTo>
                <a:lnTo>
                  <a:pt x="132" y="326"/>
                </a:lnTo>
                <a:lnTo>
                  <a:pt x="248" y="326"/>
                </a:lnTo>
                <a:lnTo>
                  <a:pt x="248" y="362"/>
                </a:lnTo>
                <a:lnTo>
                  <a:pt x="248" y="374"/>
                </a:lnTo>
                <a:lnTo>
                  <a:pt x="252" y="382"/>
                </a:lnTo>
                <a:lnTo>
                  <a:pt x="256" y="392"/>
                </a:lnTo>
                <a:lnTo>
                  <a:pt x="262" y="400"/>
                </a:lnTo>
                <a:lnTo>
                  <a:pt x="270" y="406"/>
                </a:lnTo>
                <a:lnTo>
                  <a:pt x="278" y="410"/>
                </a:lnTo>
                <a:lnTo>
                  <a:pt x="286" y="414"/>
                </a:lnTo>
                <a:lnTo>
                  <a:pt x="296" y="414"/>
                </a:lnTo>
                <a:lnTo>
                  <a:pt x="388" y="414"/>
                </a:lnTo>
                <a:lnTo>
                  <a:pt x="388" y="4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Freeform 163">
            <a:extLst>
              <a:ext uri="{FF2B5EF4-FFF2-40B4-BE49-F238E27FC236}">
                <a16:creationId xmlns:a16="http://schemas.microsoft.com/office/drawing/2014/main" id="{5971BB6F-FBC7-42F7-A36D-4834B14E6FFA}"/>
              </a:ext>
            </a:extLst>
          </p:cNvPr>
          <p:cNvSpPr>
            <a:spLocks noEditPoints="1"/>
          </p:cNvSpPr>
          <p:nvPr/>
        </p:nvSpPr>
        <p:spPr bwMode="auto">
          <a:xfrm>
            <a:off x="341791" y="3821080"/>
            <a:ext cx="522705" cy="522540"/>
          </a:xfrm>
          <a:custGeom>
            <a:avLst/>
            <a:gdLst>
              <a:gd name="T0" fmla="*/ 364 w 726"/>
              <a:gd name="T1" fmla="*/ 0 h 726"/>
              <a:gd name="T2" fmla="*/ 290 w 726"/>
              <a:gd name="T3" fmla="*/ 8 h 726"/>
              <a:gd name="T4" fmla="*/ 222 w 726"/>
              <a:gd name="T5" fmla="*/ 28 h 726"/>
              <a:gd name="T6" fmla="*/ 160 w 726"/>
              <a:gd name="T7" fmla="*/ 62 h 726"/>
              <a:gd name="T8" fmla="*/ 108 w 726"/>
              <a:gd name="T9" fmla="*/ 106 h 726"/>
              <a:gd name="T10" fmla="*/ 62 w 726"/>
              <a:gd name="T11" fmla="*/ 160 h 726"/>
              <a:gd name="T12" fmla="*/ 30 w 726"/>
              <a:gd name="T13" fmla="*/ 222 h 726"/>
              <a:gd name="T14" fmla="*/ 8 w 726"/>
              <a:gd name="T15" fmla="*/ 290 h 726"/>
              <a:gd name="T16" fmla="*/ 0 w 726"/>
              <a:gd name="T17" fmla="*/ 362 h 726"/>
              <a:gd name="T18" fmla="*/ 2 w 726"/>
              <a:gd name="T19" fmla="*/ 400 h 726"/>
              <a:gd name="T20" fmla="*/ 18 w 726"/>
              <a:gd name="T21" fmla="*/ 470 h 726"/>
              <a:gd name="T22" fmla="*/ 44 w 726"/>
              <a:gd name="T23" fmla="*/ 536 h 726"/>
              <a:gd name="T24" fmla="*/ 84 w 726"/>
              <a:gd name="T25" fmla="*/ 594 h 726"/>
              <a:gd name="T26" fmla="*/ 132 w 726"/>
              <a:gd name="T27" fmla="*/ 642 h 726"/>
              <a:gd name="T28" fmla="*/ 190 w 726"/>
              <a:gd name="T29" fmla="*/ 682 h 726"/>
              <a:gd name="T30" fmla="*/ 256 w 726"/>
              <a:gd name="T31" fmla="*/ 710 h 726"/>
              <a:gd name="T32" fmla="*/ 326 w 726"/>
              <a:gd name="T33" fmla="*/ 724 h 726"/>
              <a:gd name="T34" fmla="*/ 364 w 726"/>
              <a:gd name="T35" fmla="*/ 726 h 726"/>
              <a:gd name="T36" fmla="*/ 436 w 726"/>
              <a:gd name="T37" fmla="*/ 718 h 726"/>
              <a:gd name="T38" fmla="*/ 504 w 726"/>
              <a:gd name="T39" fmla="*/ 698 h 726"/>
              <a:gd name="T40" fmla="*/ 566 w 726"/>
              <a:gd name="T41" fmla="*/ 664 h 726"/>
              <a:gd name="T42" fmla="*/ 620 w 726"/>
              <a:gd name="T43" fmla="*/ 620 h 726"/>
              <a:gd name="T44" fmla="*/ 664 w 726"/>
              <a:gd name="T45" fmla="*/ 566 h 726"/>
              <a:gd name="T46" fmla="*/ 698 w 726"/>
              <a:gd name="T47" fmla="*/ 504 h 726"/>
              <a:gd name="T48" fmla="*/ 720 w 726"/>
              <a:gd name="T49" fmla="*/ 436 h 726"/>
              <a:gd name="T50" fmla="*/ 726 w 726"/>
              <a:gd name="T51" fmla="*/ 362 h 726"/>
              <a:gd name="T52" fmla="*/ 724 w 726"/>
              <a:gd name="T53" fmla="*/ 326 h 726"/>
              <a:gd name="T54" fmla="*/ 710 w 726"/>
              <a:gd name="T55" fmla="*/ 254 h 726"/>
              <a:gd name="T56" fmla="*/ 682 w 726"/>
              <a:gd name="T57" fmla="*/ 190 h 726"/>
              <a:gd name="T58" fmla="*/ 644 w 726"/>
              <a:gd name="T59" fmla="*/ 132 h 726"/>
              <a:gd name="T60" fmla="*/ 594 w 726"/>
              <a:gd name="T61" fmla="*/ 82 h 726"/>
              <a:gd name="T62" fmla="*/ 536 w 726"/>
              <a:gd name="T63" fmla="*/ 44 h 726"/>
              <a:gd name="T64" fmla="*/ 472 w 726"/>
              <a:gd name="T65" fmla="*/ 16 h 726"/>
              <a:gd name="T66" fmla="*/ 400 w 726"/>
              <a:gd name="T67" fmla="*/ 2 h 726"/>
              <a:gd name="T68" fmla="*/ 462 w 726"/>
              <a:gd name="T69" fmla="*/ 532 h 726"/>
              <a:gd name="T70" fmla="*/ 348 w 726"/>
              <a:gd name="T71" fmla="*/ 426 h 726"/>
              <a:gd name="T72" fmla="*/ 268 w 726"/>
              <a:gd name="T73" fmla="*/ 172 h 726"/>
              <a:gd name="T74" fmla="*/ 404 w 726"/>
              <a:gd name="T75" fmla="*/ 402 h 7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726" h="726">
                <a:moveTo>
                  <a:pt x="364" y="0"/>
                </a:moveTo>
                <a:lnTo>
                  <a:pt x="364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8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30" y="222"/>
                </a:lnTo>
                <a:lnTo>
                  <a:pt x="18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8" y="470"/>
                </a:lnTo>
                <a:lnTo>
                  <a:pt x="30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8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4" y="726"/>
                </a:lnTo>
                <a:lnTo>
                  <a:pt x="400" y="724"/>
                </a:lnTo>
                <a:lnTo>
                  <a:pt x="436" y="718"/>
                </a:lnTo>
                <a:lnTo>
                  <a:pt x="472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4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20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20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4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2" y="16"/>
                </a:lnTo>
                <a:lnTo>
                  <a:pt x="436" y="8"/>
                </a:lnTo>
                <a:lnTo>
                  <a:pt x="400" y="2"/>
                </a:lnTo>
                <a:lnTo>
                  <a:pt x="364" y="0"/>
                </a:lnTo>
                <a:close/>
                <a:moveTo>
                  <a:pt x="462" y="532"/>
                </a:moveTo>
                <a:lnTo>
                  <a:pt x="406" y="558"/>
                </a:lnTo>
                <a:lnTo>
                  <a:pt x="348" y="426"/>
                </a:lnTo>
                <a:lnTo>
                  <a:pt x="266" y="496"/>
                </a:lnTo>
                <a:lnTo>
                  <a:pt x="268" y="172"/>
                </a:lnTo>
                <a:lnTo>
                  <a:pt x="512" y="388"/>
                </a:lnTo>
                <a:lnTo>
                  <a:pt x="404" y="402"/>
                </a:lnTo>
                <a:lnTo>
                  <a:pt x="462" y="5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C2C3172-40D7-46A0-B293-FF95883AEC55}"/>
              </a:ext>
            </a:extLst>
          </p:cNvPr>
          <p:cNvSpPr txBox="1">
            <a:spLocks/>
          </p:cNvSpPr>
          <p:nvPr/>
        </p:nvSpPr>
        <p:spPr bwMode="gray">
          <a:xfrm>
            <a:off x="1034420" y="4711564"/>
            <a:ext cx="6237513" cy="7475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1844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Driving key brand perceptions further:</a:t>
            </a:r>
          </a:p>
          <a:p>
            <a:pPr marL="0" marR="0" lvl="0" indent="0" algn="l" defTabSz="961844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Cinema exposed respondents were 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43%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more likely to agree ‘</a:t>
            </a:r>
            <a:r>
              <a:rPr lang="en-GB" sz="1000" dirty="0">
                <a:solidFill>
                  <a:schemeClr val="bg2"/>
                </a:solidFill>
                <a:latin typeface="Arial"/>
              </a:rPr>
              <a:t>Habitat is good value for money’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lang="en-GB" sz="1000" dirty="0">
                <a:solidFill>
                  <a:schemeClr val="bg2"/>
                </a:solidFill>
                <a:latin typeface="Arial"/>
              </a:rPr>
              <a:t>22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 more likely to agree ‘</a:t>
            </a:r>
            <a:r>
              <a:rPr lang="en-GB" sz="1000" dirty="0">
                <a:solidFill>
                  <a:schemeClr val="bg2"/>
                </a:solidFill>
                <a:latin typeface="Arial"/>
              </a:rPr>
              <a:t>Habitat has quality products and great design’</a:t>
            </a:r>
            <a:r>
              <a:rPr kumimoji="0" lang="en-GB" sz="100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vs. control. </a:t>
            </a:r>
          </a:p>
          <a:p>
            <a:pPr marL="0" marR="0" lvl="0" indent="0" algn="l" defTabSz="961844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Cinema exposed = </a:t>
            </a:r>
            <a:r>
              <a:rPr lang="en-GB" altLang="en-US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20</a:t>
            </a:r>
            <a:r>
              <a:rPr kumimoji="0" lang="en-GB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%, Control = </a:t>
            </a:r>
            <a:r>
              <a:rPr lang="en-GB" altLang="en-US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14</a:t>
            </a:r>
            <a:r>
              <a:rPr kumimoji="0" lang="en-GB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%; Cinema exposed = </a:t>
            </a:r>
            <a:r>
              <a:rPr lang="en-GB" altLang="en-US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22</a:t>
            </a:r>
            <a:r>
              <a:rPr kumimoji="0" lang="en-GB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%, Control = </a:t>
            </a:r>
            <a:r>
              <a:rPr lang="en-GB" altLang="en-US" sz="9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</a:rPr>
              <a:t>18</a:t>
            </a:r>
            <a:r>
              <a:rPr kumimoji="0" lang="en-GB" alt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%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28E0542-3973-4F58-B92C-9E7D03A3B144}"/>
              </a:ext>
            </a:extLst>
          </p:cNvPr>
          <p:cNvSpPr txBox="1">
            <a:spLocks/>
          </p:cNvSpPr>
          <p:nvPr/>
        </p:nvSpPr>
        <p:spPr bwMode="gray">
          <a:xfrm>
            <a:off x="1060885" y="3802996"/>
            <a:ext cx="6237513" cy="5581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61844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Increase awareness &amp; land key messages effectively</a:t>
            </a:r>
          </a:p>
          <a:p>
            <a:pPr marL="0" marR="0" lvl="0" indent="0" algn="l" defTabSz="961844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Cinemagoers exposed to the ad on the big screen were </a:t>
            </a: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23% more aware of recent advertising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the brand  and t</a:t>
            </a:r>
            <a:r>
              <a:rPr lang="en-GB" sz="1000" b="0" dirty="0"/>
              <a:t>hey are </a:t>
            </a:r>
            <a:r>
              <a:rPr lang="en-GB" sz="1000" dirty="0">
                <a:solidFill>
                  <a:schemeClr val="bg2"/>
                </a:solidFill>
              </a:rPr>
              <a:t>10% more likely </a:t>
            </a:r>
            <a:r>
              <a:rPr lang="en-GB" sz="1000" b="0" dirty="0"/>
              <a:t>to agree that </a:t>
            </a:r>
            <a:r>
              <a:rPr lang="en-GB" sz="1000" dirty="0">
                <a:solidFill>
                  <a:schemeClr val="bg2"/>
                </a:solidFill>
              </a:rPr>
              <a:t>‘Habitat has a good range of products’ </a:t>
            </a:r>
            <a:r>
              <a:rPr lang="en-GB" sz="1000" b="0" dirty="0"/>
              <a:t>compared to control. 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AC162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A8D8DD3C-763F-45BE-A4C7-CA9CE2221F57}"/>
              </a:ext>
            </a:extLst>
          </p:cNvPr>
          <p:cNvSpPr txBox="1">
            <a:spLocks/>
          </p:cNvSpPr>
          <p:nvPr/>
        </p:nvSpPr>
        <p:spPr bwMode="gray">
          <a:xfrm>
            <a:off x="7743630" y="3943201"/>
            <a:ext cx="5219895" cy="646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ts val="19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ts val="11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61844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FFFFFF"/>
              </a:buClr>
              <a:buSzPct val="100000"/>
              <a:buFont typeface="Arial"/>
              <a:buNone/>
              <a:tabLst/>
              <a:defRPr/>
            </a:pPr>
            <a:r>
              <a:rPr lang="en-GB" sz="1000" b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Overall, cinema delivered on Habitat’s key objectives driving </a:t>
            </a:r>
            <a:r>
              <a:rPr lang="en-GB" sz="1000" dirty="0">
                <a:solidFill>
                  <a:schemeClr val="bg2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positive perceptions</a:t>
            </a:r>
            <a:r>
              <a:rPr lang="en-GB" sz="1000" b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000" dirty="0">
                <a:solidFill>
                  <a:schemeClr val="bg2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consideration, likeability </a:t>
            </a:r>
            <a:r>
              <a:rPr lang="en-GB" sz="1000" b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000" dirty="0">
                <a:solidFill>
                  <a:schemeClr val="bg2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brand recall. </a:t>
            </a:r>
            <a:r>
              <a:rPr lang="en-GB" sz="1000" b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Exposure to the ad in the cinema ultimately increased core campaign objectives, in addition to driving incremental reach in top of the AV media plan.</a:t>
            </a:r>
          </a:p>
        </p:txBody>
      </p:sp>
      <p:sp>
        <p:nvSpPr>
          <p:cNvPr id="23" name="Title 6">
            <a:extLst>
              <a:ext uri="{FF2B5EF4-FFF2-40B4-BE49-F238E27FC236}">
                <a16:creationId xmlns:a16="http://schemas.microsoft.com/office/drawing/2014/main" id="{F46D0C39-8461-4520-ABE8-B772D8AE9D6D}"/>
              </a:ext>
            </a:extLst>
          </p:cNvPr>
          <p:cNvSpPr txBox="1">
            <a:spLocks/>
          </p:cNvSpPr>
          <p:nvPr/>
        </p:nvSpPr>
        <p:spPr bwMode="gray">
          <a:xfrm>
            <a:off x="7743630" y="3563419"/>
            <a:ext cx="1060017" cy="337356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defTabSz="721479">
              <a:spcBef>
                <a:spcPct val="0"/>
              </a:spcBef>
              <a:buNone/>
              <a:defRPr sz="1400" b="1" cap="none" spc="0" baseline="0">
                <a:ln w="22225">
                  <a:noFill/>
                  <a:prstDash val="solid"/>
                </a:ln>
                <a:solidFill>
                  <a:schemeClr val="accent2"/>
                </a:solidFill>
                <a:effectLst/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7214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chemeClr val="bg2"/>
                </a:solidFill>
                <a:effectLst/>
                <a:uLnTx/>
                <a:uFillTx/>
                <a:latin typeface="Arial" charset="0"/>
                <a:cs typeface="Arial" charset="0"/>
              </a:rPr>
              <a:t>Summary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2617757-B495-4D96-84EA-44176CB3BD8F}"/>
              </a:ext>
            </a:extLst>
          </p:cNvPr>
          <p:cNvCxnSpPr>
            <a:cxnSpLocks/>
          </p:cNvCxnSpPr>
          <p:nvPr/>
        </p:nvCxnSpPr>
        <p:spPr>
          <a:xfrm flipV="1">
            <a:off x="7519330" y="3609425"/>
            <a:ext cx="0" cy="3418696"/>
          </a:xfrm>
          <a:prstGeom prst="line">
            <a:avLst/>
          </a:prstGeom>
          <a:ln w="12700" cmpd="sng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984F3CF-AE9E-4FC1-8397-0DDFA2596FA1}"/>
              </a:ext>
            </a:extLst>
          </p:cNvPr>
          <p:cNvCxnSpPr>
            <a:cxnSpLocks/>
          </p:cNvCxnSpPr>
          <p:nvPr/>
        </p:nvCxnSpPr>
        <p:spPr>
          <a:xfrm>
            <a:off x="351316" y="3456319"/>
            <a:ext cx="12705230" cy="20501"/>
          </a:xfrm>
          <a:prstGeom prst="line">
            <a:avLst/>
          </a:prstGeom>
          <a:ln w="12700" cmpd="sng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7A63161-262E-483D-B787-A345CAFD6216}"/>
              </a:ext>
            </a:extLst>
          </p:cNvPr>
          <p:cNvSpPr txBox="1"/>
          <p:nvPr/>
        </p:nvSpPr>
        <p:spPr>
          <a:xfrm>
            <a:off x="10664727" y="1113447"/>
            <a:ext cx="896021" cy="238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lang="en-GB" sz="9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Uplift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EBD8D7-19EA-4BD2-B14C-2CA504A93E1A}"/>
              </a:ext>
            </a:extLst>
          </p:cNvPr>
          <p:cNvSpPr txBox="1"/>
          <p:nvPr/>
        </p:nvSpPr>
        <p:spPr>
          <a:xfrm>
            <a:off x="7643208" y="1108397"/>
            <a:ext cx="896021" cy="23852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lang="en-GB" sz="95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</a:t>
            </a:r>
            <a:r>
              <a:rPr kumimoji="0" lang="en-GB" sz="9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Uplift</a:t>
            </a:r>
            <a:endParaRPr kumimoji="0" lang="en-US" sz="9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886BA-FF53-58B4-6DB2-98AEE8C48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9229" y="4832920"/>
            <a:ext cx="3295238" cy="192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502</Words>
  <Application>Microsoft Office PowerPoint</Application>
  <PresentationFormat>Custom</PresentationFormat>
  <Paragraphs>49</Paragraphs>
  <Slides>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Century Gothic</vt:lpstr>
      <vt:lpstr>Impact</vt:lpstr>
      <vt:lpstr>Lucida Grande</vt:lpstr>
      <vt:lpstr>Wingdings</vt:lpstr>
      <vt:lpstr>1_Blank with title</vt:lpstr>
      <vt:lpstr>think-cell Slide</vt:lpstr>
      <vt:lpstr>HABITAT</vt:lpstr>
      <vt:lpstr>HABITAT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2019-12-30T10:52:06Z</dcterms:created>
  <dcterms:modified xsi:type="dcterms:W3CDTF">2022-08-22T10:18:36Z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