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55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3442950" cy="7561263"/>
  <p:notesSz cx="6858000" cy="9144000"/>
  <p:custDataLst>
    <p:tags r:id="rId8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 userDrawn="1">
          <p15:clr>
            <a:srgbClr val="A4A3A4"/>
          </p15:clr>
        </p15:guide>
        <p15:guide id="2" orient="horz" pos="4624" userDrawn="1">
          <p15:clr>
            <a:srgbClr val="A4A3A4"/>
          </p15:clr>
        </p15:guide>
        <p15:guide id="3" orient="horz" pos="1513" userDrawn="1">
          <p15:clr>
            <a:srgbClr val="A4A3A4"/>
          </p15:clr>
        </p15:guide>
        <p15:guide id="4" orient="horz" pos="1220" userDrawn="1">
          <p15:clr>
            <a:srgbClr val="A4A3A4"/>
          </p15:clr>
        </p15:guide>
        <p15:guide id="5" orient="horz" pos="879" userDrawn="1">
          <p15:clr>
            <a:srgbClr val="A4A3A4"/>
          </p15:clr>
        </p15:guide>
        <p15:guide id="6" orient="horz" pos="1154" userDrawn="1">
          <p15:clr>
            <a:srgbClr val="A4A3A4"/>
          </p15:clr>
        </p15:guide>
        <p15:guide id="7" orient="horz" pos="1860" userDrawn="1">
          <p15:clr>
            <a:srgbClr val="A4A3A4"/>
          </p15:clr>
        </p15:guide>
        <p15:guide id="8" orient="horz" pos="1919" userDrawn="1">
          <p15:clr>
            <a:srgbClr val="A4A3A4"/>
          </p15:clr>
        </p15:guide>
        <p15:guide id="9" orient="horz" pos="2613" userDrawn="1">
          <p15:clr>
            <a:srgbClr val="A4A3A4"/>
          </p15:clr>
        </p15:guide>
        <p15:guide id="10" orient="horz" pos="2899" userDrawn="1">
          <p15:clr>
            <a:srgbClr val="A4A3A4"/>
          </p15:clr>
        </p15:guide>
        <p15:guide id="11" orient="horz" pos="3243" userDrawn="1">
          <p15:clr>
            <a:srgbClr val="A4A3A4"/>
          </p15:clr>
        </p15:guide>
        <p15:guide id="12" orient="horz" pos="3675" userDrawn="1">
          <p15:clr>
            <a:srgbClr val="A4A3A4"/>
          </p15:clr>
        </p15:guide>
        <p15:guide id="13" orient="horz" pos="4285" userDrawn="1">
          <p15:clr>
            <a:srgbClr val="A4A3A4"/>
          </p15:clr>
        </p15:guide>
        <p15:guide id="14" orient="horz" pos="3316" userDrawn="1">
          <p15:clr>
            <a:srgbClr val="A4A3A4"/>
          </p15:clr>
        </p15:guide>
        <p15:guide id="15" orient="horz" pos="3597" userDrawn="1">
          <p15:clr>
            <a:srgbClr val="A4A3A4"/>
          </p15:clr>
        </p15:guide>
        <p15:guide id="16" orient="horz" pos="4008" userDrawn="1">
          <p15:clr>
            <a:srgbClr val="A4A3A4"/>
          </p15:clr>
        </p15:guide>
        <p15:guide id="17" orient="horz" pos="4357" userDrawn="1">
          <p15:clr>
            <a:srgbClr val="A4A3A4"/>
          </p15:clr>
        </p15:guide>
        <p15:guide id="18" orient="horz" pos="3937" userDrawn="1">
          <p15:clr>
            <a:srgbClr val="A4A3A4"/>
          </p15:clr>
        </p15:guide>
        <p15:guide id="19" orient="horz" pos="2962" userDrawn="1">
          <p15:clr>
            <a:srgbClr val="A4A3A4"/>
          </p15:clr>
        </p15:guide>
        <p15:guide id="20" orient="horz" pos="2547" userDrawn="1">
          <p15:clr>
            <a:srgbClr val="A4A3A4"/>
          </p15:clr>
        </p15:guide>
        <p15:guide id="21" orient="horz" pos="2265" userDrawn="1">
          <p15:clr>
            <a:srgbClr val="A4A3A4"/>
          </p15:clr>
        </p15:guide>
        <p15:guide id="22" orient="horz" pos="2201" userDrawn="1">
          <p15:clr>
            <a:srgbClr val="A4A3A4"/>
          </p15:clr>
        </p15:guide>
        <p15:guide id="23" orient="horz" pos="183" userDrawn="1">
          <p15:clr>
            <a:srgbClr val="A4A3A4"/>
          </p15:clr>
        </p15:guide>
        <p15:guide id="24" orient="horz" pos="467" userDrawn="1">
          <p15:clr>
            <a:srgbClr val="A4A3A4"/>
          </p15:clr>
        </p15:guide>
        <p15:guide id="25" orient="horz" pos="525" userDrawn="1">
          <p15:clr>
            <a:srgbClr val="A4A3A4"/>
          </p15:clr>
        </p15:guide>
        <p15:guide id="26" orient="horz" pos="807" userDrawn="1">
          <p15:clr>
            <a:srgbClr val="A4A3A4"/>
          </p15:clr>
        </p15:guide>
        <p15:guide id="27" pos="240" userDrawn="1">
          <p15:clr>
            <a:srgbClr val="A4A3A4"/>
          </p15:clr>
        </p15:guide>
        <p15:guide id="28" pos="4290" userDrawn="1">
          <p15:clr>
            <a:srgbClr val="A4A3A4"/>
          </p15:clr>
        </p15:guide>
        <p15:guide id="29" pos="833" userDrawn="1">
          <p15:clr>
            <a:srgbClr val="A4A3A4"/>
          </p15:clr>
        </p15:guide>
        <p15:guide id="30" pos="919" userDrawn="1">
          <p15:clr>
            <a:srgbClr val="A4A3A4"/>
          </p15:clr>
        </p15:guide>
        <p15:guide id="31" pos="1495" userDrawn="1">
          <p15:clr>
            <a:srgbClr val="A4A3A4"/>
          </p15:clr>
        </p15:guide>
        <p15:guide id="32" pos="1595" userDrawn="1">
          <p15:clr>
            <a:srgbClr val="A4A3A4"/>
          </p15:clr>
        </p15:guide>
        <p15:guide id="33" pos="2172" userDrawn="1">
          <p15:clr>
            <a:srgbClr val="A4A3A4"/>
          </p15:clr>
        </p15:guide>
        <p15:guide id="34" pos="2274" userDrawn="1">
          <p15:clr>
            <a:srgbClr val="A4A3A4"/>
          </p15:clr>
        </p15:guide>
        <p15:guide id="35" pos="2851" userDrawn="1">
          <p15:clr>
            <a:srgbClr val="A4A3A4"/>
          </p15:clr>
        </p15:guide>
        <p15:guide id="36" pos="2942" userDrawn="1">
          <p15:clr>
            <a:srgbClr val="A4A3A4"/>
          </p15:clr>
        </p15:guide>
        <p15:guide id="37" pos="3550" userDrawn="1">
          <p15:clr>
            <a:srgbClr val="A4A3A4"/>
          </p15:clr>
        </p15:guide>
        <p15:guide id="38" pos="3646" userDrawn="1">
          <p15:clr>
            <a:srgbClr val="A4A3A4"/>
          </p15:clr>
        </p15:guide>
        <p15:guide id="39" pos="4195" userDrawn="1">
          <p15:clr>
            <a:srgbClr val="A4A3A4"/>
          </p15:clr>
        </p15:guide>
        <p15:guide id="40" pos="4847" userDrawn="1">
          <p15:clr>
            <a:srgbClr val="A4A3A4"/>
          </p15:clr>
        </p15:guide>
        <p15:guide id="41" pos="4949" userDrawn="1">
          <p15:clr>
            <a:srgbClr val="A4A3A4"/>
          </p15:clr>
        </p15:guide>
        <p15:guide id="42" pos="5534" userDrawn="1">
          <p15:clr>
            <a:srgbClr val="A4A3A4"/>
          </p15:clr>
        </p15:guide>
        <p15:guide id="43" pos="5636" userDrawn="1">
          <p15:clr>
            <a:srgbClr val="A4A3A4"/>
          </p15:clr>
        </p15:guide>
        <p15:guide id="44" pos="6205" userDrawn="1">
          <p15:clr>
            <a:srgbClr val="A4A3A4"/>
          </p15:clr>
        </p15:guide>
        <p15:guide id="45" pos="6314" userDrawn="1">
          <p15:clr>
            <a:srgbClr val="A4A3A4"/>
          </p15:clr>
        </p15:guide>
        <p15:guide id="46" pos="6886" userDrawn="1">
          <p15:clr>
            <a:srgbClr val="A4A3A4"/>
          </p15:clr>
        </p15:guide>
        <p15:guide id="47" pos="6990" userDrawn="1">
          <p15:clr>
            <a:srgbClr val="A4A3A4"/>
          </p15:clr>
        </p15:guide>
        <p15:guide id="48" pos="7568" userDrawn="1">
          <p15:clr>
            <a:srgbClr val="A4A3A4"/>
          </p15:clr>
        </p15:guide>
        <p15:guide id="49" pos="7659" userDrawn="1">
          <p15:clr>
            <a:srgbClr val="A4A3A4"/>
          </p15:clr>
        </p15:guide>
        <p15:guide id="50" pos="82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4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3449"/>
    <a:srgbClr val="000000"/>
    <a:srgbClr val="CAC8C8"/>
    <a:srgbClr val="8547AD"/>
    <a:srgbClr val="33006F"/>
    <a:srgbClr val="0099A8"/>
    <a:srgbClr val="EA576C"/>
    <a:srgbClr val="DFDEDE"/>
    <a:srgbClr val="8A8A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3970" autoAdjust="0"/>
  </p:normalViewPr>
  <p:slideViewPr>
    <p:cSldViewPr snapToGrid="0">
      <p:cViewPr varScale="1">
        <p:scale>
          <a:sx n="101" d="100"/>
          <a:sy n="101" d="100"/>
        </p:scale>
        <p:origin x="1002" y="120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240"/>
        <p:guide pos="4290"/>
        <p:guide pos="833"/>
        <p:guide pos="919"/>
        <p:guide pos="1495"/>
        <p:guide pos="1595"/>
        <p:guide pos="2172"/>
        <p:guide pos="2274"/>
        <p:guide pos="2851"/>
        <p:guide pos="2942"/>
        <p:guide pos="3550"/>
        <p:guide pos="3646"/>
        <p:guide pos="4195"/>
        <p:guide pos="4847"/>
        <p:guide pos="4949"/>
        <p:guide pos="5534"/>
        <p:guide pos="5636"/>
        <p:guide pos="6205"/>
        <p:guide pos="6314"/>
        <p:guide pos="6886"/>
        <p:guide pos="6990"/>
        <p:guide pos="7568"/>
        <p:guide pos="7659"/>
        <p:guide pos="82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133" d="100"/>
          <a:sy n="133" d="100"/>
        </p:scale>
        <p:origin x="37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18645-DB65-E848-9EE2-8548BEAEB573}" type="datetimeFigureOut">
              <a:rPr lang="en-US" smtClean="0"/>
              <a:t>5/16/2022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90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270624" y="651956"/>
            <a:ext cx="5961600" cy="436608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07168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0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9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7041-3EE2-4801-9E8E-F84DE357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FERRERO ROCHER</a:t>
            </a:r>
            <a:endParaRPr lang="en-US" sz="28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DABBF91-12FC-4598-85E9-071A93FDA9F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70000" y="1136691"/>
            <a:ext cx="6676710" cy="5893136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dirty="0">
                <a:solidFill>
                  <a:schemeClr val="accent2"/>
                </a:solidFill>
              </a:rPr>
              <a:t>Background</a:t>
            </a:r>
            <a:br>
              <a:rPr lang="en-US" sz="1000" dirty="0">
                <a:solidFill>
                  <a:srgbClr val="FF0000"/>
                </a:solidFill>
              </a:rPr>
            </a:br>
            <a:endParaRPr lang="en-US" sz="1000" dirty="0">
              <a:solidFill>
                <a:srgbClr val="FF0000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Having not been on the big screen for a couple of years, Ferrero Rocher wanted to test the suitability of cinema post-pandemic. As cinema is perceived by audiences as a high quality channel it was seen to be a good fit for the brand and its own premium positioning.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tx1"/>
              </a:solidFill>
            </a:endParaRPr>
          </a:p>
          <a:p>
            <a:pPr marL="171450" lvl="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The aim of the campaign was to drive awareness and reinforce Ferrero Rocher’s relevance with consumers during moments </a:t>
            </a:r>
            <a:r>
              <a:rPr lang="en-GB" sz="1100" b="0">
                <a:solidFill>
                  <a:schemeClr val="bg1"/>
                </a:solidFill>
              </a:rPr>
              <a:t>of celebration. </a:t>
            </a:r>
            <a:endParaRPr lang="en-GB" sz="1100" b="0" dirty="0">
              <a:solidFill>
                <a:schemeClr val="bg1"/>
              </a:solidFill>
            </a:endParaRPr>
          </a:p>
          <a:p>
            <a:pPr marL="171450" lvl="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sz="11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GB" dirty="0">
                <a:solidFill>
                  <a:srgbClr val="AC162C"/>
                </a:solidFill>
              </a:rPr>
              <a:t>Plan</a:t>
            </a:r>
          </a:p>
          <a:p>
            <a:pPr>
              <a:lnSpc>
                <a:spcPct val="100000"/>
              </a:lnSpc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With a strong slate of titles releasing in cinemas across the winter, Ferrero Rocher bought a HFSS AGP to maximise reach of its target adult audience as part of a multi-media mix alongside TV, BVOD, social, and online video. The Ferrero Rocher ad featured in the reel ahead of titles including </a:t>
            </a:r>
            <a:r>
              <a:rPr lang="en-GB" sz="1100" b="0" i="1" dirty="0">
                <a:solidFill>
                  <a:schemeClr val="bg1"/>
                </a:solidFill>
              </a:rPr>
              <a:t>Spencer, Ghostbusters: Afterlife, King Richard and House of Gucci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800" dirty="0">
              <a:solidFill>
                <a:srgbClr val="AC162C"/>
              </a:solidFill>
            </a:endParaRPr>
          </a:p>
          <a:p>
            <a:pPr lvl="0"/>
            <a:br>
              <a:rPr lang="en-GB" dirty="0">
                <a:solidFill>
                  <a:srgbClr val="AC162C"/>
                </a:solidFill>
              </a:rPr>
            </a:br>
            <a:r>
              <a:rPr lang="en-GB" dirty="0">
                <a:solidFill>
                  <a:srgbClr val="AC162C"/>
                </a:solidFill>
              </a:rPr>
              <a:t>Results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Ferrero Rocher’s cinema campaign was a success with exposure to the ad on the big screen delivering significant uplifts across a range of metrics: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538163" lvl="3" indent="-276225">
              <a:lnSpc>
                <a:spcPct val="100000"/>
              </a:lnSpc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GB" sz="1100" dirty="0">
                <a:solidFill>
                  <a:schemeClr val="bg1"/>
                </a:solidFill>
              </a:rPr>
              <a:t>Awareness of recent advertising: +114% uplift</a:t>
            </a:r>
          </a:p>
          <a:p>
            <a:pPr marL="538163" lvl="3" indent="-276225">
              <a:lnSpc>
                <a:spcPct val="100000"/>
              </a:lnSpc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GB" sz="1100" dirty="0">
                <a:solidFill>
                  <a:schemeClr val="bg1"/>
                </a:solidFill>
              </a:rPr>
              <a:t>70% of cinemagoers recalled seeing the ad recently, significantly surpassing the benchmark (44%)</a:t>
            </a:r>
          </a:p>
          <a:p>
            <a:pPr marL="538163" lvl="3" indent="-276225">
              <a:lnSpc>
                <a:spcPct val="100000"/>
              </a:lnSpc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GB" sz="1100" dirty="0">
                <a:solidFill>
                  <a:schemeClr val="bg1"/>
                </a:solidFill>
              </a:rPr>
              <a:t>Average uplift of 12% in agreement of key brand perceptions</a:t>
            </a:r>
          </a:p>
          <a:p>
            <a:pPr marL="261938" lvl="3">
              <a:lnSpc>
                <a:spcPct val="100000"/>
              </a:lnSpc>
              <a:buClr>
                <a:schemeClr val="bg1"/>
              </a:buClr>
            </a:pPr>
            <a:endParaRPr lang="en-GB" sz="1100" b="0" dirty="0">
              <a:solidFill>
                <a:schemeClr val="bg1"/>
              </a:solidFill>
            </a:endParaRPr>
          </a:p>
          <a:p>
            <a:pPr marL="180975" lvl="3" indent="-180975">
              <a:lnSpc>
                <a:spcPct val="100000"/>
              </a:lnSpc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GB" sz="1100" b="0" dirty="0">
                <a:solidFill>
                  <a:schemeClr val="bg1"/>
                </a:solidFill>
              </a:rPr>
              <a:t>The campaign highlighted how effective cinema can </a:t>
            </a:r>
            <a:r>
              <a:rPr lang="en-GB" sz="1100" dirty="0">
                <a:solidFill>
                  <a:schemeClr val="bg1"/>
                </a:solidFill>
              </a:rPr>
              <a:t>be for positively contributing to brand perceptions and </a:t>
            </a:r>
            <a:r>
              <a:rPr lang="en-GB" sz="1100" b="0" dirty="0">
                <a:solidFill>
                  <a:schemeClr val="bg1"/>
                </a:solidFill>
              </a:rPr>
              <a:t>shifting consideration not only for seasonal occasions but </a:t>
            </a:r>
            <a:r>
              <a:rPr lang="en-GB" sz="1100" dirty="0">
                <a:solidFill>
                  <a:schemeClr val="bg1"/>
                </a:solidFill>
              </a:rPr>
              <a:t>f</a:t>
            </a:r>
            <a:r>
              <a:rPr lang="en-GB" sz="1100" b="0" dirty="0">
                <a:solidFill>
                  <a:schemeClr val="bg1"/>
                </a:solidFill>
              </a:rPr>
              <a:t>or all year round treats and celebrations too.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9451544-10DB-4F24-B4E7-308F8C2C1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57735"/>
              </p:ext>
            </p:extLst>
          </p:nvPr>
        </p:nvGraphicFramePr>
        <p:xfrm>
          <a:off x="7756143" y="4301011"/>
          <a:ext cx="5033384" cy="2259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6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7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995">
                <a:tc gridSpan="2">
                  <a:txBody>
                    <a:bodyPr/>
                    <a:lstStyle/>
                    <a:p>
                      <a:pPr marL="0" marR="0" indent="0" algn="just" defTabSz="961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2"/>
                          </a:solidFill>
                        </a:rPr>
                        <a:t>Campaign Details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marL="288000" anchor="ctr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81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Sector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FMCG</a:t>
                      </a:r>
                    </a:p>
                  </a:txBody>
                  <a:tcPr marL="288000" anchor="ctr">
                    <a:lnL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8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Target Audience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100" b="0" dirty="0">
                          <a:solidFill>
                            <a:schemeClr val="bg1"/>
                          </a:solidFill>
                        </a:rPr>
                        <a:t>ABC1 Adults</a:t>
                      </a:r>
                      <a:endParaRPr lang="en-US" sz="1100" b="0" dirty="0">
                        <a:solidFill>
                          <a:schemeClr val="bg1"/>
                        </a:solidFill>
                      </a:endParaRPr>
                    </a:p>
                  </a:txBody>
                  <a:tcPr marL="288000" anchor="ctr">
                    <a:lnL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2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Package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1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HFSS AGP</a:t>
                      </a:r>
                    </a:p>
                  </a:txBody>
                  <a:tcPr marL="288000" anchor="ctr">
                    <a:lnL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47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Media Agency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100" b="0" dirty="0">
                          <a:solidFill>
                            <a:schemeClr val="bg1"/>
                          </a:solidFill>
                          <a:latin typeface="+mn-lt"/>
                        </a:rPr>
                        <a:t>Starcom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288000" anchor="ctr">
                    <a:lnL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9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Duration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100" b="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0”</a:t>
                      </a:r>
                    </a:p>
                  </a:txBody>
                  <a:tcPr marL="288000" anchor="ctr">
                    <a:lnL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5297934"/>
                  </a:ext>
                </a:extLst>
              </a:tr>
            </a:tbl>
          </a:graphicData>
        </a:graphic>
      </p:graphicFrame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B9B2EDB2-C1DA-4B6E-881D-EF51F8A0BB9D}"/>
              </a:ext>
            </a:extLst>
          </p:cNvPr>
          <p:cNvSpPr txBox="1">
            <a:spLocks/>
          </p:cNvSpPr>
          <p:nvPr/>
        </p:nvSpPr>
        <p:spPr>
          <a:xfrm>
            <a:off x="259603" y="661606"/>
            <a:ext cx="12423740" cy="436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indent="0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400" b="1" baseline="0">
                <a:solidFill>
                  <a:schemeClr val="accent6"/>
                </a:solidFill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>
                <a:solidFill>
                  <a:schemeClr val="bg1"/>
                </a:solidFill>
              </a:defRPr>
            </a:lvl2pPr>
            <a:lvl3pPr marL="0" indent="0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baseline="0">
                <a:solidFill>
                  <a:schemeClr val="tx2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>
                <a:solidFill>
                  <a:srgbClr val="000000"/>
                </a:solidFill>
              </a:defRPr>
            </a:lvl4pPr>
            <a:lvl5pPr marL="0" indent="0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>
                <a:solidFill>
                  <a:schemeClr val="accent6"/>
                </a:solidFill>
              </a:defRPr>
            </a:lvl5pPr>
            <a:lvl6pPr marL="2645074" indent="-240462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</a:lvl6pPr>
            <a:lvl7pPr marL="3125997" indent="-240462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</a:lvl7pPr>
            <a:lvl8pPr marL="3606920" indent="-240462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</a:lvl8pPr>
            <a:lvl9pPr marL="4087842" indent="-240462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</a:lvl9pPr>
          </a:lstStyle>
          <a:p>
            <a:pPr marL="0" marR="0" lvl="0" indent="0" algn="l" defTabSz="961844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8A8A8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Celebrate The Moment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8A8A8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CFA37C-38EF-490F-BEFD-19FDD899C1CE}"/>
              </a:ext>
            </a:extLst>
          </p:cNvPr>
          <p:cNvSpPr/>
          <p:nvPr/>
        </p:nvSpPr>
        <p:spPr>
          <a:xfrm>
            <a:off x="6739467" y="7234890"/>
            <a:ext cx="66060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Results source: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Differentology campaign effectiveness project, November - December 2021. Research sample: 25-59 Adults.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BFD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1CB25D-7571-4247-8218-B73CBDC5BC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739295" y="1050778"/>
            <a:ext cx="5159757" cy="290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08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lank with title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CM Default Presentation_widescreen" id="{8BEE6B09-292A-A146-8F9D-1B76002E7790}" vid="{0B0B607F-089B-6844-A8D9-24E3A5F3413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70BF01FCD13D4D9B68BEB77E4FEEC7" ma:contentTypeVersion="13" ma:contentTypeDescription="Create a new document." ma:contentTypeScope="" ma:versionID="65099cec36a9d530026b27835648c117">
  <xsd:schema xmlns:xsd="http://www.w3.org/2001/XMLSchema" xmlns:xs="http://www.w3.org/2001/XMLSchema" xmlns:p="http://schemas.microsoft.com/office/2006/metadata/properties" xmlns:ns2="02c61496-e86b-4bfc-86f8-b6af26987119" xmlns:ns3="afbd7eb9-bf06-477d-a0a7-1a9e422313b9" targetNamespace="http://schemas.microsoft.com/office/2006/metadata/properties" ma:root="true" ma:fieldsID="4513569ced6a22129b09d47d7bff443c" ns2:_="" ns3:_="">
    <xsd:import namespace="02c61496-e86b-4bfc-86f8-b6af26987119"/>
    <xsd:import namespace="afbd7eb9-bf06-477d-a0a7-1a9e422313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c61496-e86b-4bfc-86f8-b6af269871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bd7eb9-bf06-477d-a0a7-1a9e422313b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54B7B6-3DAB-471E-94BE-216D4AFEA8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089C3A-8F0A-484F-965A-636A506F30AE}">
  <ds:schemaRefs>
    <ds:schemaRef ds:uri="http://schemas.microsoft.com/office/2006/metadata/properties"/>
    <ds:schemaRef ds:uri="02c61496-e86b-4bfc-86f8-b6af26987119"/>
    <ds:schemaRef ds:uri="afbd7eb9-bf06-477d-a0a7-1a9e422313b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62D7057-4E1A-4DCB-B3E6-F45FFFCCD8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c61496-e86b-4bfc-86f8-b6af26987119"/>
    <ds:schemaRef ds:uri="afbd7eb9-bf06-477d-a0a7-1a9e422313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283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Impact</vt:lpstr>
      <vt:lpstr>Lucida Grande</vt:lpstr>
      <vt:lpstr>Wingdings</vt:lpstr>
      <vt:lpstr>1_Blank with title</vt:lpstr>
      <vt:lpstr>think-cell Slide</vt:lpstr>
      <vt:lpstr>FERRERO ROCHER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2020-01-07T11:00:00Z</dcterms:created>
  <dcterms:modified xsi:type="dcterms:W3CDTF">2022-05-16T14:55:16Z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ContentTypeId">
    <vt:lpwstr>0x0101005070BF01FCD13D4D9B68BEB77E4FEEC7</vt:lpwstr>
  </property>
  <property fmtid="{D5CDD505-2E9C-101B-9397-08002B2CF9AE}" pid="4" name="MSIP_Label_115e1d80-5df9-45cf-93c6-b3dca2463c0a_Enabled">
    <vt:lpwstr>true</vt:lpwstr>
  </property>
  <property fmtid="{D5CDD505-2E9C-101B-9397-08002B2CF9AE}" pid="5" name="MSIP_Label_115e1d80-5df9-45cf-93c6-b3dca2463c0a_SetDate">
    <vt:lpwstr>2022-02-17T11:05:25Z</vt:lpwstr>
  </property>
  <property fmtid="{D5CDD505-2E9C-101B-9397-08002B2CF9AE}" pid="6" name="MSIP_Label_115e1d80-5df9-45cf-93c6-b3dca2463c0a_Method">
    <vt:lpwstr>Standard</vt:lpwstr>
  </property>
  <property fmtid="{D5CDD505-2E9C-101B-9397-08002B2CF9AE}" pid="7" name="MSIP_Label_115e1d80-5df9-45cf-93c6-b3dca2463c0a_Name">
    <vt:lpwstr>115e1d80-5df9-45cf-93c6-b3dca2463c0a</vt:lpwstr>
  </property>
  <property fmtid="{D5CDD505-2E9C-101B-9397-08002B2CF9AE}" pid="8" name="MSIP_Label_115e1d80-5df9-45cf-93c6-b3dca2463c0a_SiteId">
    <vt:lpwstr>35734bde-3e33-4eb6-8dd2-0c96b30981bf</vt:lpwstr>
  </property>
  <property fmtid="{D5CDD505-2E9C-101B-9397-08002B2CF9AE}" pid="9" name="MSIP_Label_115e1d80-5df9-45cf-93c6-b3dca2463c0a_ActionId">
    <vt:lpwstr>df09aaa1-bebd-4fc1-b6fa-b23fb5ad836a</vt:lpwstr>
  </property>
  <property fmtid="{D5CDD505-2E9C-101B-9397-08002B2CF9AE}" pid="10" name="MSIP_Label_115e1d80-5df9-45cf-93c6-b3dca2463c0a_ContentBits">
    <vt:lpwstr>0</vt:lpwstr>
  </property>
</Properties>
</file>