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212"/>
    <a:srgbClr val="CC910E"/>
    <a:srgbClr val="666263"/>
    <a:srgbClr val="0099A8"/>
    <a:srgbClr val="0094E7"/>
    <a:srgbClr val="FFFFFF"/>
    <a:srgbClr val="FB3449"/>
    <a:srgbClr val="000000"/>
    <a:srgbClr val="CAC8C8"/>
    <a:srgbClr val="854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3970" autoAdjust="0"/>
  </p:normalViewPr>
  <p:slideViewPr>
    <p:cSldViewPr snapToGrid="0">
      <p:cViewPr varScale="1">
        <p:scale>
          <a:sx n="98" d="100"/>
          <a:sy n="98" d="100"/>
        </p:scale>
        <p:origin x="528" y="108"/>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11/16/2022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11/16/2022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86"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62"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GB" dirty="0"/>
              <a:t>ERNEST JONES</a:t>
            </a:r>
            <a:endParaRPr lang="en-US" sz="2800" dirty="0"/>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70000" y="2361183"/>
            <a:ext cx="6346976" cy="3029770"/>
          </a:xfrm>
        </p:spPr>
        <p:txBody>
          <a:bodyPr/>
          <a:lstStyle/>
          <a:p>
            <a:pPr>
              <a:lnSpc>
                <a:spcPct val="100000"/>
              </a:lnSpc>
              <a:buClr>
                <a:schemeClr val="bg1"/>
              </a:buClr>
            </a:pPr>
            <a:r>
              <a:rPr lang="en-US" sz="1600" dirty="0">
                <a:solidFill>
                  <a:schemeClr val="accent4"/>
                </a:solidFill>
              </a:rPr>
              <a:t>Background</a:t>
            </a:r>
            <a:br>
              <a:rPr lang="en-US" sz="1100" dirty="0">
                <a:solidFill>
                  <a:srgbClr val="FF0000"/>
                </a:solidFill>
              </a:rPr>
            </a:br>
            <a:endParaRPr lang="en-US" sz="11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Ernest Jones wanted to tell a story that expressed its luxury credentials on a wider national level, driving mass reach but with a proximity focus to support the key outlets. </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Ernest Jones chose cinema as they wanted to prioritise targeting in a premium environment that provides content that influences and creates emotional connections. The brand also saw the benefit of DCM’s Cinemapper planning tool that meant the campaign could target cinemas in proximity to its stores and inspire cinemagoers to visit their local Ernest Jones.</a:t>
            </a:r>
            <a:endParaRPr lang="en-GB" sz="1100" b="0" dirty="0">
              <a:solidFill>
                <a:schemeClr val="bg2"/>
              </a:solidFill>
            </a:endParaRPr>
          </a:p>
          <a:p>
            <a:pPr>
              <a:lnSpc>
                <a:spcPct val="100000"/>
              </a:lnSpc>
              <a:buClr>
                <a:schemeClr val="bg1"/>
              </a:buClr>
            </a:pPr>
            <a:endParaRPr lang="en-GB" sz="1100" b="0" dirty="0">
              <a:solidFill>
                <a:schemeClr val="bg2"/>
              </a:solidFill>
            </a:endParaRPr>
          </a:p>
          <a:p>
            <a:pPr>
              <a:lnSpc>
                <a:spcPct val="100000"/>
              </a:lnSpc>
              <a:buClr>
                <a:schemeClr val="bg1"/>
              </a:buClr>
            </a:pPr>
            <a:r>
              <a:rPr lang="en-GB" sz="1600" dirty="0">
                <a:solidFill>
                  <a:schemeClr val="accent4"/>
                </a:solidFill>
              </a:rPr>
              <a:t>Plan</a:t>
            </a:r>
          </a:p>
          <a:p>
            <a:pPr>
              <a:lnSpc>
                <a:spcPct val="100000"/>
              </a:lnSpc>
            </a:pPr>
            <a:endParaRPr lang="en-GB"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Nationally, the campaign ran in cinema sites that were within a 20-minute drive time of an Ernest Jones store. Ernest Jones handpicked </a:t>
            </a:r>
            <a:r>
              <a:rPr lang="en-GB" sz="1100" b="0" i="1" dirty="0">
                <a:solidFill>
                  <a:schemeClr val="bg1"/>
                </a:solidFill>
              </a:rPr>
              <a:t>House of Gucci </a:t>
            </a:r>
            <a:r>
              <a:rPr lang="en-GB" sz="1100" b="0" dirty="0">
                <a:solidFill>
                  <a:schemeClr val="bg1"/>
                </a:solidFill>
              </a:rPr>
              <a:t>as the perfect film fit for its campaign, aligning with the brand’s luxury credentials.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Given many cinemas are based in major shopping centres Ernest Jones wanted to make the most of sites where there was overlap and tailor a more targeted message. Where key Ernest Jones outlets and cinemas within shopping centres overlapped the brand ran its 30” copy (in a ABC1 Adult AGP and </a:t>
            </a:r>
            <a:r>
              <a:rPr lang="en-GB" sz="1100" b="0" i="1" dirty="0">
                <a:solidFill>
                  <a:schemeClr val="bg1"/>
                </a:solidFill>
              </a:rPr>
              <a:t>House of Gucci </a:t>
            </a:r>
            <a:r>
              <a:rPr lang="en-GB" sz="1100" b="0" dirty="0">
                <a:solidFill>
                  <a:schemeClr val="bg1"/>
                </a:solidFill>
              </a:rPr>
              <a:t>film pack) but added a bespoke 5” end frame that highlighted the store location of the nearby Ernest Jones to drive direct footfall.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Beyond cinema, the campaign also ran across TV, BVOD and YouTube &amp; Print. </a:t>
            </a:r>
          </a:p>
          <a:p>
            <a:pPr>
              <a:lnSpc>
                <a:spcPct val="100000"/>
              </a:lnSpc>
              <a:buClr>
                <a:schemeClr val="bg1"/>
              </a:buClr>
            </a:pPr>
            <a:endParaRPr lang="en-GB" sz="1200" b="0" dirty="0">
              <a:solidFill>
                <a:schemeClr val="bg1"/>
              </a:solidFill>
            </a:endParaRPr>
          </a:p>
          <a:p>
            <a:pPr marL="171450" indent="-171450">
              <a:lnSpc>
                <a:spcPct val="100000"/>
              </a:lnSpc>
              <a:buClr>
                <a:schemeClr val="bg1"/>
              </a:buClr>
              <a:buFont typeface="Lucida Grande"/>
              <a:buChar char="-"/>
            </a:pPr>
            <a:endParaRPr lang="en-GB" b="0" dirty="0">
              <a:solidFill>
                <a:schemeClr val="bg2"/>
              </a:solidFill>
            </a:endParaRPr>
          </a:p>
        </p:txBody>
      </p:sp>
      <p:sp>
        <p:nvSpPr>
          <p:cNvPr id="14" name="Rectangle 13">
            <a:extLst>
              <a:ext uri="{FF2B5EF4-FFF2-40B4-BE49-F238E27FC236}">
                <a16:creationId xmlns:a16="http://schemas.microsoft.com/office/drawing/2014/main" id="{437DCF2B-DFEF-21CB-78BD-C35D79C7D05F}"/>
              </a:ext>
            </a:extLst>
          </p:cNvPr>
          <p:cNvSpPr/>
          <p:nvPr/>
        </p:nvSpPr>
        <p:spPr>
          <a:xfrm>
            <a:off x="-19050" y="7195303"/>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Source: </a:t>
            </a:r>
            <a:r>
              <a:rPr kumimoji="0" lang="en-US" sz="900" b="0" i="0" u="none" strike="noStrike" kern="1200" cap="none" spc="0" normalizeH="0" baseline="0" noProof="0" dirty="0">
                <a:ln>
                  <a:noFill/>
                </a:ln>
                <a:solidFill>
                  <a:srgbClr val="000000"/>
                </a:solidFill>
                <a:effectLst/>
                <a:uLnTx/>
                <a:uFillTx/>
                <a:latin typeface="Arial"/>
                <a:ea typeface="+mn-ea"/>
                <a:cs typeface="+mn-cs"/>
              </a:rPr>
              <a:t>Ernest Jones DCM Awards Entry</a:t>
            </a:r>
          </a:p>
        </p:txBody>
      </p:sp>
      <p:pic>
        <p:nvPicPr>
          <p:cNvPr id="3" name="Picture 2">
            <a:extLst>
              <a:ext uri="{FF2B5EF4-FFF2-40B4-BE49-F238E27FC236}">
                <a16:creationId xmlns:a16="http://schemas.microsoft.com/office/drawing/2014/main" id="{5543575F-AD54-BE20-6DA9-02238737B07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333672" y="638251"/>
            <a:ext cx="5536623" cy="2948352"/>
          </a:xfrm>
          <a:prstGeom prst="rect">
            <a:avLst/>
          </a:prstGeom>
        </p:spPr>
      </p:pic>
      <p:sp>
        <p:nvSpPr>
          <p:cNvPr id="11" name="Text Placeholder 2">
            <a:extLst>
              <a:ext uri="{FF2B5EF4-FFF2-40B4-BE49-F238E27FC236}">
                <a16:creationId xmlns:a16="http://schemas.microsoft.com/office/drawing/2014/main" id="{6B3B805F-0D89-ACCB-3889-F36BE4C48C8D}"/>
              </a:ext>
            </a:extLst>
          </p:cNvPr>
          <p:cNvSpPr txBox="1">
            <a:spLocks/>
          </p:cNvSpPr>
          <p:nvPr/>
        </p:nvSpPr>
        <p:spPr>
          <a:xfrm>
            <a:off x="197014" y="621521"/>
            <a:ext cx="12423740" cy="436608"/>
          </a:xfr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sz="1400" dirty="0">
                <a:solidFill>
                  <a:srgbClr val="8A8A8D"/>
                </a:solidFill>
                <a:latin typeface="Arial"/>
              </a:rPr>
              <a:t>Celebrate Your Story</a:t>
            </a:r>
            <a:endParaRPr lang="en-US" dirty="0"/>
          </a:p>
        </p:txBody>
      </p:sp>
      <p:graphicFrame>
        <p:nvGraphicFramePr>
          <p:cNvPr id="10" name="Table 5">
            <a:extLst>
              <a:ext uri="{FF2B5EF4-FFF2-40B4-BE49-F238E27FC236}">
                <a16:creationId xmlns:a16="http://schemas.microsoft.com/office/drawing/2014/main" id="{A97ACE42-1BE1-4BF4-A3FC-1107C2022E96}"/>
              </a:ext>
            </a:extLst>
          </p:cNvPr>
          <p:cNvGraphicFramePr>
            <a:graphicFrameLocks noGrp="1"/>
          </p:cNvGraphicFramePr>
          <p:nvPr>
            <p:extLst>
              <p:ext uri="{D42A27DB-BD31-4B8C-83A1-F6EECF244321}">
                <p14:modId xmlns:p14="http://schemas.microsoft.com/office/powerpoint/2010/main" val="557692539"/>
              </p:ext>
            </p:extLst>
          </p:nvPr>
        </p:nvGraphicFramePr>
        <p:xfrm>
          <a:off x="244588" y="938138"/>
          <a:ext cx="6546736" cy="1140202"/>
        </p:xfrm>
        <a:graphic>
          <a:graphicData uri="http://schemas.openxmlformats.org/drawingml/2006/table">
            <a:tbl>
              <a:tblPr firstRow="1" bandRow="1">
                <a:tableStyleId>{5C22544A-7EE6-4342-B048-85BDC9FD1C3A}</a:tableStyleId>
              </a:tblPr>
              <a:tblGrid>
                <a:gridCol w="1309347">
                  <a:extLst>
                    <a:ext uri="{9D8B030D-6E8A-4147-A177-3AD203B41FA5}">
                      <a16:colId xmlns:a16="http://schemas.microsoft.com/office/drawing/2014/main" val="1043653864"/>
                    </a:ext>
                  </a:extLst>
                </a:gridCol>
                <a:gridCol w="1370234">
                  <a:extLst>
                    <a:ext uri="{9D8B030D-6E8A-4147-A177-3AD203B41FA5}">
                      <a16:colId xmlns:a16="http://schemas.microsoft.com/office/drawing/2014/main" val="1969532920"/>
                    </a:ext>
                  </a:extLst>
                </a:gridCol>
                <a:gridCol w="1248461">
                  <a:extLst>
                    <a:ext uri="{9D8B030D-6E8A-4147-A177-3AD203B41FA5}">
                      <a16:colId xmlns:a16="http://schemas.microsoft.com/office/drawing/2014/main" val="696929619"/>
                    </a:ext>
                  </a:extLst>
                </a:gridCol>
                <a:gridCol w="1309347">
                  <a:extLst>
                    <a:ext uri="{9D8B030D-6E8A-4147-A177-3AD203B41FA5}">
                      <a16:colId xmlns:a16="http://schemas.microsoft.com/office/drawing/2014/main" val="214587584"/>
                    </a:ext>
                  </a:extLst>
                </a:gridCol>
                <a:gridCol w="1309347">
                  <a:extLst>
                    <a:ext uri="{9D8B030D-6E8A-4147-A177-3AD203B41FA5}">
                      <a16:colId xmlns:a16="http://schemas.microsoft.com/office/drawing/2014/main" val="1729032941"/>
                    </a:ext>
                  </a:extLst>
                </a:gridCol>
              </a:tblGrid>
              <a:tr h="331165">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lang="en-GB" sz="1800" b="1" dirty="0">
                        <a:solidFill>
                          <a:schemeClr val="accent2"/>
                        </a:solidFill>
                      </a:endParaRP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362962">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62962">
                <a:tc>
                  <a:txBody>
                    <a:bodyPr/>
                    <a:lstStyle/>
                    <a:p>
                      <a:pPr algn="l"/>
                      <a:r>
                        <a:rPr lang="en-GB" sz="1050" b="0" kern="1200" dirty="0">
                          <a:solidFill>
                            <a:schemeClr val="bg1"/>
                          </a:solidFill>
                          <a:latin typeface="+mn-lt"/>
                          <a:ea typeface="+mn-ea"/>
                          <a:cs typeface="+mn-cs"/>
                        </a:rPr>
                        <a:t>Retail</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ABC1 35-54</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ABC1 Ads AGP + </a:t>
                      </a:r>
                      <a:r>
                        <a:rPr lang="en-GB" sz="1050" b="0" i="1" kern="1200" dirty="0">
                          <a:solidFill>
                            <a:schemeClr val="bg1"/>
                          </a:solidFill>
                          <a:latin typeface="+mn-lt"/>
                          <a:ea typeface="+mn-ea"/>
                          <a:cs typeface="+mn-cs"/>
                        </a:rPr>
                        <a:t>House of Gucci </a:t>
                      </a:r>
                      <a:endParaRPr lang="en-GB" sz="1050" b="0" kern="1200" dirty="0">
                        <a:solidFill>
                          <a:schemeClr val="bg1"/>
                        </a:solidFill>
                        <a:latin typeface="+mn-lt"/>
                        <a:ea typeface="+mn-ea"/>
                        <a:cs typeface="+mn-cs"/>
                      </a:endParaRP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Bountiful Cow</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30” &amp; 5”</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12" name="Text Placeholder 9">
            <a:extLst>
              <a:ext uri="{FF2B5EF4-FFF2-40B4-BE49-F238E27FC236}">
                <a16:creationId xmlns:a16="http://schemas.microsoft.com/office/drawing/2014/main" id="{45C40607-4731-4842-96D9-4C28DF7F873C}"/>
              </a:ext>
            </a:extLst>
          </p:cNvPr>
          <p:cNvSpPr txBox="1">
            <a:spLocks/>
          </p:cNvSpPr>
          <p:nvPr/>
        </p:nvSpPr>
        <p:spPr bwMode="gray">
          <a:xfrm>
            <a:off x="7333672" y="4206925"/>
            <a:ext cx="5536622" cy="2254015"/>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spcAft>
                <a:spcPts val="800"/>
              </a:spcAft>
              <a:defRPr/>
            </a:pPr>
            <a:r>
              <a:rPr lang="en-GB" sz="1050" b="0" dirty="0"/>
              <a:t>Selecting cinema locations near Ernest Jones stores delivered an exceptional uplift in sales performance, demonstrating the power of cinema as both a brand-building and sales-driving platform:</a:t>
            </a:r>
          </a:p>
          <a:p>
            <a:pPr>
              <a:lnSpc>
                <a:spcPct val="100000"/>
              </a:lnSpc>
              <a:buClr>
                <a:srgbClr val="000000"/>
              </a:buClr>
              <a:defRPr/>
            </a:pPr>
            <a:endParaRPr lang="en-GB" sz="1050" dirty="0">
              <a:solidFill>
                <a:srgbClr val="000000"/>
              </a:solidFill>
              <a:latin typeface="Arial"/>
            </a:endParaRPr>
          </a:p>
          <a:p>
            <a:pPr>
              <a:lnSpc>
                <a:spcPct val="100000"/>
              </a:lnSpc>
              <a:buClr>
                <a:srgbClr val="000000"/>
              </a:buClr>
              <a:defRPr/>
            </a:pPr>
            <a:r>
              <a:rPr lang="en-GB" sz="1050" dirty="0">
                <a:solidFill>
                  <a:srgbClr val="000000"/>
                </a:solidFill>
                <a:latin typeface="Arial"/>
              </a:rPr>
              <a:t>Significant uplift in consideration</a:t>
            </a:r>
          </a:p>
          <a:p>
            <a:pPr>
              <a:lnSpc>
                <a:spcPct val="100000"/>
              </a:lnSpc>
              <a:buClr>
                <a:schemeClr val="bg1"/>
              </a:buClr>
            </a:pPr>
            <a:r>
              <a:rPr lang="en-GB" sz="1050" b="0" dirty="0"/>
              <a:t>There was an increase of </a:t>
            </a:r>
            <a:r>
              <a:rPr lang="en-GB" sz="1050" dirty="0">
                <a:solidFill>
                  <a:schemeClr val="accent4"/>
                </a:solidFill>
              </a:rPr>
              <a:t>39%</a:t>
            </a:r>
            <a:r>
              <a:rPr lang="en-GB" sz="1050" b="0" dirty="0"/>
              <a:t> of people who said they would </a:t>
            </a:r>
            <a:r>
              <a:rPr lang="en-GB" sz="1050" dirty="0">
                <a:solidFill>
                  <a:schemeClr val="accent4"/>
                </a:solidFill>
              </a:rPr>
              <a:t>consider shopping at Ernest Jones</a:t>
            </a:r>
          </a:p>
          <a:p>
            <a:pPr>
              <a:lnSpc>
                <a:spcPct val="100000"/>
              </a:lnSpc>
              <a:buClr>
                <a:schemeClr val="bg1"/>
              </a:buClr>
            </a:pPr>
            <a:endParaRPr lang="en-GB" sz="1050" b="0" dirty="0">
              <a:solidFill>
                <a:schemeClr val="accent4"/>
              </a:solidFill>
            </a:endParaRPr>
          </a:p>
          <a:p>
            <a:pPr>
              <a:lnSpc>
                <a:spcPct val="100000"/>
              </a:lnSpc>
              <a:buClr>
                <a:schemeClr val="bg1"/>
              </a:buClr>
            </a:pPr>
            <a:endParaRPr lang="en-GB" sz="1050" b="0" dirty="0">
              <a:solidFill>
                <a:schemeClr val="accent4"/>
              </a:solidFill>
            </a:endParaRPr>
          </a:p>
          <a:p>
            <a:pPr marL="0" marR="0" lvl="0" indent="0" defTabSz="961844" rtl="0" eaLnBrk="1" fontAlgn="auto" latinLnBrk="0" hangingPunct="1">
              <a:lnSpc>
                <a:spcPct val="100000"/>
              </a:lnSpc>
              <a:spcBef>
                <a:spcPts val="0"/>
              </a:spcBef>
              <a:spcAft>
                <a:spcPts val="0"/>
              </a:spcAft>
              <a:buClr>
                <a:srgbClr val="000000"/>
              </a:buClr>
              <a:buSzPct val="100000"/>
              <a:buFont typeface="Arial"/>
              <a:buNone/>
              <a:tabLst/>
              <a:defRPr/>
            </a:pPr>
            <a:r>
              <a:rPr kumimoji="0" lang="en-GB" sz="1050" b="1" i="0" u="none" strike="noStrike" kern="1200" cap="none" spc="0" normalizeH="0" baseline="0" noProof="0" dirty="0">
                <a:ln>
                  <a:noFill/>
                </a:ln>
                <a:solidFill>
                  <a:srgbClr val="000000"/>
                </a:solidFill>
                <a:effectLst/>
                <a:uLnTx/>
                <a:uFillTx/>
                <a:latin typeface="Arial"/>
                <a:ea typeface="+mn-ea"/>
                <a:cs typeface="+mn-cs"/>
              </a:rPr>
              <a:t>Driving increase in sales:</a:t>
            </a:r>
          </a:p>
          <a:p>
            <a:pPr>
              <a:lnSpc>
                <a:spcPct val="100000"/>
              </a:lnSpc>
              <a:buClr>
                <a:srgbClr val="000000"/>
              </a:buClr>
              <a:defRPr/>
            </a:pPr>
            <a:r>
              <a:rPr lang="en-GB" sz="1050" b="0" dirty="0">
                <a:solidFill>
                  <a:srgbClr val="000000"/>
                </a:solidFill>
                <a:latin typeface="Arial"/>
              </a:rPr>
              <a:t>The selected stores saw a </a:t>
            </a:r>
            <a:r>
              <a:rPr lang="en-GB" sz="1050" dirty="0">
                <a:solidFill>
                  <a:schemeClr val="accent4"/>
                </a:solidFill>
                <a:latin typeface="Arial"/>
              </a:rPr>
              <a:t>9% increase in attributed sales </a:t>
            </a:r>
            <a:r>
              <a:rPr lang="en-GB" sz="1050" b="0" dirty="0">
                <a:solidFill>
                  <a:srgbClr val="000000"/>
                </a:solidFill>
                <a:latin typeface="Arial"/>
              </a:rPr>
              <a:t>vs. 2019, outperforming other Ernest Jones’ outlets by 3%.</a:t>
            </a:r>
            <a:endParaRPr lang="en-GB" sz="1050" b="0" dirty="0">
              <a:solidFill>
                <a:schemeClr val="accent4"/>
              </a:solidFill>
            </a:endParaRPr>
          </a:p>
          <a:p>
            <a:pPr marL="0" marR="0" lvl="0" indent="0" defTabSz="961844" rtl="0" eaLnBrk="1" fontAlgn="auto" latinLnBrk="0" hangingPunct="1">
              <a:lnSpc>
                <a:spcPct val="150000"/>
              </a:lnSpc>
              <a:spcBef>
                <a:spcPts val="0"/>
              </a:spcBef>
              <a:spcAft>
                <a:spcPts val="800"/>
              </a:spcAft>
              <a:buClr>
                <a:srgbClr val="FFFFFF"/>
              </a:buClr>
              <a:buSzPct val="100000"/>
              <a:buFont typeface="Arial"/>
              <a:buNone/>
              <a:tabLst/>
              <a:defRPr/>
            </a:pPr>
            <a:endParaRPr lang="en-GB" sz="1050" b="0" dirty="0">
              <a:solidFill>
                <a:srgbClr val="000000"/>
              </a:solidFill>
              <a:latin typeface="Arial"/>
              <a:ea typeface="Calibri" panose="020F0502020204030204" pitchFamily="34" charset="0"/>
              <a:cs typeface="Times New Roman" panose="02020603050405020304" pitchFamily="18" charset="0"/>
            </a:endParaRPr>
          </a:p>
        </p:txBody>
      </p:sp>
      <p:sp>
        <p:nvSpPr>
          <p:cNvPr id="13" name="Title 6">
            <a:extLst>
              <a:ext uri="{FF2B5EF4-FFF2-40B4-BE49-F238E27FC236}">
                <a16:creationId xmlns:a16="http://schemas.microsoft.com/office/drawing/2014/main" id="{51063793-D06C-44D5-9698-4875FA533070}"/>
              </a:ext>
            </a:extLst>
          </p:cNvPr>
          <p:cNvSpPr txBox="1">
            <a:spLocks/>
          </p:cNvSpPr>
          <p:nvPr/>
        </p:nvSpPr>
        <p:spPr bwMode="gray">
          <a:xfrm>
            <a:off x="7333672" y="3777048"/>
            <a:ext cx="1060017" cy="337356"/>
          </a:xfrm>
          <a:prstGeom prst="rect">
            <a:avLst/>
          </a:prstGeom>
          <a:ln>
            <a:noFill/>
          </a:ln>
        </p:spPr>
        <p:txBody>
          <a:bodyPr vert="horz" wrap="none" lIns="0" tIns="0" rIns="0" bIns="0" rtlCol="0" anchor="ctr">
            <a:noAutofit/>
          </a:bodyPr>
          <a:lstStyle>
            <a:defPPr>
              <a:defRPr lang="en-US"/>
            </a:defPPr>
            <a:lvl1pPr defTabSz="721479">
              <a:spcBef>
                <a:spcPct val="0"/>
              </a:spcBef>
              <a:buNone/>
              <a:defRPr sz="1400" b="1" cap="none" spc="0" baseline="0">
                <a:ln w="22225">
                  <a:noFill/>
                  <a:prstDash val="solid"/>
                </a:ln>
                <a:solidFill>
                  <a:schemeClr val="accent2"/>
                </a:solidFill>
                <a:effectLst/>
                <a:latin typeface="Arial" charset="0"/>
                <a:ea typeface="Arial" charset="0"/>
                <a:cs typeface="Arial" charset="0"/>
              </a:defRPr>
            </a:lvl1pPr>
          </a:lstStyle>
          <a:p>
            <a:pPr marL="0" marR="0" lvl="0" indent="0" algn="l" defTabSz="721479" rtl="0" eaLnBrk="1" fontAlgn="auto" latinLnBrk="0" hangingPunct="1">
              <a:lnSpc>
                <a:spcPct val="100000"/>
              </a:lnSpc>
              <a:spcBef>
                <a:spcPct val="0"/>
              </a:spcBef>
              <a:spcAft>
                <a:spcPts val="0"/>
              </a:spcAft>
              <a:buClrTx/>
              <a:buSzTx/>
              <a:buFontTx/>
              <a:buNone/>
              <a:tabLst/>
              <a:defRPr/>
            </a:pPr>
            <a:r>
              <a:rPr kumimoji="0" lang="en-GB" sz="1600" b="1" i="0" u="none" strike="noStrike" kern="1200" cap="none" spc="0" normalizeH="0" baseline="0" noProof="0" dirty="0">
                <a:ln w="22225">
                  <a:noFill/>
                  <a:prstDash val="solid"/>
                </a:ln>
                <a:solidFill>
                  <a:schemeClr val="accent4"/>
                </a:solidFill>
                <a:effectLst/>
                <a:uLnTx/>
                <a:uFillTx/>
                <a:latin typeface="Arial" charset="0"/>
                <a:cs typeface="Arial" charset="0"/>
              </a:rPr>
              <a:t>Results </a:t>
            </a:r>
          </a:p>
        </p:txBody>
      </p:sp>
      <p:sp>
        <p:nvSpPr>
          <p:cNvPr id="15" name="TextBox 14">
            <a:extLst>
              <a:ext uri="{FF2B5EF4-FFF2-40B4-BE49-F238E27FC236}">
                <a16:creationId xmlns:a16="http://schemas.microsoft.com/office/drawing/2014/main" id="{6FF47427-1385-4D0D-9A1D-82648AE0D2D2}"/>
              </a:ext>
            </a:extLst>
          </p:cNvPr>
          <p:cNvSpPr txBox="1"/>
          <p:nvPr/>
        </p:nvSpPr>
        <p:spPr>
          <a:xfrm rot="2162226">
            <a:off x="10784298" y="464495"/>
            <a:ext cx="3511913" cy="415498"/>
          </a:xfrm>
          <a:prstGeom prst="rect">
            <a:avLst/>
          </a:prstGeom>
          <a:solidFill>
            <a:srgbClr val="990000"/>
          </a:solidFill>
          <a:ln>
            <a:noFill/>
          </a:ln>
        </p:spPr>
        <p:txBody>
          <a:bodyPr wrap="square" rtlCol="0">
            <a:spAutoFit/>
          </a:bodyPr>
          <a:lstStyle/>
          <a:p>
            <a:pPr algn="ctr"/>
            <a:r>
              <a:rPr lang="en-GB" sz="1050" b="1" dirty="0">
                <a:solidFill>
                  <a:srgbClr val="FFFFFF"/>
                </a:solidFill>
              </a:rPr>
              <a:t>DCM Awards Winner -</a:t>
            </a:r>
          </a:p>
          <a:p>
            <a:pPr algn="ctr"/>
            <a:r>
              <a:rPr lang="en-GB" sz="1050" b="1" dirty="0">
                <a:solidFill>
                  <a:srgbClr val="FFFFFF"/>
                </a:solidFill>
              </a:rPr>
              <a:t>Best Use of Cinema (Small)</a:t>
            </a:r>
          </a:p>
        </p:txBody>
      </p:sp>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363</Words>
  <Application>Microsoft Office PowerPoint</Application>
  <PresentationFormat>Custom</PresentationFormat>
  <Paragraphs>37</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Lucida Grande</vt:lpstr>
      <vt:lpstr>Wingdings</vt:lpstr>
      <vt:lpstr>1_Blank with title</vt:lpstr>
      <vt:lpstr>think-cell Slide</vt:lpstr>
      <vt:lpstr>ERNEST JONES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2022-11-16T12:23:57Z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