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824" r:id="rId5"/>
    <p:sldMasterId id="2147483891" r:id="rId6"/>
    <p:sldMasterId id="2147483894" r:id="rId7"/>
    <p:sldMasterId id="2147483895" r:id="rId8"/>
    <p:sldMasterId id="2147483896" r:id="rId9"/>
    <p:sldMasterId id="2147483899" r:id="rId10"/>
  </p:sldMasterIdLst>
  <p:notesMasterIdLst>
    <p:notesMasterId r:id="rId13"/>
  </p:notesMasterIdLst>
  <p:handoutMasterIdLst>
    <p:handoutMasterId r:id="rId14"/>
  </p:handoutMasterIdLst>
  <p:sldIdLst>
    <p:sldId id="259" r:id="rId11"/>
    <p:sldId id="258" r:id="rId12"/>
  </p:sldIdLst>
  <p:sldSz cx="10080625" cy="7561263"/>
  <p:notesSz cx="6858000" cy="9144000"/>
  <p:custDataLst>
    <p:tags r:id="rId15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4624">
          <p15:clr>
            <a:srgbClr val="A4A3A4"/>
          </p15:clr>
        </p15:guide>
        <p15:guide id="3" orient="horz" pos="1513">
          <p15:clr>
            <a:srgbClr val="A4A3A4"/>
          </p15:clr>
        </p15:guide>
        <p15:guide id="4" orient="horz" pos="1220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154">
          <p15:clr>
            <a:srgbClr val="A4A3A4"/>
          </p15:clr>
        </p15:guide>
        <p15:guide id="7" orient="horz" pos="1860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orient="horz" pos="2613">
          <p15:clr>
            <a:srgbClr val="A4A3A4"/>
          </p15:clr>
        </p15:guide>
        <p15:guide id="10" orient="horz" pos="2899">
          <p15:clr>
            <a:srgbClr val="A4A3A4"/>
          </p15:clr>
        </p15:guide>
        <p15:guide id="11" orient="horz" pos="3243">
          <p15:clr>
            <a:srgbClr val="A4A3A4"/>
          </p15:clr>
        </p15:guide>
        <p15:guide id="12" orient="horz" pos="3675">
          <p15:clr>
            <a:srgbClr val="A4A3A4"/>
          </p15:clr>
        </p15:guide>
        <p15:guide id="13" orient="horz" pos="4285">
          <p15:clr>
            <a:srgbClr val="A4A3A4"/>
          </p15:clr>
        </p15:guide>
        <p15:guide id="14" orient="horz" pos="3316">
          <p15:clr>
            <a:srgbClr val="A4A3A4"/>
          </p15:clr>
        </p15:guide>
        <p15:guide id="15" orient="horz" pos="3597">
          <p15:clr>
            <a:srgbClr val="A4A3A4"/>
          </p15:clr>
        </p15:guide>
        <p15:guide id="16" orient="horz" pos="4008">
          <p15:clr>
            <a:srgbClr val="A4A3A4"/>
          </p15:clr>
        </p15:guide>
        <p15:guide id="17" orient="horz" pos="4357">
          <p15:clr>
            <a:srgbClr val="A4A3A4"/>
          </p15:clr>
        </p15:guide>
        <p15:guide id="18" orient="horz" pos="3937">
          <p15:clr>
            <a:srgbClr val="A4A3A4"/>
          </p15:clr>
        </p15:guide>
        <p15:guide id="19" orient="horz" pos="2962">
          <p15:clr>
            <a:srgbClr val="A4A3A4"/>
          </p15:clr>
        </p15:guide>
        <p15:guide id="20" orient="horz" pos="2547">
          <p15:clr>
            <a:srgbClr val="A4A3A4"/>
          </p15:clr>
        </p15:guide>
        <p15:guide id="21" orient="horz" pos="2265">
          <p15:clr>
            <a:srgbClr val="A4A3A4"/>
          </p15:clr>
        </p15:guide>
        <p15:guide id="22" orient="horz" pos="2201">
          <p15:clr>
            <a:srgbClr val="A4A3A4"/>
          </p15:clr>
        </p15:guide>
        <p15:guide id="23" orient="horz" pos="183">
          <p15:clr>
            <a:srgbClr val="A4A3A4"/>
          </p15:clr>
        </p15:guide>
        <p15:guide id="24" orient="horz" pos="467">
          <p15:clr>
            <a:srgbClr val="A4A3A4"/>
          </p15:clr>
        </p15:guide>
        <p15:guide id="25" orient="horz" pos="525">
          <p15:clr>
            <a:srgbClr val="A4A3A4"/>
          </p15:clr>
        </p15:guide>
        <p15:guide id="26" orient="horz" pos="807">
          <p15:clr>
            <a:srgbClr val="A4A3A4"/>
          </p15:clr>
        </p15:guide>
        <p15:guide id="27" pos="180">
          <p15:clr>
            <a:srgbClr val="A4A3A4"/>
          </p15:clr>
        </p15:guide>
        <p15:guide id="28" pos="3217">
          <p15:clr>
            <a:srgbClr val="A4A3A4"/>
          </p15:clr>
        </p15:guide>
        <p15:guide id="29" pos="625">
          <p15:clr>
            <a:srgbClr val="A4A3A4"/>
          </p15:clr>
        </p15:guide>
        <p15:guide id="30" pos="689">
          <p15:clr>
            <a:srgbClr val="A4A3A4"/>
          </p15:clr>
        </p15:guide>
        <p15:guide id="31" pos="1121">
          <p15:clr>
            <a:srgbClr val="A4A3A4"/>
          </p15:clr>
        </p15:guide>
        <p15:guide id="32" pos="1196">
          <p15:clr>
            <a:srgbClr val="A4A3A4"/>
          </p15:clr>
        </p15:guide>
        <p15:guide id="33" pos="1629">
          <p15:clr>
            <a:srgbClr val="A4A3A4"/>
          </p15:clr>
        </p15:guide>
        <p15:guide id="34" pos="1705">
          <p15:clr>
            <a:srgbClr val="A4A3A4"/>
          </p15:clr>
        </p15:guide>
        <p15:guide id="35" pos="2138">
          <p15:clr>
            <a:srgbClr val="A4A3A4"/>
          </p15:clr>
        </p15:guide>
        <p15:guide id="36" pos="2206">
          <p15:clr>
            <a:srgbClr val="A4A3A4"/>
          </p15:clr>
        </p15:guide>
        <p15:guide id="37" pos="2662">
          <p15:clr>
            <a:srgbClr val="A4A3A4"/>
          </p15:clr>
        </p15:guide>
        <p15:guide id="38" pos="2734">
          <p15:clr>
            <a:srgbClr val="A4A3A4"/>
          </p15:clr>
        </p15:guide>
        <p15:guide id="39" pos="3146">
          <p15:clr>
            <a:srgbClr val="A4A3A4"/>
          </p15:clr>
        </p15:guide>
        <p15:guide id="40" pos="3635">
          <p15:clr>
            <a:srgbClr val="A4A3A4"/>
          </p15:clr>
        </p15:guide>
        <p15:guide id="41" pos="3711">
          <p15:clr>
            <a:srgbClr val="A4A3A4"/>
          </p15:clr>
        </p15:guide>
        <p15:guide id="42" pos="4150">
          <p15:clr>
            <a:srgbClr val="A4A3A4"/>
          </p15:clr>
        </p15:guide>
        <p15:guide id="43" pos="4226">
          <p15:clr>
            <a:srgbClr val="A4A3A4"/>
          </p15:clr>
        </p15:guide>
        <p15:guide id="44" pos="4653">
          <p15:clr>
            <a:srgbClr val="A4A3A4"/>
          </p15:clr>
        </p15:guide>
        <p15:guide id="45" pos="4735">
          <p15:clr>
            <a:srgbClr val="A4A3A4"/>
          </p15:clr>
        </p15:guide>
        <p15:guide id="46" pos="5164">
          <p15:clr>
            <a:srgbClr val="A4A3A4"/>
          </p15:clr>
        </p15:guide>
        <p15:guide id="47" pos="5242">
          <p15:clr>
            <a:srgbClr val="A4A3A4"/>
          </p15:clr>
        </p15:guide>
        <p15:guide id="48" pos="5675">
          <p15:clr>
            <a:srgbClr val="A4A3A4"/>
          </p15:clr>
        </p15:guide>
        <p15:guide id="49" pos="5743">
          <p15:clr>
            <a:srgbClr val="A4A3A4"/>
          </p15:clr>
        </p15:guide>
        <p15:guide id="50" pos="6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A576C"/>
    <a:srgbClr val="FFFFFF"/>
    <a:srgbClr val="FB3449"/>
    <a:srgbClr val="DFDEDE"/>
    <a:srgbClr val="8A8A8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5" autoAdjust="0"/>
    <p:restoredTop sz="94584" autoAdjust="0"/>
  </p:normalViewPr>
  <p:slideViewPr>
    <p:cSldViewPr snapToGrid="0">
      <p:cViewPr varScale="1">
        <p:scale>
          <a:sx n="102" d="100"/>
          <a:sy n="102" d="100"/>
        </p:scale>
        <p:origin x="1656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17"/>
        <p:guide pos="625"/>
        <p:guide pos="689"/>
        <p:guide pos="1121"/>
        <p:guide pos="1196"/>
        <p:guide pos="1629"/>
        <p:guide pos="1705"/>
        <p:guide pos="2138"/>
        <p:guide pos="2206"/>
        <p:guide pos="2662"/>
        <p:guide pos="2734"/>
        <p:guide pos="3146"/>
        <p:guide pos="3635"/>
        <p:guide pos="3711"/>
        <p:guide pos="4150"/>
        <p:guide pos="4226"/>
        <p:guide pos="4653"/>
        <p:guide pos="4735"/>
        <p:guide pos="5164"/>
        <p:guide pos="5242"/>
        <p:guide pos="5675"/>
        <p:guide pos="5743"/>
        <p:guide pos="61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15" Type="http://schemas.openxmlformats.org/officeDocument/2006/relationships/tags" Target="tags/tag1.xml"/><Relationship Id="rId10" Type="http://schemas.openxmlformats.org/officeDocument/2006/relationships/slideMaster" Target="slideMasters/slideMaster9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42084792483884"/>
          <c:y val="4.5424010389466682E-2"/>
          <c:w val="0.59281765815100873"/>
          <c:h val="0.89043508882373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Consideration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AGP Exposed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Consideration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 Spot Exposed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Consideration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2615376"/>
        <c:axId val="192616160"/>
      </c:barChart>
      <c:catAx>
        <c:axId val="192615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16160"/>
        <c:crosses val="autoZero"/>
        <c:auto val="1"/>
        <c:lblAlgn val="ctr"/>
        <c:lblOffset val="100"/>
        <c:noMultiLvlLbl val="0"/>
      </c:catAx>
      <c:valAx>
        <c:axId val="192616160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19261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13684165297747"/>
          <c:y val="4.3726153734248013E-2"/>
          <c:w val="0.35386315834702248"/>
          <c:h val="0.24202685752419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42084792483884"/>
          <c:y val="4.5424010389466682E-2"/>
          <c:w val="0.59281765815100873"/>
          <c:h val="0.89043508882373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 Awareness</c:v>
                </c:pt>
                <c:pt idx="1">
                  <c:v>Brand Awareness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AGP Exposed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 Awareness</c:v>
                </c:pt>
                <c:pt idx="1">
                  <c:v>Brand Awareness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 Spot Exposed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 Awareness</c:v>
                </c:pt>
                <c:pt idx="1">
                  <c:v>Brand Awareness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0.33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320248"/>
        <c:axId val="191320640"/>
      </c:barChart>
      <c:catAx>
        <c:axId val="191320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20640"/>
        <c:crosses val="autoZero"/>
        <c:auto val="1"/>
        <c:lblAlgn val="ctr"/>
        <c:lblOffset val="100"/>
        <c:noMultiLvlLbl val="0"/>
      </c:catAx>
      <c:valAx>
        <c:axId val="191320640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19132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13684165297747"/>
          <c:y val="4.3726153734248013E-2"/>
          <c:w val="0.35386315834702248"/>
          <c:h val="0.24202685752419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95" y="5105923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AQUA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799217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75" y="5104352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DARK COOL GREY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575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brand name here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83227"/>
            <a:ext cx="9328120" cy="271240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campaign title here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520385"/>
            <a:ext cx="4060287" cy="1817688"/>
          </a:xfrm>
          <a:prstGeom prst="rect">
            <a:avLst/>
          </a:prstGeom>
        </p:spPr>
        <p:txBody>
          <a:bodyPr vert="horz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4171361"/>
            <a:ext cx="4079261" cy="34448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‘Results’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62638" y="1586630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62638" y="2357638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62638" y="3117307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5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5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2"/>
            <a:ext cx="7915275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4"/>
            <a:ext cx="7915275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4"/>
            <a:ext cx="7915275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55345" y="5099573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 baseline="0"/>
            </a:lvl1pPr>
          </a:lstStyle>
          <a:p>
            <a:r>
              <a:rPr lang="en-US" dirty="0" smtClean="0"/>
              <a:t>SECTION DARK AQUA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301" y="5786517"/>
            <a:ext cx="9227550" cy="455176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3"/>
            <a:ext cx="7915276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3"/>
            <a:ext cx="7915275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8" name="Picture 7" descr="dcm_logo_from_powerpoi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7318"/>
            <a:ext cx="1203185" cy="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6395"/>
            <a:ext cx="9316338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71821"/>
            <a:ext cx="6193706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76698"/>
            <a:ext cx="6193706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9414" y="1905000"/>
            <a:ext cx="6318711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6395"/>
            <a:ext cx="9316338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71821"/>
            <a:ext cx="6193706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76698"/>
            <a:ext cx="6193706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9414" y="1905000"/>
            <a:ext cx="6318711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599"/>
            <a:ext cx="10080625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85750" y="1395413"/>
            <a:ext cx="9378950" cy="54054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2441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997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98650" y="2512932"/>
            <a:ext cx="6300950" cy="3106574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Body copy </a:t>
            </a:r>
            <a:r>
              <a:rPr lang="en-GB" dirty="0" err="1" smtClean="0"/>
              <a:t>Lobor</a:t>
            </a:r>
            <a:r>
              <a:rPr lang="en-GB" dirty="0" smtClean="0"/>
              <a:t> sum </a:t>
            </a:r>
            <a:r>
              <a:rPr lang="en-GB" dirty="0" err="1" smtClean="0"/>
              <a:t>iliquatue</a:t>
            </a:r>
            <a:r>
              <a:rPr lang="en-GB" dirty="0" smtClean="0"/>
              <a:t> </a:t>
            </a:r>
            <a:r>
              <a:rPr lang="en-GB" dirty="0" err="1" smtClean="0"/>
              <a:t>facilisi.Ute</a:t>
            </a:r>
            <a:r>
              <a:rPr lang="en-GB" dirty="0" smtClean="0"/>
              <a:t> </a:t>
            </a:r>
            <a:r>
              <a:rPr lang="en-GB" dirty="0" err="1" smtClean="0"/>
              <a:t>dolessim</a:t>
            </a:r>
            <a:r>
              <a:rPr lang="en-GB" dirty="0" smtClean="0"/>
              <a:t> </a:t>
            </a:r>
            <a:r>
              <a:rPr lang="en-GB" dirty="0" err="1" smtClean="0"/>
              <a:t>veliqui</a:t>
            </a:r>
            <a:r>
              <a:rPr lang="en-GB" dirty="0" smtClean="0"/>
              <a:t> </a:t>
            </a:r>
            <a:r>
              <a:rPr lang="en-GB" dirty="0" err="1" smtClean="0"/>
              <a:t>blam</a:t>
            </a:r>
            <a:r>
              <a:rPr lang="en-GB" dirty="0" smtClean="0"/>
              <a:t> </a:t>
            </a:r>
            <a:r>
              <a:rPr lang="en-GB" dirty="0" err="1" smtClean="0"/>
              <a:t>nosto</a:t>
            </a:r>
            <a:r>
              <a:rPr lang="en-GB" dirty="0" smtClean="0"/>
              <a:t> </a:t>
            </a:r>
            <a:r>
              <a:rPr lang="en-GB" dirty="0" err="1" smtClean="0"/>
              <a:t>essi</a:t>
            </a:r>
            <a:r>
              <a:rPr lang="en-GB" dirty="0" smtClean="0"/>
              <a:t> tie </a:t>
            </a:r>
            <a:r>
              <a:rPr lang="en-GB" dirty="0" err="1" smtClean="0"/>
              <a:t>velit</a:t>
            </a:r>
            <a:r>
              <a:rPr lang="en-GB" dirty="0" smtClean="0"/>
              <a:t> </a:t>
            </a:r>
            <a:r>
              <a:rPr lang="en-GB" dirty="0" err="1" smtClean="0"/>
              <a:t>autpat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lobore</a:t>
            </a:r>
            <a:r>
              <a:rPr lang="en-GB" dirty="0" smtClean="0"/>
              <a:t> </a:t>
            </a:r>
            <a:r>
              <a:rPr lang="en-GB" dirty="0" err="1" smtClean="0"/>
              <a:t>doluptatie</a:t>
            </a:r>
            <a:r>
              <a:rPr lang="en-GB" dirty="0" smtClean="0"/>
              <a:t> et, con </a:t>
            </a:r>
            <a:r>
              <a:rPr lang="en-GB" dirty="0" err="1" smtClean="0"/>
              <a:t>ulpute</a:t>
            </a:r>
            <a:r>
              <a:rPr lang="en-GB" dirty="0" smtClean="0"/>
              <a:t> </a:t>
            </a:r>
            <a:r>
              <a:rPr lang="en-GB" dirty="0" err="1" smtClean="0"/>
              <a:t>magnis</a:t>
            </a:r>
            <a:r>
              <a:rPr lang="en-GB" dirty="0" smtClean="0"/>
              <a:t> </a:t>
            </a:r>
            <a:r>
              <a:rPr lang="en-GB" dirty="0" err="1" smtClean="0"/>
              <a:t>amconse</a:t>
            </a:r>
            <a:r>
              <a:rPr lang="en-GB" dirty="0" smtClean="0"/>
              <a:t> </a:t>
            </a:r>
            <a:r>
              <a:rPr lang="en-GB" dirty="0" err="1" smtClean="0"/>
              <a:t>quisim</a:t>
            </a:r>
            <a:r>
              <a:rPr lang="en-GB" dirty="0" smtClean="0"/>
              <a:t> </a:t>
            </a:r>
            <a:r>
              <a:rPr lang="en-GB" dirty="0" err="1" smtClean="0"/>
              <a:t>quat</a:t>
            </a:r>
            <a:r>
              <a:rPr lang="en-GB" dirty="0" smtClean="0"/>
              <a:t>, </a:t>
            </a:r>
            <a:r>
              <a:rPr lang="en-GB" dirty="0" err="1" smtClean="0"/>
              <a:t>suscilla</a:t>
            </a:r>
            <a:r>
              <a:rPr lang="en-GB" dirty="0" smtClean="0"/>
              <a:t> </a:t>
            </a:r>
            <a:r>
              <a:rPr lang="en-GB" dirty="0" err="1" smtClean="0"/>
              <a:t>facilis</a:t>
            </a:r>
            <a:r>
              <a:rPr lang="en-GB" dirty="0" smtClean="0"/>
              <a:t> </a:t>
            </a:r>
            <a:r>
              <a:rPr lang="en-GB" dirty="0" err="1" smtClean="0"/>
              <a:t>nonsect</a:t>
            </a:r>
            <a:r>
              <a:rPr lang="en-GB" dirty="0" smtClean="0"/>
              <a:t> </a:t>
            </a:r>
            <a:r>
              <a:rPr lang="en-GB" dirty="0" err="1" smtClean="0"/>
              <a:t>etueriusto</a:t>
            </a:r>
            <a:r>
              <a:rPr lang="en-GB" dirty="0" smtClean="0"/>
              <a:t> </a:t>
            </a:r>
            <a:r>
              <a:rPr lang="en-GB" dirty="0" err="1" smtClean="0"/>
              <a:t>doloreet</a:t>
            </a:r>
            <a:r>
              <a:rPr lang="en-GB" dirty="0" smtClean="0"/>
              <a:t> </a:t>
            </a:r>
            <a:r>
              <a:rPr lang="en-GB" dirty="0" err="1" smtClean="0"/>
              <a:t>alisit</a:t>
            </a:r>
            <a:r>
              <a:rPr lang="en-GB" dirty="0" smtClean="0"/>
              <a:t> </a:t>
            </a:r>
            <a:r>
              <a:rPr lang="en-GB" dirty="0" err="1" smtClean="0"/>
              <a:t>autpat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err="1" smtClean="0"/>
              <a:t>uismodo</a:t>
            </a:r>
            <a:r>
              <a:rPr lang="en-GB" dirty="0" smtClean="0"/>
              <a:t> dip el in </a:t>
            </a:r>
            <a:r>
              <a:rPr lang="en-GB" dirty="0" err="1" smtClean="0"/>
              <a:t>exer</a:t>
            </a:r>
            <a:r>
              <a:rPr lang="en-GB" dirty="0" smtClean="0"/>
              <a:t> </a:t>
            </a:r>
            <a:r>
              <a:rPr lang="en-GB" dirty="0" err="1" smtClean="0"/>
              <a:t>irit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irit</a:t>
            </a:r>
            <a:r>
              <a:rPr lang="en-GB" dirty="0" smtClean="0"/>
              <a:t> </a:t>
            </a:r>
            <a:r>
              <a:rPr lang="en-GB" dirty="0" err="1" smtClean="0"/>
              <a:t>exeros</a:t>
            </a:r>
            <a:r>
              <a:rPr lang="en-GB" dirty="0" smtClean="0"/>
              <a:t> </a:t>
            </a:r>
            <a:r>
              <a:rPr lang="en-GB" dirty="0" err="1" smtClean="0"/>
              <a:t>nulputem</a:t>
            </a:r>
            <a:r>
              <a:rPr lang="en-GB" dirty="0" smtClean="0"/>
              <a:t> </a:t>
            </a:r>
            <a:r>
              <a:rPr lang="en-GB" dirty="0" err="1" smtClean="0"/>
              <a:t>iustrud</a:t>
            </a:r>
            <a:r>
              <a:rPr lang="en-GB" dirty="0" smtClean="0"/>
              <a:t> do corer </a:t>
            </a:r>
            <a:r>
              <a:rPr lang="en-GB" dirty="0" err="1" smtClean="0"/>
              <a:t>ilismod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dip </a:t>
            </a:r>
            <a:r>
              <a:rPr lang="en-GB" dirty="0" err="1" smtClean="0"/>
              <a:t>essecte</a:t>
            </a:r>
            <a:r>
              <a:rPr lang="en-GB" dirty="0" smtClean="0"/>
              <a:t> </a:t>
            </a:r>
            <a:r>
              <a:rPr lang="en-GB" dirty="0" err="1" smtClean="0"/>
              <a:t>consequ</a:t>
            </a:r>
            <a:r>
              <a:rPr lang="en-GB" dirty="0" smtClean="0"/>
              <a:t> </a:t>
            </a:r>
            <a:r>
              <a:rPr lang="en-GB" dirty="0" err="1" smtClean="0"/>
              <a:t>velit</a:t>
            </a:r>
            <a:r>
              <a:rPr lang="en-GB" dirty="0" smtClean="0"/>
              <a:t>, </a:t>
            </a:r>
            <a:r>
              <a:rPr lang="en-GB" dirty="0" err="1" smtClean="0"/>
              <a:t>dolenis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adignim</a:t>
            </a:r>
            <a:r>
              <a:rPr lang="en-GB" dirty="0" smtClean="0"/>
              <a:t> </a:t>
            </a:r>
            <a:r>
              <a:rPr lang="en-GB" dirty="0" err="1" smtClean="0"/>
              <a:t>duis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dolore</a:t>
            </a:r>
            <a:r>
              <a:rPr lang="en-GB" dirty="0" smtClean="0"/>
              <a:t> </a:t>
            </a:r>
            <a:r>
              <a:rPr lang="en-GB" dirty="0" err="1" smtClean="0"/>
              <a:t>doloreet</a:t>
            </a:r>
            <a:r>
              <a:rPr lang="en-GB" dirty="0" smtClean="0"/>
              <a:t> </a:t>
            </a:r>
            <a:r>
              <a:rPr lang="en-GB" dirty="0" err="1" smtClean="0"/>
              <a:t>conum</a:t>
            </a:r>
            <a:r>
              <a:rPr lang="en-GB" dirty="0" smtClean="0"/>
              <a:t> </a:t>
            </a:r>
            <a:r>
              <a:rPr lang="en-GB" dirty="0" err="1" smtClean="0"/>
              <a:t>dolorem</a:t>
            </a:r>
            <a:r>
              <a:rPr lang="en-GB" dirty="0" smtClean="0"/>
              <a:t> </a:t>
            </a:r>
            <a:r>
              <a:rPr lang="en-GB" dirty="0" err="1" smtClean="0"/>
              <a:t>vullut</a:t>
            </a:r>
            <a:r>
              <a:rPr lang="en-GB" dirty="0" smtClean="0"/>
              <a:t> </a:t>
            </a:r>
            <a:r>
              <a:rPr lang="en-GB" dirty="0" err="1" smtClean="0"/>
              <a:t>vercill</a:t>
            </a:r>
            <a:r>
              <a:rPr lang="en-GB" dirty="0" smtClean="0"/>
              <a:t> </a:t>
            </a:r>
            <a:r>
              <a:rPr lang="en-GB" dirty="0" err="1" smtClean="0"/>
              <a:t>utatet</a:t>
            </a:r>
            <a:r>
              <a:rPr lang="en-GB" dirty="0" smtClean="0"/>
              <a:t>. XX% Reference copy </a:t>
            </a:r>
            <a:r>
              <a:rPr lang="en-GB" dirty="0" err="1" smtClean="0"/>
              <a:t>lobor</a:t>
            </a:r>
            <a:r>
              <a:rPr lang="en-GB" dirty="0" smtClean="0"/>
              <a:t> sum </a:t>
            </a:r>
            <a:r>
              <a:rPr lang="en-GB" dirty="0" err="1" smtClean="0"/>
              <a:t>iliquatue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r>
              <a:rPr lang="en-GB" dirty="0" smtClean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0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490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19" y="137245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19" y="157733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82" y="1902928"/>
            <a:ext cx="3925682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5085647" y="1902928"/>
            <a:ext cx="3923416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6483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6971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6700" y="2465456"/>
            <a:ext cx="6321425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6483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6971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6700" y="2465456"/>
            <a:ext cx="6321425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7541" y="2461174"/>
            <a:ext cx="3928221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1887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59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1884" y="136229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1884" y="156717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5082153" y="2468629"/>
            <a:ext cx="3926909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59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5535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35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89108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489108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92137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692137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6613" y="2458635"/>
            <a:ext cx="3099504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3482728" y="2459740"/>
            <a:ext cx="3092608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82222" y="2452723"/>
            <a:ext cx="3123765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95" y="5104336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FUCHSIA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799217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59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2364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2364" y="1583048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79157" y="2467962"/>
            <a:ext cx="3126831" cy="102612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681200" y="3548039"/>
            <a:ext cx="3126831" cy="105412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98650" y="2458714"/>
            <a:ext cx="3095626" cy="1035374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09594" y="3559767"/>
            <a:ext cx="3084682" cy="10423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84868" y="2467962"/>
            <a:ext cx="3121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686912" y="3548040"/>
            <a:ext cx="311907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1979" y="2463159"/>
            <a:ext cx="3122295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83410" y="3555957"/>
            <a:ext cx="3110865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1535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5125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1092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1092" y="1583048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5598" y="3555676"/>
            <a:ext cx="231104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50" y="3557877"/>
            <a:ext cx="231603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57873"/>
            <a:ext cx="2322459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77929" y="3550866"/>
            <a:ext cx="231634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1535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4902" y="1357942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4902" y="158495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67534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706688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106988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7516813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39832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723" y="807756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8237" y="138388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237" y="158876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84238" y="3011507"/>
            <a:ext cx="3113611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084128" y="5207562"/>
            <a:ext cx="309086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3730" y="3006083"/>
            <a:ext cx="3120546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71083" y="5209764"/>
            <a:ext cx="312319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5597" y="3555675"/>
            <a:ext cx="231104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49" y="3557876"/>
            <a:ext cx="2316039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48347"/>
            <a:ext cx="2322460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77929" y="3550865"/>
            <a:ext cx="2316346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1887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1887" y="1371821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1887" y="158622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9794" y="3005158"/>
            <a:ext cx="311805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081838" y="5220262"/>
            <a:ext cx="3116012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8810" y="3001004"/>
            <a:ext cx="311805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72353" y="5222464"/>
            <a:ext cx="3121922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12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12" y="158622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886403" y="1936750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9978" y="1936750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86403" y="4148138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089978" y="4148138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9407" y="3560391"/>
            <a:ext cx="2307231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49" y="3560391"/>
            <a:ext cx="2316039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60391"/>
            <a:ext cx="232246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81739" y="3560391"/>
            <a:ext cx="2312536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22" y="137245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22" y="158495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5750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706688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7626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548564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395413"/>
            <a:ext cx="2300288" cy="2344080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err="1" smtClean="0"/>
              <a:t>Donec</a:t>
            </a:r>
            <a:r>
              <a:rPr lang="en-US" dirty="0" smtClean="0"/>
              <a:t> non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in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ante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nisl</a:t>
            </a:r>
            <a:r>
              <a:rPr lang="en-US" dirty="0" smtClean="0"/>
              <a:t>. Nam et </a:t>
            </a:r>
            <a:r>
              <a:rPr lang="en-US" dirty="0" err="1" smtClean="0"/>
              <a:t>sapien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85749" y="4415517"/>
            <a:ext cx="3108325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lvl="1"/>
            <a:r>
              <a:rPr lang="pt-BR" dirty="0" smtClean="0"/>
              <a:t>Pellentesque aliquam eros non iaculis condimentum. </a:t>
            </a:r>
            <a:endParaRPr lang="en-US" dirty="0" smtClean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06688" y="1395413"/>
            <a:ext cx="3881437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vitae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semper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478440" y="3069319"/>
            <a:ext cx="2292123" cy="25882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 smtClean="0"/>
              <a:t>Cum </a:t>
            </a:r>
            <a:r>
              <a:rPr lang="fr-FR" dirty="0" err="1" smtClean="0"/>
              <a:t>sociis</a:t>
            </a:r>
            <a:r>
              <a:rPr lang="fr-FR" dirty="0" smtClean="0"/>
              <a:t> </a:t>
            </a:r>
            <a:r>
              <a:rPr lang="fr-FR" dirty="0" err="1" smtClean="0"/>
              <a:t>natoque</a:t>
            </a:r>
            <a:r>
              <a:rPr lang="fr-FR" dirty="0" smtClean="0"/>
              <a:t> </a:t>
            </a:r>
            <a:r>
              <a:rPr lang="fr-FR" dirty="0" err="1" smtClean="0"/>
              <a:t>penatibus</a:t>
            </a:r>
            <a:r>
              <a:rPr lang="fr-FR" dirty="0" smtClean="0"/>
              <a:t> et </a:t>
            </a:r>
            <a:r>
              <a:rPr lang="fr-FR" dirty="0" err="1" smtClean="0"/>
              <a:t>magnis</a:t>
            </a:r>
            <a:r>
              <a:rPr lang="fr-FR" dirty="0" smtClean="0"/>
              <a:t> dis </a:t>
            </a:r>
            <a:r>
              <a:rPr lang="fr-FR" dirty="0" err="1" smtClean="0"/>
              <a:t>parturient</a:t>
            </a:r>
            <a:r>
              <a:rPr lang="fr-FR" dirty="0" smtClean="0"/>
              <a:t> montes, </a:t>
            </a:r>
            <a:r>
              <a:rPr lang="fr-FR" dirty="0" err="1" smtClean="0"/>
              <a:t>nascetur</a:t>
            </a:r>
            <a:r>
              <a:rPr lang="fr-FR" dirty="0" smtClean="0"/>
              <a:t> </a:t>
            </a:r>
            <a:r>
              <a:rPr lang="fr-FR" dirty="0" err="1" smtClean="0"/>
              <a:t>ridiculus</a:t>
            </a:r>
            <a:r>
              <a:rPr lang="fr-FR" dirty="0" smtClean="0"/>
              <a:t> mus. </a:t>
            </a:r>
            <a:r>
              <a:rPr lang="fr-FR" dirty="0" err="1" smtClean="0"/>
              <a:t>Mauris</a:t>
            </a:r>
            <a:r>
              <a:rPr lang="fr-FR" dirty="0" smtClean="0"/>
              <a:t> tristique massa </a:t>
            </a:r>
            <a:r>
              <a:rPr lang="fr-FR" dirty="0" err="1" smtClean="0"/>
              <a:t>justo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708775" y="1398589"/>
            <a:ext cx="3097213" cy="1655337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In a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at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dictum quam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891213" y="4394880"/>
            <a:ext cx="3914775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ante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92100" y="3595688"/>
            <a:ext cx="9513888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Space for character illustrations – delete grey shape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1936750"/>
            <a:ext cx="3108325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err="1" smtClean="0"/>
              <a:t>Donec</a:t>
            </a:r>
            <a:r>
              <a:rPr lang="en-US" dirty="0" smtClean="0"/>
              <a:t> non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in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479800" y="1385024"/>
            <a:ext cx="2290763" cy="1158747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 smtClean="0"/>
              <a:t>Duis eu vehicula sem, vitae porttitor urna semper lorem placerat non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891213" y="1936750"/>
            <a:ext cx="1495425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513638" y="1401763"/>
            <a:ext cx="2292350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smtClean="0"/>
              <a:t>Gait, </a:t>
            </a:r>
            <a:r>
              <a:rPr lang="en-US" dirty="0" err="1" smtClean="0"/>
              <a:t>quat</a:t>
            </a:r>
            <a:r>
              <a:rPr lang="en-US" dirty="0" smtClean="0"/>
              <a:t>. San </a:t>
            </a:r>
            <a:r>
              <a:rPr lang="en-US" dirty="0" err="1" smtClean="0"/>
              <a:t>exercilit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7906" y="4087685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7906" y="1901113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7906" y="2984756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679428" y="4087685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679428" y="1901113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679428" y="2984756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3502025" y="1936750"/>
            <a:ext cx="3086100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Space for character illustration – delete grey shape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95" y="5104336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DARK FUCHSIA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802393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pic>
        <p:nvPicPr>
          <p:cNvPr id="25" name="Picture 24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8995"/>
            <a:ext cx="1203185" cy="42160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0" y="5148263"/>
            <a:ext cx="3502025" cy="176847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64159" y="5226050"/>
            <a:ext cx="3129916" cy="1460500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pic>
        <p:nvPicPr>
          <p:cNvPr id="18" name="Picture 17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8995"/>
            <a:ext cx="1203185" cy="42160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43363"/>
            <a:ext cx="3502025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66700" y="4102418"/>
            <a:ext cx="3127375" cy="246729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pic>
        <p:nvPicPr>
          <p:cNvPr id="18" name="Picture 17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8995"/>
            <a:ext cx="1203185" cy="4216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pic>
        <p:nvPicPr>
          <p:cNvPr id="25" name="Picture 24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5750" y="6918995"/>
            <a:ext cx="1203185" cy="421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5407025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5614" y="6338247"/>
            <a:ext cx="933484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65614" y="6515699"/>
            <a:ext cx="933484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3502025" cy="165417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5750" y="5218430"/>
            <a:ext cx="3108325" cy="1031558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4"/>
            <a:ext cx="9520238" cy="539727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0" y="4043363"/>
            <a:ext cx="3502025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75237" y="4148139"/>
            <a:ext cx="3118837" cy="154781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22" y="15849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4367" y="1895311"/>
            <a:ext cx="3110658" cy="4354677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502025" y="1395413"/>
            <a:ext cx="6303963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49" y="1395412"/>
            <a:ext cx="3089275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509" y="6088455"/>
            <a:ext cx="31045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0509" y="6265908"/>
            <a:ext cx="31045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03215" y="1395412"/>
            <a:ext cx="3084909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92039" y="6089725"/>
            <a:ext cx="309608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492039" y="6267178"/>
            <a:ext cx="309608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708774" y="1395412"/>
            <a:ext cx="3097213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682268" y="6089725"/>
            <a:ext cx="312371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82268" y="6267178"/>
            <a:ext cx="312371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75" y="5104352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DARK 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137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704525"/>
            <a:ext cx="1493838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5750" y="4134929"/>
            <a:ext cx="1493838" cy="248390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5750" y="4312381"/>
            <a:ext cx="1490299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898649" y="2806107"/>
            <a:ext cx="1494000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98649" y="5245685"/>
            <a:ext cx="147287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98649" y="5423137"/>
            <a:ext cx="1472877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502024" y="1704526"/>
            <a:ext cx="1494000" cy="231270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502024" y="4134929"/>
            <a:ext cx="149225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502024" y="4312381"/>
            <a:ext cx="149225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102563" y="2806107"/>
            <a:ext cx="1485562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102563" y="5245685"/>
            <a:ext cx="1485562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02563" y="5423137"/>
            <a:ext cx="1485562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708774" y="1704525"/>
            <a:ext cx="1494000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708774" y="4133355"/>
            <a:ext cx="1489076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08774" y="4310807"/>
            <a:ext cx="1489076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8321674" y="2804534"/>
            <a:ext cx="1494000" cy="233534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321674" y="5244110"/>
            <a:ext cx="1484314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321674" y="5421562"/>
            <a:ext cx="1484314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49" y="1946276"/>
            <a:ext cx="3108325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193" y="4695143"/>
            <a:ext cx="311188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2193" y="4872592"/>
            <a:ext cx="311188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10719" y="1946276"/>
            <a:ext cx="307740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07163" y="4695143"/>
            <a:ext cx="308096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7163" y="4872592"/>
            <a:ext cx="308096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708774" y="1946276"/>
            <a:ext cx="3097213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05218" y="4695143"/>
            <a:ext cx="310076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05218" y="4872592"/>
            <a:ext cx="310076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82522" y="15468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11927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11927" y="1590998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641196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41196" y="1589424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101912" y="1946274"/>
            <a:ext cx="309593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098356" y="4683125"/>
            <a:ext cx="304208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98356" y="4860575"/>
            <a:ext cx="304208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82522" y="15595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9975" y="1946275"/>
            <a:ext cx="2284299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5971" y="5791660"/>
            <a:ext cx="2288304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05971" y="5969113"/>
            <a:ext cx="2288304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8321675" y="1946276"/>
            <a:ext cx="1484313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8302835" y="4102376"/>
            <a:ext cx="1484313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11034" y="5779331"/>
            <a:ext cx="146659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11034" y="5956781"/>
            <a:ext cx="1466590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310205" y="3572705"/>
            <a:ext cx="146659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310205" y="3750158"/>
            <a:ext cx="1466590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294444" y="4102373"/>
            <a:ext cx="2291594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77739" y="5791660"/>
            <a:ext cx="230829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7739" y="5969113"/>
            <a:ext cx="230829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294444" y="1946278"/>
            <a:ext cx="2291594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0531" y="3577483"/>
            <a:ext cx="230550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80531" y="3754931"/>
            <a:ext cx="2305507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89865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70065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50266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30466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1"/>
          </p:nvPr>
        </p:nvSpPr>
        <p:spPr bwMode="gray">
          <a:xfrm>
            <a:off x="510667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590867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 bwMode="gray">
          <a:xfrm>
            <a:off x="671068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4"/>
          </p:nvPr>
        </p:nvSpPr>
        <p:spPr bwMode="gray">
          <a:xfrm>
            <a:off x="7512686" y="6916738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25" name="Picture 24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6544" y="6909492"/>
            <a:ext cx="1203185" cy="421605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93743" y="1943414"/>
            <a:ext cx="2292295" cy="1550674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898650" y="6918217"/>
            <a:ext cx="687388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706688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508688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290583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1"/>
          </p:nvPr>
        </p:nvSpPr>
        <p:spPr bwMode="gray">
          <a:xfrm>
            <a:off x="5106988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5928524" y="6916738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 bwMode="gray">
          <a:xfrm>
            <a:off x="6708775" y="6918217"/>
            <a:ext cx="677863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4"/>
          </p:nvPr>
        </p:nvSpPr>
        <p:spPr bwMode="gray">
          <a:xfrm>
            <a:off x="7516813" y="6918217"/>
            <a:ext cx="681037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2700830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5108822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16813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292289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2700464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5108639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7516813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0080625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1898650" y="1395413"/>
            <a:ext cx="6299200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945454"/>
            <a:ext cx="10080625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85750" y="1395413"/>
            <a:ext cx="9520238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16" name="Straight Connector 15"/>
          <p:cNvCxnSpPr>
            <a:stCxn id="15" idx="1"/>
            <a:endCxn id="15" idx="3"/>
          </p:cNvCxnSpPr>
          <p:nvPr userDrawn="1"/>
        </p:nvCxnSpPr>
        <p:spPr bwMode="gray">
          <a:xfrm>
            <a:off x="0" y="6802438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1076" y="466553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251706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3591181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512138" y="4665535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516812" y="2517063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3591181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675" y="5104352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DARK 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137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303941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411353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516812" y="3039415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4113533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1076" y="466553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251706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3591181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512138" y="3564494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2490140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3920" y="344821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495529" y="4665535"/>
            <a:ext cx="2310459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495529" y="2488034"/>
            <a:ext cx="2310459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495529" y="3576667"/>
            <a:ext cx="2310459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5750" y="2490561"/>
            <a:ext cx="228600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02775" y="3598863"/>
            <a:ext cx="2268976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02775" y="4687661"/>
            <a:ext cx="2268976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1879600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66900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65313" y="3581656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6917" y="344893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5076825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5076825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5076825" y="3581656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8305889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8296275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8296275" y="3581656"/>
            <a:ext cx="1509713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4395" y="5103813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7"/>
            <a:ext cx="10080625" cy="4560250"/>
          </a:xfrm>
          <a:solidFill>
            <a:schemeClr val="accent5"/>
          </a:solidFill>
          <a:ln>
            <a:noFill/>
          </a:ln>
        </p:spPr>
        <p:txBody>
          <a:bodyPr tIns="1440000" anchor="t" anchorCtr="0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3031" y="5105853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BRIGHT PURPLE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0987" y="5799575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1935" y="5104691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PURPLE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891" y="5799575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3031" y="5104691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SECTION COOL GREY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0987" y="5802738"/>
            <a:ext cx="9227550" cy="455176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vmlDrawing" Target="../drawings/vmlDrawing24.v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oleObject" Target="../embeddings/oleObject2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4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vmlDrawing" Target="../drawings/vmlDrawing43.v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oleObject" Target="../embeddings/oleObject57.bin"/><Relationship Id="rId5" Type="http://schemas.openxmlformats.org/officeDocument/2006/relationships/tags" Target="../tags/tag58.xml"/><Relationship Id="rId4" Type="http://schemas.openxmlformats.org/officeDocument/2006/relationships/vmlDrawing" Target="../drawings/vmlDrawing5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slideLayout" Target="../slideLayouts/slideLayout57.xml"/><Relationship Id="rId7" Type="http://schemas.openxmlformats.org/officeDocument/2006/relationships/tags" Target="../tags/tag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vmlDrawing" Target="../drawings/vmlDrawing60.vml"/><Relationship Id="rId5" Type="http://schemas.openxmlformats.org/officeDocument/2006/relationships/theme" Target="../theme/them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slideLayout" Target="../slideLayouts/slideLayout61.xml"/><Relationship Id="rId7" Type="http://schemas.openxmlformats.org/officeDocument/2006/relationships/vmlDrawing" Target="../drawings/vmlDrawing65.v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2.xml"/><Relationship Id="rId9" Type="http://schemas.openxmlformats.org/officeDocument/2006/relationships/oleObject" Target="../embeddings/oleObject65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1.vml"/><Relationship Id="rId7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tags" Target="../tags/tag7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vmlDrawing" Target="../drawings/vmlDrawing73.vml"/><Relationship Id="rId1" Type="http://schemas.openxmlformats.org/officeDocument/2006/relationships/theme" Target="../theme/theme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6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742" r:id="rId6"/>
    <p:sldLayoutId id="2147483685" r:id="rId7"/>
    <p:sldLayoutId id="2147483686" r:id="rId8"/>
    <p:sldLayoutId id="2147483687" r:id="rId9"/>
    <p:sldLayoutId id="2147483688" r:id="rId10"/>
    <p:sldLayoutId id="21474839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0" name="think-cell Slide" r:id="rId14" imgW="6350000" imgH="6350000" progId="">
                  <p:embed/>
                </p:oleObj>
              </mc:Choice>
              <mc:Fallback>
                <p:oleObj name="think-cell Slide" r:id="rId14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743" r:id="rId7"/>
    <p:sldLayoutId id="2147483694" r:id="rId8"/>
    <p:sldLayoutId id="2147483695" r:id="rId9"/>
    <p:sldLayoutId id="214748369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4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3698" r:id="rId3"/>
    <p:sldLayoutId id="2147483699" r:id="rId4"/>
    <p:sldLayoutId id="2147483700" r:id="rId5"/>
    <p:sldLayoutId id="214748373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18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02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02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54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7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63445" y="1420285"/>
            <a:ext cx="4875470" cy="50709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dirty="0" smtClean="0">
                <a:solidFill>
                  <a:srgbClr val="A50021"/>
                </a:solidFill>
              </a:rPr>
              <a:t>Background</a:t>
            </a:r>
          </a:p>
          <a:p>
            <a:pPr algn="just">
              <a:lnSpc>
                <a:spcPct val="100000"/>
              </a:lnSpc>
            </a:pPr>
            <a:endParaRPr lang="en-GB" sz="1100" b="0" dirty="0" smtClean="0"/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GB" sz="1100" b="0" dirty="0" smtClean="0">
                <a:solidFill>
                  <a:schemeClr val="bg1"/>
                </a:solidFill>
              </a:rPr>
              <a:t>At the start of 2016, Disney launched a brand new subscription streaming service, Disney Life. The service provides an “all-in-one experience” combining on-demand access to classic Disney movies and TV shows as well as a library of Disney music, books and games that are regularly updated. </a:t>
            </a: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bg1"/>
                </a:solidFill>
              </a:rPr>
              <a:t>Facing competition from the already established likes of Netflix and Amazon Prime, Disney </a:t>
            </a:r>
            <a:r>
              <a:rPr lang="en-GB" sz="1100" b="0" dirty="0" smtClean="0">
                <a:solidFill>
                  <a:schemeClr val="bg1"/>
                </a:solidFill>
              </a:rPr>
              <a:t>wanted to highlight the range of well-loved characters and stories that can be watched on the Disney Life. </a:t>
            </a: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endParaRPr lang="en-GB" sz="1100" b="0" dirty="0">
              <a:solidFill>
                <a:srgbClr val="00B050"/>
              </a:solidFill>
            </a:endParaRP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GB" sz="1100" b="0" dirty="0" smtClean="0">
                <a:solidFill>
                  <a:schemeClr val="bg1"/>
                </a:solidFill>
              </a:rPr>
              <a:t>The core objectives of this campaign was </a:t>
            </a:r>
            <a:r>
              <a:rPr lang="en-GB" sz="1100" b="0" dirty="0">
                <a:solidFill>
                  <a:schemeClr val="bg1"/>
                </a:solidFill>
              </a:rPr>
              <a:t>to raise awareness </a:t>
            </a:r>
            <a:r>
              <a:rPr lang="en-GB" sz="1100" b="0" dirty="0" smtClean="0">
                <a:solidFill>
                  <a:schemeClr val="bg1"/>
                </a:solidFill>
              </a:rPr>
              <a:t>and increase consideration of the Disney Life service amongst </a:t>
            </a:r>
            <a:r>
              <a:rPr lang="en-GB" sz="1100" b="0" dirty="0">
                <a:solidFill>
                  <a:schemeClr val="bg1"/>
                </a:solidFill>
              </a:rPr>
              <a:t>the target audience of Mums who have kids aged 2-10 in the household. </a:t>
            </a:r>
            <a:endParaRPr lang="en-GB" sz="1100" b="0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100" b="0" dirty="0"/>
          </a:p>
          <a:p>
            <a:pPr algn="just">
              <a:lnSpc>
                <a:spcPct val="100000"/>
              </a:lnSpc>
            </a:pPr>
            <a:r>
              <a:rPr lang="en-GB" dirty="0" smtClean="0">
                <a:solidFill>
                  <a:srgbClr val="A50021"/>
                </a:solidFill>
              </a:rPr>
              <a:t>Idea</a:t>
            </a:r>
          </a:p>
          <a:p>
            <a:pPr algn="just">
              <a:lnSpc>
                <a:spcPct val="100000"/>
              </a:lnSpc>
            </a:pPr>
            <a:endParaRPr lang="en-GB" sz="1100" b="0" dirty="0"/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GB" sz="1100" b="0" dirty="0" smtClean="0">
                <a:solidFill>
                  <a:schemeClr val="bg1"/>
                </a:solidFill>
              </a:rPr>
              <a:t>The Disney Life activity was focused on promoting their range of film content, so Cinema was the ideal contextual environment in which to get this message across and drive consideration.</a:t>
            </a: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endParaRPr lang="en-GB" sz="1100" b="0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marL="171450" indent="-171450" algn="just">
              <a:lnSpc>
                <a:spcPct val="10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Disney were also interested in understanding the effect of running a campaign in the Gold Spot vs. in-reel advertising. To test this, the Disney Life campaign ran in the </a:t>
            </a:r>
            <a:r>
              <a:rPr lang="en-GB" sz="1100" b="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Alice Through The Looking Glass </a:t>
            </a: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Gold Spot, and also in the main ad reel across all other Family films in the same period - including </a:t>
            </a:r>
            <a:r>
              <a:rPr lang="en-GB" sz="1100" b="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Angry Birds</a:t>
            </a: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, </a:t>
            </a:r>
            <a:r>
              <a:rPr lang="en-GB" sz="1100" b="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Top Cat Begins</a:t>
            </a: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, </a:t>
            </a:r>
            <a:r>
              <a:rPr lang="en-GB" sz="1100" b="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Teenage Mutant Ninja Turtles: Out Of The Shadows </a:t>
            </a: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and </a:t>
            </a:r>
            <a:r>
              <a:rPr lang="en-GB" sz="1100" b="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The Jungle Book</a:t>
            </a:r>
            <a:r>
              <a:rPr lang="en-GB" sz="1100" b="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</a:t>
            </a:r>
            <a:endParaRPr lang="en-GB" sz="1100" b="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just"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just">
              <a:lnSpc>
                <a:spcPct val="100000"/>
              </a:lnSpc>
            </a:pPr>
            <a:endParaRPr lang="en-GB" sz="1100" b="0" dirty="0" smtClean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263445" y="344821"/>
            <a:ext cx="468000" cy="468000"/>
          </a:xfrm>
        </p:spPr>
        <p:txBody>
          <a:bodyPr/>
          <a:lstStyle/>
          <a:p>
            <a:r>
              <a:rPr lang="en-GB" dirty="0" smtClean="0"/>
              <a:t>DISNEY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0825" y="771889"/>
            <a:ext cx="9328120" cy="237225"/>
          </a:xfrm>
        </p:spPr>
        <p:txBody>
          <a:bodyPr/>
          <a:lstStyle/>
          <a:p>
            <a:r>
              <a:rPr lang="en-GB" dirty="0" smtClean="0"/>
              <a:t>‘Disney Life’ - 2016</a:t>
            </a:r>
            <a:endParaRPr lang="en-GB" dirty="0"/>
          </a:p>
        </p:txBody>
      </p:sp>
      <p:sp>
        <p:nvSpPr>
          <p:cNvPr id="6" name="Freeform 253"/>
          <p:cNvSpPr>
            <a:spLocks noEditPoints="1"/>
          </p:cNvSpPr>
          <p:nvPr/>
        </p:nvSpPr>
        <p:spPr bwMode="auto">
          <a:xfrm>
            <a:off x="9189947" y="290353"/>
            <a:ext cx="468000" cy="468000"/>
          </a:xfrm>
          <a:custGeom>
            <a:avLst/>
            <a:gdLst/>
            <a:ahLst/>
            <a:cxnLst>
              <a:cxn ang="0">
                <a:pos x="256" y="16"/>
              </a:cxn>
              <a:cxn ang="0">
                <a:pos x="106" y="106"/>
              </a:cxn>
              <a:cxn ang="0">
                <a:pos x="16" y="254"/>
              </a:cxn>
              <a:cxn ang="0">
                <a:pos x="2" y="400"/>
              </a:cxn>
              <a:cxn ang="0">
                <a:pos x="62" y="566"/>
              </a:cxn>
              <a:cxn ang="0">
                <a:pos x="190" y="682"/>
              </a:cxn>
              <a:cxn ang="0">
                <a:pos x="364" y="726"/>
              </a:cxn>
              <a:cxn ang="0">
                <a:pos x="504" y="698"/>
              </a:cxn>
              <a:cxn ang="0">
                <a:pos x="644" y="594"/>
              </a:cxn>
              <a:cxn ang="0">
                <a:pos x="718" y="436"/>
              </a:cxn>
              <a:cxn ang="0">
                <a:pos x="718" y="290"/>
              </a:cxn>
              <a:cxn ang="0">
                <a:pos x="644" y="132"/>
              </a:cxn>
              <a:cxn ang="0">
                <a:pos x="504" y="28"/>
              </a:cxn>
              <a:cxn ang="0">
                <a:pos x="558" y="206"/>
              </a:cxn>
              <a:cxn ang="0">
                <a:pos x="566" y="234"/>
              </a:cxn>
              <a:cxn ang="0">
                <a:pos x="576" y="244"/>
              </a:cxn>
              <a:cxn ang="0">
                <a:pos x="590" y="278"/>
              </a:cxn>
              <a:cxn ang="0">
                <a:pos x="564" y="268"/>
              </a:cxn>
              <a:cxn ang="0">
                <a:pos x="532" y="220"/>
              </a:cxn>
              <a:cxn ang="0">
                <a:pos x="124" y="206"/>
              </a:cxn>
              <a:cxn ang="0">
                <a:pos x="150" y="224"/>
              </a:cxn>
              <a:cxn ang="0">
                <a:pos x="124" y="238"/>
              </a:cxn>
              <a:cxn ang="0">
                <a:pos x="124" y="252"/>
              </a:cxn>
              <a:cxn ang="0">
                <a:pos x="160" y="234"/>
              </a:cxn>
              <a:cxn ang="0">
                <a:pos x="196" y="206"/>
              </a:cxn>
              <a:cxn ang="0">
                <a:pos x="192" y="234"/>
              </a:cxn>
              <a:cxn ang="0">
                <a:pos x="150" y="274"/>
              </a:cxn>
              <a:cxn ang="0">
                <a:pos x="604" y="428"/>
              </a:cxn>
              <a:cxn ang="0">
                <a:pos x="578" y="336"/>
              </a:cxn>
              <a:cxn ang="0">
                <a:pos x="576" y="370"/>
              </a:cxn>
              <a:cxn ang="0">
                <a:pos x="586" y="414"/>
              </a:cxn>
              <a:cxn ang="0">
                <a:pos x="604" y="502"/>
              </a:cxn>
              <a:cxn ang="0">
                <a:pos x="576" y="464"/>
              </a:cxn>
              <a:cxn ang="0">
                <a:pos x="550" y="366"/>
              </a:cxn>
              <a:cxn ang="0">
                <a:pos x="562" y="470"/>
              </a:cxn>
              <a:cxn ang="0">
                <a:pos x="134" y="520"/>
              </a:cxn>
              <a:cxn ang="0">
                <a:pos x="164" y="470"/>
              </a:cxn>
              <a:cxn ang="0">
                <a:pos x="178" y="366"/>
              </a:cxn>
              <a:cxn ang="0">
                <a:pos x="150" y="464"/>
              </a:cxn>
              <a:cxn ang="0">
                <a:pos x="124" y="456"/>
              </a:cxn>
              <a:cxn ang="0">
                <a:pos x="150" y="370"/>
              </a:cxn>
              <a:cxn ang="0">
                <a:pos x="150" y="336"/>
              </a:cxn>
              <a:cxn ang="0">
                <a:pos x="124" y="428"/>
              </a:cxn>
              <a:cxn ang="0">
                <a:pos x="148" y="290"/>
              </a:cxn>
              <a:cxn ang="0">
                <a:pos x="150" y="290"/>
              </a:cxn>
              <a:cxn ang="0">
                <a:pos x="184" y="268"/>
              </a:cxn>
              <a:cxn ang="0">
                <a:pos x="210" y="220"/>
              </a:cxn>
              <a:cxn ang="0">
                <a:pos x="238" y="206"/>
              </a:cxn>
              <a:cxn ang="0">
                <a:pos x="516" y="206"/>
              </a:cxn>
              <a:cxn ang="0">
                <a:pos x="526" y="246"/>
              </a:cxn>
              <a:cxn ang="0">
                <a:pos x="562" y="282"/>
              </a:cxn>
              <a:cxn ang="0">
                <a:pos x="576" y="290"/>
              </a:cxn>
              <a:cxn ang="0">
                <a:pos x="588" y="292"/>
              </a:cxn>
              <a:cxn ang="0">
                <a:pos x="604" y="320"/>
              </a:cxn>
              <a:cxn ang="0">
                <a:pos x="592" y="236"/>
              </a:cxn>
              <a:cxn ang="0">
                <a:pos x="572" y="212"/>
              </a:cxn>
              <a:cxn ang="0">
                <a:pos x="540" y="302"/>
              </a:cxn>
              <a:cxn ang="0">
                <a:pos x="234" y="234"/>
              </a:cxn>
              <a:cxn ang="0">
                <a:pos x="186" y="302"/>
              </a:cxn>
              <a:cxn ang="0">
                <a:pos x="206" y="394"/>
              </a:cxn>
              <a:cxn ang="0">
                <a:pos x="184" y="492"/>
              </a:cxn>
              <a:cxn ang="0">
                <a:pos x="522" y="420"/>
              </a:cxn>
              <a:cxn ang="0">
                <a:pos x="532" y="324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30" y="206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70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8" y="336"/>
                </a:lnTo>
                <a:lnTo>
                  <a:pt x="576" y="344"/>
                </a:lnTo>
                <a:lnTo>
                  <a:pt x="576" y="344"/>
                </a:lnTo>
                <a:lnTo>
                  <a:pt x="576" y="344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456"/>
                </a:lnTo>
                <a:lnTo>
                  <a:pt x="604" y="502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50" y="366"/>
                </a:lnTo>
                <a:lnTo>
                  <a:pt x="548" y="394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80" y="394"/>
                </a:lnTo>
                <a:lnTo>
                  <a:pt x="178" y="366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70"/>
                </a:lnTo>
                <a:lnTo>
                  <a:pt x="150" y="356"/>
                </a:lnTo>
                <a:lnTo>
                  <a:pt x="150" y="356"/>
                </a:lnTo>
                <a:lnTo>
                  <a:pt x="150" y="344"/>
                </a:lnTo>
                <a:lnTo>
                  <a:pt x="150" y="344"/>
                </a:lnTo>
                <a:lnTo>
                  <a:pt x="150" y="336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24" y="294"/>
                </a:lnTo>
                <a:lnTo>
                  <a:pt x="140" y="292"/>
                </a:lnTo>
                <a:lnTo>
                  <a:pt x="140" y="292"/>
                </a:lnTo>
                <a:lnTo>
                  <a:pt x="148" y="290"/>
                </a:lnTo>
                <a:lnTo>
                  <a:pt x="148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66" y="282"/>
                </a:lnTo>
                <a:lnTo>
                  <a:pt x="166" y="282"/>
                </a:lnTo>
                <a:lnTo>
                  <a:pt x="174" y="278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10" y="206"/>
                </a:lnTo>
                <a:lnTo>
                  <a:pt x="210" y="206"/>
                </a:lnTo>
                <a:lnTo>
                  <a:pt x="238" y="206"/>
                </a:lnTo>
                <a:lnTo>
                  <a:pt x="238" y="206"/>
                </a:lnTo>
                <a:lnTo>
                  <a:pt x="490" y="206"/>
                </a:lnTo>
                <a:lnTo>
                  <a:pt x="490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54" y="278"/>
                </a:lnTo>
                <a:lnTo>
                  <a:pt x="562" y="282"/>
                </a:lnTo>
                <a:lnTo>
                  <a:pt x="562" y="282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8" y="290"/>
                </a:lnTo>
                <a:lnTo>
                  <a:pt x="578" y="290"/>
                </a:lnTo>
                <a:lnTo>
                  <a:pt x="580" y="290"/>
                </a:lnTo>
                <a:lnTo>
                  <a:pt x="580" y="290"/>
                </a:lnTo>
                <a:lnTo>
                  <a:pt x="588" y="292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320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4797" y="7015163"/>
            <a:ext cx="6325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</a:rPr>
              <a:t>Source: DCM / Disney</a:t>
            </a:r>
          </a:p>
          <a:p>
            <a:pPr algn="r"/>
            <a:r>
              <a:rPr lang="en-US" sz="700" dirty="0" smtClean="0">
                <a:solidFill>
                  <a:schemeClr val="bg1"/>
                </a:solidFill>
              </a:rPr>
              <a:t>Conducted </a:t>
            </a:r>
            <a:r>
              <a:rPr lang="en-US" sz="700" dirty="0">
                <a:solidFill>
                  <a:schemeClr val="bg1"/>
                </a:solidFill>
              </a:rPr>
              <a:t>by; </a:t>
            </a:r>
            <a:r>
              <a:rPr lang="en-US" sz="700" dirty="0" smtClean="0">
                <a:solidFill>
                  <a:schemeClr val="bg1"/>
                </a:solidFill>
              </a:rPr>
              <a:t>Differentology</a:t>
            </a:r>
            <a:r>
              <a:rPr lang="en-US" sz="700" dirty="0" smtClean="0">
                <a:solidFill>
                  <a:schemeClr val="bg1"/>
                </a:solidFill>
              </a:rPr>
              <a:t>, May </a:t>
            </a:r>
            <a:r>
              <a:rPr lang="en-US" sz="700" dirty="0" smtClean="0">
                <a:solidFill>
                  <a:schemeClr val="bg1"/>
                </a:solidFill>
              </a:rPr>
              <a:t>2016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3072" t="9857" r="13957" b="10760"/>
          <a:stretch/>
        </p:blipFill>
        <p:spPr>
          <a:xfrm>
            <a:off x="5851964" y="1436182"/>
            <a:ext cx="4037847" cy="2470833"/>
          </a:xfrm>
          <a:prstGeom prst="rect">
            <a:avLst/>
          </a:prstGeom>
        </p:spPr>
      </p:pic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8632474" y="309396"/>
            <a:ext cx="468000" cy="468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21" name="Freeform 313"/>
          <p:cNvSpPr>
            <a:spLocks noEditPoints="1"/>
          </p:cNvSpPr>
          <p:nvPr/>
        </p:nvSpPr>
        <p:spPr bwMode="auto">
          <a:xfrm>
            <a:off x="8075001" y="286370"/>
            <a:ext cx="468000" cy="468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1943"/>
              </p:ext>
            </p:extLst>
          </p:nvPr>
        </p:nvGraphicFramePr>
        <p:xfrm>
          <a:off x="5773553" y="4004385"/>
          <a:ext cx="4044628" cy="2577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037"/>
                <a:gridCol w="3123591"/>
              </a:tblGrid>
              <a:tr h="204339">
                <a:tc gridSpan="2"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Entertainment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Target Audience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Mums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</a:rPr>
                        <a:t> with children aged 2-10 in the household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</a:rPr>
                        <a:t>Gold Spot (Alice Through The Looking Glass)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</a:rPr>
                        <a:t>&amp; Family AGP</a:t>
                      </a: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Creative Agency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Create Advertising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Media Agency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OMD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May-June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/>
          <p:cNvSpPr txBox="1">
            <a:spLocks/>
          </p:cNvSpPr>
          <p:nvPr/>
        </p:nvSpPr>
        <p:spPr bwMode="gray">
          <a:xfrm>
            <a:off x="5718873" y="3945753"/>
            <a:ext cx="4117615" cy="1362926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721479" rtl="0" eaLnBrk="1" latinLnBrk="0" hangingPunct="1">
              <a:lnSpc>
                <a:spcPts val="14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50" b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721479" rtl="0" eaLnBrk="1" latinLnBrk="0" hangingPunct="1">
              <a:lnSpc>
                <a:spcPts val="14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0" indent="0" algn="l" defTabSz="721479" rtl="0" eaLnBrk="1" latinLnBrk="0" hangingPunct="1">
              <a:lnSpc>
                <a:spcPts val="11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1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0" indent="0" algn="l" defTabSz="721479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indent="0" algn="l" defTabSz="721479" rtl="0" eaLnBrk="1" latinLnBrk="0" hangingPunct="1">
              <a:lnSpc>
                <a:spcPts val="8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98407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481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5551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629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b="1" dirty="0" smtClean="0">
                <a:solidFill>
                  <a:schemeClr val="bg1"/>
                </a:solidFill>
              </a:rPr>
              <a:t>Greater message takeout:</a:t>
            </a:r>
          </a:p>
          <a:p>
            <a:pPr algn="just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dirty="0" smtClean="0">
                <a:solidFill>
                  <a:schemeClr val="bg1"/>
                </a:solidFill>
              </a:rPr>
              <a:t>Those exposed to the Gold Spot </a:t>
            </a:r>
            <a:r>
              <a:rPr lang="en-GB" sz="1100" b="1" dirty="0" smtClean="0">
                <a:solidFill>
                  <a:srgbClr val="A50021"/>
                </a:solidFill>
              </a:rPr>
              <a:t>are 12% more likely </a:t>
            </a:r>
            <a:r>
              <a:rPr lang="en-GB" sz="1100" dirty="0">
                <a:solidFill>
                  <a:schemeClr val="bg1"/>
                </a:solidFill>
              </a:rPr>
              <a:t>to agree that</a:t>
            </a:r>
            <a:r>
              <a:rPr lang="en-GB" sz="1100" b="1" dirty="0" smtClean="0">
                <a:solidFill>
                  <a:srgbClr val="A50021"/>
                </a:solidFill>
              </a:rPr>
              <a:t> ‘Disney Life is the only place you can get all of the best Disney content in one place</a:t>
            </a:r>
            <a:r>
              <a:rPr lang="en-GB" sz="1100" dirty="0" smtClean="0">
                <a:solidFill>
                  <a:srgbClr val="A50021"/>
                </a:solidFill>
              </a:rPr>
              <a:t>’ </a:t>
            </a:r>
            <a:r>
              <a:rPr lang="en-GB" sz="1100" dirty="0" smtClean="0">
                <a:solidFill>
                  <a:schemeClr val="bg1"/>
                </a:solidFill>
              </a:rPr>
              <a:t>VM vs. Family AGP Exposed</a:t>
            </a:r>
            <a:endParaRPr lang="en-GB" sz="1100" b="1" dirty="0" smtClean="0">
              <a:solidFill>
                <a:srgbClr val="A50021"/>
              </a:solidFill>
            </a:endParaRPr>
          </a:p>
          <a:p>
            <a:pPr lvl="0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Gold Spot Exposed = 83%, Family AGP Exposed = 74%</a:t>
            </a:r>
            <a:endParaRPr lang="en-US" sz="800" dirty="0"/>
          </a:p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endParaRPr lang="en-GB" sz="1100" dirty="0" smtClean="0">
              <a:solidFill>
                <a:schemeClr val="bg1"/>
              </a:solidFill>
            </a:endParaRPr>
          </a:p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b="1" dirty="0" smtClean="0">
                <a:solidFill>
                  <a:schemeClr val="bg1"/>
                </a:solidFill>
              </a:rPr>
              <a:t>Increase in consideration:</a:t>
            </a:r>
            <a:endParaRPr lang="en-GB" sz="1100" b="1" dirty="0">
              <a:solidFill>
                <a:schemeClr val="bg1"/>
              </a:solidFill>
            </a:endParaRPr>
          </a:p>
          <a:p>
            <a:pPr algn="just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dirty="0">
                <a:solidFill>
                  <a:schemeClr val="bg1"/>
                </a:solidFill>
              </a:rPr>
              <a:t>Those exposed to </a:t>
            </a:r>
            <a:r>
              <a:rPr lang="en-GB" sz="1100" dirty="0" smtClean="0">
                <a:solidFill>
                  <a:schemeClr val="bg1"/>
                </a:solidFill>
              </a:rPr>
              <a:t>Gold Spot activity </a:t>
            </a:r>
            <a:r>
              <a:rPr lang="en-GB" sz="1100" dirty="0">
                <a:solidFill>
                  <a:schemeClr val="bg1"/>
                </a:solidFill>
              </a:rPr>
              <a:t>are </a:t>
            </a:r>
            <a:r>
              <a:rPr lang="en-GB" sz="1100" b="1" dirty="0" smtClean="0">
                <a:solidFill>
                  <a:srgbClr val="A50021"/>
                </a:solidFill>
              </a:rPr>
              <a:t>44% </a:t>
            </a:r>
            <a:r>
              <a:rPr lang="en-GB" sz="1100" b="1" dirty="0">
                <a:solidFill>
                  <a:srgbClr val="A50021"/>
                </a:solidFill>
              </a:rPr>
              <a:t>more likely </a:t>
            </a:r>
            <a:r>
              <a:rPr lang="en-GB" sz="1100" b="1" dirty="0" smtClean="0">
                <a:solidFill>
                  <a:srgbClr val="A50021"/>
                </a:solidFill>
              </a:rPr>
              <a:t>to consider </a:t>
            </a:r>
            <a:r>
              <a:rPr lang="en-GB" sz="1100" dirty="0" smtClean="0">
                <a:solidFill>
                  <a:schemeClr val="bg1"/>
                </a:solidFill>
              </a:rPr>
              <a:t>Disney Life </a:t>
            </a:r>
            <a:r>
              <a:rPr lang="en-GB" sz="1100" dirty="0">
                <a:solidFill>
                  <a:schemeClr val="bg1"/>
                </a:solidFill>
              </a:rPr>
              <a:t>vs. </a:t>
            </a:r>
            <a:r>
              <a:rPr lang="en-GB" sz="1100" dirty="0" smtClean="0">
                <a:solidFill>
                  <a:schemeClr val="bg1"/>
                </a:solidFill>
              </a:rPr>
              <a:t>those exposed to Family AGP activity 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Gold Spot Exposed </a:t>
            </a:r>
            <a:r>
              <a:rPr lang="en-GB" alt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= 5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6%, Family AGP Exposed </a:t>
            </a:r>
            <a:r>
              <a:rPr lang="en-GB" alt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= 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39%</a:t>
            </a:r>
            <a:endParaRPr lang="en-US" sz="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15657" y="1315397"/>
            <a:ext cx="0" cy="4217687"/>
          </a:xfrm>
          <a:prstGeom prst="line">
            <a:avLst/>
          </a:prstGeom>
          <a:ln w="12700" cmpd="sng">
            <a:solidFill>
              <a:srgbClr val="F091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>
            <a:spLocks/>
          </p:cNvSpPr>
          <p:nvPr/>
        </p:nvSpPr>
        <p:spPr bwMode="gray">
          <a:xfrm>
            <a:off x="207169" y="5734212"/>
            <a:ext cx="1060017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721479" rtl="0" eaLnBrk="1" latinLnBrk="0" hangingPunct="1">
              <a:spcBef>
                <a:spcPct val="0"/>
              </a:spcBef>
              <a:buNone/>
              <a:defRPr sz="2700" b="0" kern="1200" cap="all" spc="0" baseline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/>
              <a:t>summary</a:t>
            </a:r>
            <a:endParaRPr lang="en-GB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7169" y="5656407"/>
            <a:ext cx="9501482" cy="0"/>
          </a:xfrm>
          <a:prstGeom prst="line">
            <a:avLst/>
          </a:prstGeom>
          <a:ln w="12700" cmpd="sng">
            <a:solidFill>
              <a:srgbClr val="F091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263445" y="344821"/>
            <a:ext cx="9308541" cy="409568"/>
          </a:xfrm>
        </p:spPr>
        <p:txBody>
          <a:bodyPr/>
          <a:lstStyle/>
          <a:p>
            <a:r>
              <a:rPr lang="en-GB" dirty="0" smtClean="0"/>
              <a:t>DISNEY</a:t>
            </a:r>
            <a:endParaRPr lang="en-GB" dirty="0"/>
          </a:p>
        </p:txBody>
      </p:sp>
      <p:sp>
        <p:nvSpPr>
          <p:cNvPr id="22" name="Text Placeholder 1"/>
          <p:cNvSpPr txBox="1">
            <a:spLocks/>
          </p:cNvSpPr>
          <p:nvPr/>
        </p:nvSpPr>
        <p:spPr bwMode="gray">
          <a:xfrm>
            <a:off x="689989" y="4008852"/>
            <a:ext cx="4230406" cy="1362926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721479" rtl="0" eaLnBrk="1" latinLnBrk="0" hangingPunct="1">
              <a:lnSpc>
                <a:spcPts val="14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50" b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721479" rtl="0" eaLnBrk="1" latinLnBrk="0" hangingPunct="1">
              <a:lnSpc>
                <a:spcPts val="14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0" indent="0" algn="l" defTabSz="721479" rtl="0" eaLnBrk="1" latinLnBrk="0" hangingPunct="1">
              <a:lnSpc>
                <a:spcPts val="11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1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0" indent="0" algn="l" defTabSz="721479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indent="0" algn="l" defTabSz="721479" rtl="0" eaLnBrk="1" latinLnBrk="0" hangingPunct="1">
              <a:lnSpc>
                <a:spcPts val="825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825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98407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481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5551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6290" indent="-180371" algn="l" defTabSz="721479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b="1" dirty="0" smtClean="0">
                <a:solidFill>
                  <a:schemeClr val="bg1"/>
                </a:solidFill>
              </a:rPr>
              <a:t>Uplift in </a:t>
            </a:r>
            <a:r>
              <a:rPr lang="en-GB" sz="1100" b="1" dirty="0" err="1" smtClean="0">
                <a:solidFill>
                  <a:schemeClr val="bg1"/>
                </a:solidFill>
              </a:rPr>
              <a:t>comms</a:t>
            </a:r>
            <a:r>
              <a:rPr lang="en-GB" sz="1100" b="1" dirty="0" smtClean="0">
                <a:solidFill>
                  <a:schemeClr val="bg1"/>
                </a:solidFill>
              </a:rPr>
              <a:t> awareness:</a:t>
            </a:r>
          </a:p>
          <a:p>
            <a:pPr algn="just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dirty="0" smtClean="0">
                <a:solidFill>
                  <a:schemeClr val="bg1"/>
                </a:solidFill>
              </a:rPr>
              <a:t>Gold Spot Exposed </a:t>
            </a:r>
            <a:r>
              <a:rPr lang="en-GB" sz="1100" b="1" dirty="0" smtClean="0">
                <a:solidFill>
                  <a:srgbClr val="A50021"/>
                </a:solidFill>
              </a:rPr>
              <a:t>65% </a:t>
            </a:r>
            <a:r>
              <a:rPr lang="en-GB" sz="1100" dirty="0" smtClean="0">
                <a:solidFill>
                  <a:schemeClr val="bg1"/>
                </a:solidFill>
              </a:rPr>
              <a:t>more likely to be </a:t>
            </a:r>
            <a:r>
              <a:rPr lang="en-GB" sz="1100" b="1" dirty="0" smtClean="0">
                <a:solidFill>
                  <a:srgbClr val="A50021"/>
                </a:solidFill>
              </a:rPr>
              <a:t>aware of Disney Life advertising </a:t>
            </a:r>
            <a:r>
              <a:rPr lang="en-GB" sz="1100" dirty="0">
                <a:solidFill>
                  <a:schemeClr val="bg1"/>
                </a:solidFill>
              </a:rPr>
              <a:t>vs</a:t>
            </a:r>
            <a:r>
              <a:rPr lang="en-GB" sz="1100" dirty="0" smtClean="0">
                <a:solidFill>
                  <a:schemeClr val="bg1"/>
                </a:solidFill>
              </a:rPr>
              <a:t>.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Family AGP Exposed</a:t>
            </a:r>
            <a:endParaRPr lang="en-GB" sz="1100" dirty="0">
              <a:solidFill>
                <a:schemeClr val="bg1"/>
              </a:solidFill>
            </a:endParaRPr>
          </a:p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Gold Spot Exposed = 33%, Family AGP Exposed </a:t>
            </a:r>
            <a:r>
              <a:rPr lang="en-GB" alt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= 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20%</a:t>
            </a:r>
            <a:endParaRPr lang="en-US" sz="800" dirty="0"/>
          </a:p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endParaRPr lang="en-GB" sz="1100" dirty="0" smtClean="0">
              <a:solidFill>
                <a:schemeClr val="bg1"/>
              </a:solidFill>
            </a:endParaRPr>
          </a:p>
          <a:p>
            <a:pPr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b="1" dirty="0" smtClean="0">
                <a:solidFill>
                  <a:schemeClr val="bg1"/>
                </a:solidFill>
              </a:rPr>
              <a:t>Uplift in brand awareness:</a:t>
            </a:r>
            <a:endParaRPr lang="en-GB" sz="1100" b="1" dirty="0">
              <a:solidFill>
                <a:schemeClr val="bg1"/>
              </a:solidFill>
            </a:endParaRPr>
          </a:p>
          <a:p>
            <a:pPr algn="just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sz="1100" dirty="0" smtClean="0">
                <a:solidFill>
                  <a:schemeClr val="bg1"/>
                </a:solidFill>
              </a:rPr>
              <a:t>Gold Spot Exposed </a:t>
            </a:r>
            <a:r>
              <a:rPr lang="en-GB" sz="1100" b="1" dirty="0" smtClean="0">
                <a:solidFill>
                  <a:srgbClr val="A50021"/>
                </a:solidFill>
              </a:rPr>
              <a:t>42% </a:t>
            </a:r>
            <a:r>
              <a:rPr lang="en-GB" sz="1100" dirty="0" smtClean="0">
                <a:solidFill>
                  <a:schemeClr val="bg1"/>
                </a:solidFill>
              </a:rPr>
              <a:t>more likely to be aware of the </a:t>
            </a:r>
            <a:r>
              <a:rPr lang="en-GB" sz="1100" b="1" dirty="0" smtClean="0">
                <a:solidFill>
                  <a:srgbClr val="990000"/>
                </a:solidFill>
              </a:rPr>
              <a:t>Disney Life service</a:t>
            </a:r>
            <a:endParaRPr lang="en-GB" sz="1100" dirty="0" smtClean="0">
              <a:solidFill>
                <a:schemeClr val="bg1"/>
              </a:solidFill>
            </a:endParaRPr>
          </a:p>
          <a:p>
            <a:pPr lvl="0" defTabSz="417513">
              <a:lnSpc>
                <a:spcPct val="100000"/>
              </a:lnSpc>
              <a:buClrTx/>
              <a:tabLst>
                <a:tab pos="1250950" algn="l"/>
              </a:tabLst>
            </a:pP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Gold Spot Exposed </a:t>
            </a:r>
            <a:r>
              <a:rPr lang="en-GB" alt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= 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61%, Family AGP Exposed </a:t>
            </a:r>
            <a:r>
              <a:rPr lang="en-GB" alt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= </a:t>
            </a:r>
            <a:r>
              <a:rPr lang="en-GB" alt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43%</a:t>
            </a:r>
            <a:endParaRPr lang="en-US" sz="800" dirty="0"/>
          </a:p>
          <a:p>
            <a:pPr defTabSz="417513">
              <a:lnSpc>
                <a:spcPct val="100000"/>
              </a:lnSpc>
              <a:buClrTx/>
            </a:pPr>
            <a:endParaRPr lang="en-GB" sz="1100" dirty="0" smtClean="0"/>
          </a:p>
          <a:p>
            <a:pPr defTabSz="417513">
              <a:lnSpc>
                <a:spcPct val="100000"/>
              </a:lnSpc>
            </a:pPr>
            <a:endParaRPr lang="en-GB" sz="1100" dirty="0" smtClean="0"/>
          </a:p>
        </p:txBody>
      </p:sp>
      <p:sp>
        <p:nvSpPr>
          <p:cNvPr id="23" name="Freeform 287"/>
          <p:cNvSpPr>
            <a:spLocks noEditPoints="1"/>
          </p:cNvSpPr>
          <p:nvPr/>
        </p:nvSpPr>
        <p:spPr bwMode="auto">
          <a:xfrm>
            <a:off x="237903" y="4172211"/>
            <a:ext cx="379932" cy="3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238"/>
          <p:cNvSpPr>
            <a:spLocks noEditPoints="1"/>
          </p:cNvSpPr>
          <p:nvPr/>
        </p:nvSpPr>
        <p:spPr bwMode="auto">
          <a:xfrm>
            <a:off x="5234879" y="4948679"/>
            <a:ext cx="359474" cy="36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318335838"/>
              </p:ext>
            </p:extLst>
          </p:nvPr>
        </p:nvGraphicFramePr>
        <p:xfrm>
          <a:off x="5183734" y="1508507"/>
          <a:ext cx="4724541" cy="23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07169" y="6126800"/>
            <a:ext cx="4484137" cy="617743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The </a:t>
            </a:r>
            <a:r>
              <a:rPr lang="en-GB" sz="1200" b="1" dirty="0" smtClean="0">
                <a:solidFill>
                  <a:schemeClr val="accent2"/>
                </a:solidFill>
              </a:rPr>
              <a:t>cinema activity</a:t>
            </a:r>
            <a:r>
              <a:rPr lang="en-GB" sz="1200" dirty="0" smtClean="0">
                <a:solidFill>
                  <a:schemeClr val="accent2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has helped </a:t>
            </a:r>
            <a:r>
              <a:rPr lang="en-GB" sz="1200" b="1" dirty="0" smtClean="0">
                <a:solidFill>
                  <a:schemeClr val="accent2"/>
                </a:solidFill>
              </a:rPr>
              <a:t>drive awareness, perceptions and consideration</a:t>
            </a:r>
            <a:r>
              <a:rPr lang="en-GB" sz="1200" dirty="0" smtClean="0">
                <a:solidFill>
                  <a:schemeClr val="accent2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of the Disney Life service further among its </a:t>
            </a:r>
            <a:r>
              <a:rPr lang="en-GB" sz="1200" b="1" dirty="0" smtClean="0">
                <a:solidFill>
                  <a:schemeClr val="accent2"/>
                </a:solidFill>
              </a:rPr>
              <a:t>core target audience </a:t>
            </a:r>
            <a:r>
              <a:rPr lang="en-GB" sz="1200" dirty="0" smtClean="0">
                <a:solidFill>
                  <a:schemeClr val="bg1"/>
                </a:solidFill>
              </a:rPr>
              <a:t>of Mums.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16062" y="6124003"/>
            <a:ext cx="4820426" cy="61774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The </a:t>
            </a:r>
            <a:r>
              <a:rPr lang="en-GB" sz="1200" b="1" dirty="0" smtClean="0">
                <a:solidFill>
                  <a:schemeClr val="accent2"/>
                </a:solidFill>
              </a:rPr>
              <a:t>premium Gold Spot </a:t>
            </a:r>
            <a:r>
              <a:rPr lang="en-GB" sz="1200" dirty="0" smtClean="0">
                <a:solidFill>
                  <a:schemeClr val="bg1"/>
                </a:solidFill>
              </a:rPr>
              <a:t>position also delivered </a:t>
            </a:r>
            <a:r>
              <a:rPr lang="en-GB" sz="1200" b="1" dirty="0" smtClean="0">
                <a:solidFill>
                  <a:schemeClr val="accent2"/>
                </a:solidFill>
              </a:rPr>
              <a:t>notable uplifts across all key metrics</a:t>
            </a:r>
            <a:r>
              <a:rPr lang="en-GB" sz="1200" dirty="0" smtClean="0">
                <a:solidFill>
                  <a:schemeClr val="bg1"/>
                </a:solidFill>
              </a:rPr>
              <a:t> compared to the in-reel activity, highlighting the value of the advertising in </a:t>
            </a:r>
            <a:r>
              <a:rPr lang="en-GB" sz="1200" b="1" dirty="0" smtClean="0">
                <a:solidFill>
                  <a:schemeClr val="accent2"/>
                </a:solidFill>
              </a:rPr>
              <a:t>cinema’s most prestigious position</a:t>
            </a:r>
            <a:r>
              <a:rPr lang="en-GB" sz="1200" dirty="0" smtClean="0">
                <a:solidFill>
                  <a:schemeClr val="bg1"/>
                </a:solidFill>
              </a:rPr>
              <a:t>. </a:t>
            </a:r>
            <a:endParaRPr lang="en-GB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0825" y="771889"/>
            <a:ext cx="9328120" cy="237225"/>
          </a:xfrm>
        </p:spPr>
        <p:txBody>
          <a:bodyPr/>
          <a:lstStyle/>
          <a:p>
            <a:r>
              <a:rPr lang="en-GB" dirty="0" smtClean="0"/>
              <a:t>‘Disney Life’ - 2016</a:t>
            </a:r>
            <a:endParaRPr lang="en-GB" dirty="0"/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2097809885"/>
              </p:ext>
            </p:extLst>
          </p:nvPr>
        </p:nvGraphicFramePr>
        <p:xfrm>
          <a:off x="-6895" y="1508507"/>
          <a:ext cx="4724541" cy="23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>
            <a:off x="4797763" y="7003588"/>
            <a:ext cx="503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</a:rPr>
              <a:t>Source: DCM / Disney</a:t>
            </a:r>
          </a:p>
          <a:p>
            <a:pPr algn="r"/>
            <a:r>
              <a:rPr lang="en-US" sz="700" dirty="0" smtClean="0">
                <a:solidFill>
                  <a:schemeClr val="bg1"/>
                </a:solidFill>
              </a:rPr>
              <a:t>Conducted </a:t>
            </a:r>
            <a:r>
              <a:rPr lang="en-US" sz="700" dirty="0">
                <a:solidFill>
                  <a:schemeClr val="bg1"/>
                </a:solidFill>
              </a:rPr>
              <a:t>by; </a:t>
            </a:r>
            <a:r>
              <a:rPr lang="en-US" sz="700" dirty="0" smtClean="0">
                <a:solidFill>
                  <a:schemeClr val="bg1"/>
                </a:solidFill>
              </a:rPr>
              <a:t>Differentology, May 2016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7" name="Freeform 287"/>
          <p:cNvSpPr>
            <a:spLocks noEditPoints="1"/>
          </p:cNvSpPr>
          <p:nvPr/>
        </p:nvSpPr>
        <p:spPr bwMode="auto">
          <a:xfrm>
            <a:off x="255078" y="4971211"/>
            <a:ext cx="379932" cy="3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399"/>
          <p:cNvSpPr>
            <a:spLocks noEditPoints="1"/>
          </p:cNvSpPr>
          <p:nvPr/>
        </p:nvSpPr>
        <p:spPr bwMode="auto">
          <a:xfrm>
            <a:off x="5203458" y="4083114"/>
            <a:ext cx="390895" cy="334602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43" name="Title 6"/>
          <p:cNvSpPr txBox="1">
            <a:spLocks/>
          </p:cNvSpPr>
          <p:nvPr/>
        </p:nvSpPr>
        <p:spPr bwMode="gray">
          <a:xfrm>
            <a:off x="263445" y="1171150"/>
            <a:ext cx="1860672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721479" rtl="0" eaLnBrk="1" latinLnBrk="0" hangingPunct="1">
              <a:spcBef>
                <a:spcPct val="0"/>
              </a:spcBef>
              <a:buNone/>
              <a:defRPr sz="2700" b="0" kern="1200" cap="all" spc="0" baseline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cap="none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Results </a:t>
            </a:r>
            <a:endParaRPr lang="en-GB" sz="1400" b="1" cap="none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Freeform 253"/>
          <p:cNvSpPr>
            <a:spLocks noEditPoints="1"/>
          </p:cNvSpPr>
          <p:nvPr/>
        </p:nvSpPr>
        <p:spPr bwMode="auto">
          <a:xfrm>
            <a:off x="9110945" y="284273"/>
            <a:ext cx="468000" cy="468000"/>
          </a:xfrm>
          <a:custGeom>
            <a:avLst/>
            <a:gdLst/>
            <a:ahLst/>
            <a:cxnLst>
              <a:cxn ang="0">
                <a:pos x="256" y="16"/>
              </a:cxn>
              <a:cxn ang="0">
                <a:pos x="106" y="106"/>
              </a:cxn>
              <a:cxn ang="0">
                <a:pos x="16" y="254"/>
              </a:cxn>
              <a:cxn ang="0">
                <a:pos x="2" y="400"/>
              </a:cxn>
              <a:cxn ang="0">
                <a:pos x="62" y="566"/>
              </a:cxn>
              <a:cxn ang="0">
                <a:pos x="190" y="682"/>
              </a:cxn>
              <a:cxn ang="0">
                <a:pos x="364" y="726"/>
              </a:cxn>
              <a:cxn ang="0">
                <a:pos x="504" y="698"/>
              </a:cxn>
              <a:cxn ang="0">
                <a:pos x="644" y="594"/>
              </a:cxn>
              <a:cxn ang="0">
                <a:pos x="718" y="436"/>
              </a:cxn>
              <a:cxn ang="0">
                <a:pos x="718" y="290"/>
              </a:cxn>
              <a:cxn ang="0">
                <a:pos x="644" y="132"/>
              </a:cxn>
              <a:cxn ang="0">
                <a:pos x="504" y="28"/>
              </a:cxn>
              <a:cxn ang="0">
                <a:pos x="558" y="206"/>
              </a:cxn>
              <a:cxn ang="0">
                <a:pos x="566" y="234"/>
              </a:cxn>
              <a:cxn ang="0">
                <a:pos x="576" y="244"/>
              </a:cxn>
              <a:cxn ang="0">
                <a:pos x="590" y="278"/>
              </a:cxn>
              <a:cxn ang="0">
                <a:pos x="564" y="268"/>
              </a:cxn>
              <a:cxn ang="0">
                <a:pos x="532" y="220"/>
              </a:cxn>
              <a:cxn ang="0">
                <a:pos x="124" y="206"/>
              </a:cxn>
              <a:cxn ang="0">
                <a:pos x="150" y="224"/>
              </a:cxn>
              <a:cxn ang="0">
                <a:pos x="124" y="238"/>
              </a:cxn>
              <a:cxn ang="0">
                <a:pos x="124" y="252"/>
              </a:cxn>
              <a:cxn ang="0">
                <a:pos x="160" y="234"/>
              </a:cxn>
              <a:cxn ang="0">
                <a:pos x="196" y="206"/>
              </a:cxn>
              <a:cxn ang="0">
                <a:pos x="192" y="234"/>
              </a:cxn>
              <a:cxn ang="0">
                <a:pos x="150" y="274"/>
              </a:cxn>
              <a:cxn ang="0">
                <a:pos x="604" y="428"/>
              </a:cxn>
              <a:cxn ang="0">
                <a:pos x="578" y="336"/>
              </a:cxn>
              <a:cxn ang="0">
                <a:pos x="576" y="370"/>
              </a:cxn>
              <a:cxn ang="0">
                <a:pos x="586" y="414"/>
              </a:cxn>
              <a:cxn ang="0">
                <a:pos x="604" y="502"/>
              </a:cxn>
              <a:cxn ang="0">
                <a:pos x="576" y="464"/>
              </a:cxn>
              <a:cxn ang="0">
                <a:pos x="550" y="366"/>
              </a:cxn>
              <a:cxn ang="0">
                <a:pos x="562" y="470"/>
              </a:cxn>
              <a:cxn ang="0">
                <a:pos x="134" y="520"/>
              </a:cxn>
              <a:cxn ang="0">
                <a:pos x="164" y="470"/>
              </a:cxn>
              <a:cxn ang="0">
                <a:pos x="178" y="366"/>
              </a:cxn>
              <a:cxn ang="0">
                <a:pos x="150" y="464"/>
              </a:cxn>
              <a:cxn ang="0">
                <a:pos x="124" y="456"/>
              </a:cxn>
              <a:cxn ang="0">
                <a:pos x="150" y="370"/>
              </a:cxn>
              <a:cxn ang="0">
                <a:pos x="150" y="336"/>
              </a:cxn>
              <a:cxn ang="0">
                <a:pos x="124" y="428"/>
              </a:cxn>
              <a:cxn ang="0">
                <a:pos x="148" y="290"/>
              </a:cxn>
              <a:cxn ang="0">
                <a:pos x="150" y="290"/>
              </a:cxn>
              <a:cxn ang="0">
                <a:pos x="184" y="268"/>
              </a:cxn>
              <a:cxn ang="0">
                <a:pos x="210" y="220"/>
              </a:cxn>
              <a:cxn ang="0">
                <a:pos x="238" y="206"/>
              </a:cxn>
              <a:cxn ang="0">
                <a:pos x="516" y="206"/>
              </a:cxn>
              <a:cxn ang="0">
                <a:pos x="526" y="246"/>
              </a:cxn>
              <a:cxn ang="0">
                <a:pos x="562" y="282"/>
              </a:cxn>
              <a:cxn ang="0">
                <a:pos x="576" y="290"/>
              </a:cxn>
              <a:cxn ang="0">
                <a:pos x="588" y="292"/>
              </a:cxn>
              <a:cxn ang="0">
                <a:pos x="604" y="320"/>
              </a:cxn>
              <a:cxn ang="0">
                <a:pos x="592" y="236"/>
              </a:cxn>
              <a:cxn ang="0">
                <a:pos x="572" y="212"/>
              </a:cxn>
              <a:cxn ang="0">
                <a:pos x="540" y="302"/>
              </a:cxn>
              <a:cxn ang="0">
                <a:pos x="234" y="234"/>
              </a:cxn>
              <a:cxn ang="0">
                <a:pos x="186" y="302"/>
              </a:cxn>
              <a:cxn ang="0">
                <a:pos x="206" y="394"/>
              </a:cxn>
              <a:cxn ang="0">
                <a:pos x="184" y="492"/>
              </a:cxn>
              <a:cxn ang="0">
                <a:pos x="522" y="420"/>
              </a:cxn>
              <a:cxn ang="0">
                <a:pos x="532" y="324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30" y="206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70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8" y="336"/>
                </a:lnTo>
                <a:lnTo>
                  <a:pt x="576" y="344"/>
                </a:lnTo>
                <a:lnTo>
                  <a:pt x="576" y="344"/>
                </a:lnTo>
                <a:lnTo>
                  <a:pt x="576" y="344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456"/>
                </a:lnTo>
                <a:lnTo>
                  <a:pt x="604" y="502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50" y="366"/>
                </a:lnTo>
                <a:lnTo>
                  <a:pt x="548" y="394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80" y="394"/>
                </a:lnTo>
                <a:lnTo>
                  <a:pt x="178" y="366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70"/>
                </a:lnTo>
                <a:lnTo>
                  <a:pt x="150" y="356"/>
                </a:lnTo>
                <a:lnTo>
                  <a:pt x="150" y="356"/>
                </a:lnTo>
                <a:lnTo>
                  <a:pt x="150" y="344"/>
                </a:lnTo>
                <a:lnTo>
                  <a:pt x="150" y="344"/>
                </a:lnTo>
                <a:lnTo>
                  <a:pt x="150" y="336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24" y="294"/>
                </a:lnTo>
                <a:lnTo>
                  <a:pt x="140" y="292"/>
                </a:lnTo>
                <a:lnTo>
                  <a:pt x="140" y="292"/>
                </a:lnTo>
                <a:lnTo>
                  <a:pt x="148" y="290"/>
                </a:lnTo>
                <a:lnTo>
                  <a:pt x="148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66" y="282"/>
                </a:lnTo>
                <a:lnTo>
                  <a:pt x="166" y="282"/>
                </a:lnTo>
                <a:lnTo>
                  <a:pt x="174" y="278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10" y="206"/>
                </a:lnTo>
                <a:lnTo>
                  <a:pt x="210" y="206"/>
                </a:lnTo>
                <a:lnTo>
                  <a:pt x="238" y="206"/>
                </a:lnTo>
                <a:lnTo>
                  <a:pt x="238" y="206"/>
                </a:lnTo>
                <a:lnTo>
                  <a:pt x="490" y="206"/>
                </a:lnTo>
                <a:lnTo>
                  <a:pt x="490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54" y="278"/>
                </a:lnTo>
                <a:lnTo>
                  <a:pt x="562" y="282"/>
                </a:lnTo>
                <a:lnTo>
                  <a:pt x="562" y="282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8" y="290"/>
                </a:lnTo>
                <a:lnTo>
                  <a:pt x="578" y="290"/>
                </a:lnTo>
                <a:lnTo>
                  <a:pt x="580" y="290"/>
                </a:lnTo>
                <a:lnTo>
                  <a:pt x="580" y="290"/>
                </a:lnTo>
                <a:lnTo>
                  <a:pt x="588" y="292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320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45" name="Freeform 6"/>
          <p:cNvSpPr>
            <a:spLocks noEditPoints="1"/>
          </p:cNvSpPr>
          <p:nvPr/>
        </p:nvSpPr>
        <p:spPr bwMode="auto">
          <a:xfrm>
            <a:off x="8553472" y="303316"/>
            <a:ext cx="468000" cy="468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46" name="Freeform 313"/>
          <p:cNvSpPr>
            <a:spLocks noEditPoints="1"/>
          </p:cNvSpPr>
          <p:nvPr/>
        </p:nvSpPr>
        <p:spPr bwMode="auto">
          <a:xfrm>
            <a:off x="7995999" y="280290"/>
            <a:ext cx="468000" cy="468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10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4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5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6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7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8.xml><?xml version="1.0" encoding="utf-8"?>
<a:theme xmlns:a="http://schemas.openxmlformats.org/drawingml/2006/main" name="Thank You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528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MS PGothic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Image Slides</vt:lpstr>
      <vt:lpstr>Co-branding Slides</vt:lpstr>
      <vt:lpstr>Video Slides</vt:lpstr>
      <vt:lpstr>Charts and Graphs Slides</vt:lpstr>
      <vt:lpstr>Thank You Slides</vt:lpstr>
      <vt:lpstr>Appendix Slides</vt:lpstr>
      <vt:lpstr>think-cell Slide</vt:lpstr>
      <vt:lpstr>DISNEY</vt:lpstr>
      <vt:lpstr>DISNEY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2014-04-30T10:49:19Z</dcterms:created>
  <dcterms:modified xsi:type="dcterms:W3CDTF">2016-09-07T10:49:58Z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