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Lst>
  <p:notesMasterIdLst>
    <p:notesMasterId r:id="rId5"/>
  </p:notesMasterIdLst>
  <p:handoutMasterIdLst>
    <p:handoutMasterId r:id="rId6"/>
  </p:handoutMasterIdLst>
  <p:sldIdLst>
    <p:sldId id="256" r:id="rId3"/>
    <p:sldId id="263" r:id="rId4"/>
  </p:sldIdLst>
  <p:sldSz cx="13442950" cy="7561263"/>
  <p:notesSz cx="6858000" cy="9144000"/>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47AD"/>
    <a:srgbClr val="FAA212"/>
    <a:srgbClr val="CC910E"/>
    <a:srgbClr val="666263"/>
    <a:srgbClr val="0099A8"/>
    <a:srgbClr val="0094E7"/>
    <a:srgbClr val="FB3449"/>
    <a:srgbClr val="000000"/>
    <a:srgbClr val="CA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6034" autoAdjust="0"/>
  </p:normalViewPr>
  <p:slideViewPr>
    <p:cSldViewPr snapToGrid="0">
      <p:cViewPr>
        <p:scale>
          <a:sx n="80" d="100"/>
          <a:sy n="80" d="100"/>
        </p:scale>
        <p:origin x="102" y="3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20017639009167E-3"/>
          <c:y val="0"/>
          <c:w val="1"/>
          <c:h val="0.67862756746536534"/>
        </c:manualLayout>
      </c:layout>
      <c:barChart>
        <c:barDir val="col"/>
        <c:grouping val="clustered"/>
        <c:varyColors val="0"/>
        <c:ser>
          <c:idx val="0"/>
          <c:order val="0"/>
          <c:tx>
            <c:strRef>
              <c:f>Sheet1!$B$1</c:f>
              <c:strCache>
                <c:ptCount val="1"/>
                <c:pt idx="0">
                  <c:v>Control</c:v>
                </c:pt>
              </c:strCache>
            </c:strRef>
          </c:tx>
          <c:spPr>
            <a:solidFill>
              <a:srgbClr val="D8D9D9"/>
            </a:solidFill>
          </c:spPr>
          <c:invertIfNegative val="0"/>
          <c:dLbls>
            <c:dLbl>
              <c:idx val="1"/>
              <c:layout>
                <c:manualLayout>
                  <c:x val="-2.6919492020874384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4D-477F-9FF0-D5EE05DFB03A}"/>
                </c:ext>
              </c:extLst>
            </c:dLbl>
            <c:spPr>
              <a:noFill/>
              <a:ln>
                <a:noFill/>
              </a:ln>
              <a:effectLst/>
            </c:spPr>
            <c:txPr>
              <a:bodyPr rot="0" vert="horz"/>
              <a:lstStyle/>
              <a:p>
                <a:pPr>
                  <a:defRPr sz="900">
                    <a:solidFill>
                      <a:schemeClr val="accent6"/>
                    </a:solidFill>
                    <a:latin typeface="+mn-lt"/>
                    <a:cs typeface="Garamond"/>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Deliveroo is a brand that is passionate about great food</c:v>
                </c:pt>
                <c:pt idx="1">
                  <c:v>Deliveroo is a brand for people like me</c:v>
                </c:pt>
                <c:pt idx="2">
                  <c:v>Deliveroo food is exciting as a gift at Christmas</c:v>
                </c:pt>
              </c:strCache>
            </c:strRef>
          </c:cat>
          <c:val>
            <c:numRef>
              <c:f>Sheet1!$B$2:$B$4</c:f>
              <c:numCache>
                <c:formatCode>0%</c:formatCode>
                <c:ptCount val="3"/>
                <c:pt idx="0">
                  <c:v>0.34499999999999997</c:v>
                </c:pt>
                <c:pt idx="1">
                  <c:v>0.44800000000000001</c:v>
                </c:pt>
                <c:pt idx="2">
                  <c:v>0.247</c:v>
                </c:pt>
              </c:numCache>
            </c:numRef>
          </c:val>
          <c:extLst>
            <c:ext xmlns:c16="http://schemas.microsoft.com/office/drawing/2014/chart" uri="{C3380CC4-5D6E-409C-BE32-E72D297353CC}">
              <c16:uniqueId val="{00000001-D64D-477F-9FF0-D5EE05DFB03A}"/>
            </c:ext>
          </c:extLst>
        </c:ser>
        <c:ser>
          <c:idx val="1"/>
          <c:order val="1"/>
          <c:tx>
            <c:strRef>
              <c:f>Sheet1!$C$1</c:f>
              <c:strCache>
                <c:ptCount val="1"/>
                <c:pt idx="0">
                  <c:v>Test </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9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Deliveroo is a brand that is passionate about great food</c:v>
                </c:pt>
                <c:pt idx="1">
                  <c:v>Deliveroo is a brand for people like me</c:v>
                </c:pt>
                <c:pt idx="2">
                  <c:v>Deliveroo food is exciting as a gift at Christmas</c:v>
                </c:pt>
              </c:strCache>
            </c:strRef>
          </c:cat>
          <c:val>
            <c:numRef>
              <c:f>Sheet1!$C$2:$C$4</c:f>
              <c:numCache>
                <c:formatCode>0%</c:formatCode>
                <c:ptCount val="3"/>
                <c:pt idx="0">
                  <c:v>0.54200000000000004</c:v>
                </c:pt>
                <c:pt idx="1">
                  <c:v>0.50900000000000001</c:v>
                </c:pt>
                <c:pt idx="2">
                  <c:v>0.44700000000000001</c:v>
                </c:pt>
              </c:numCache>
            </c:numRef>
          </c:val>
          <c:extLst>
            <c:ext xmlns:c16="http://schemas.microsoft.com/office/drawing/2014/chart" uri="{C3380CC4-5D6E-409C-BE32-E72D297353CC}">
              <c16:uniqueId val="{00000002-D64D-477F-9FF0-D5EE05DFB03A}"/>
            </c:ext>
          </c:extLst>
        </c:ser>
        <c:dLbls>
          <c:showLegendKey val="0"/>
          <c:showVal val="1"/>
          <c:showCatName val="0"/>
          <c:showSerName val="0"/>
          <c:showPercent val="0"/>
          <c:showBubbleSize val="0"/>
        </c:dLbls>
        <c:gapWidth val="50"/>
        <c:overlap val="-5"/>
        <c:axId val="-2135180696"/>
        <c:axId val="1858758024"/>
      </c:barChart>
      <c:catAx>
        <c:axId val="-2135180696"/>
        <c:scaling>
          <c:orientation val="minMax"/>
        </c:scaling>
        <c:delete val="0"/>
        <c:axPos val="b"/>
        <c:numFmt formatCode="General" sourceLinked="1"/>
        <c:majorTickMark val="out"/>
        <c:minorTickMark val="none"/>
        <c:tickLblPos val="nextTo"/>
        <c:spPr>
          <a:ln>
            <a:solidFill>
              <a:schemeClr val="bg1"/>
            </a:solidFill>
          </a:ln>
        </c:spPr>
        <c:txPr>
          <a:bodyPr rot="-60000000" vert="horz"/>
          <a:lstStyle/>
          <a:p>
            <a:pPr>
              <a:defRPr sz="900">
                <a:solidFill>
                  <a:schemeClr val="bg1"/>
                </a:solidFill>
                <a:latin typeface="+mn-lt"/>
                <a:cs typeface="Garamond"/>
              </a:defRPr>
            </a:pPr>
            <a:endParaRPr lang="en-US"/>
          </a:p>
        </c:txPr>
        <c:crossAx val="1858758024"/>
        <c:crosses val="autoZero"/>
        <c:auto val="1"/>
        <c:lblAlgn val="ctr"/>
        <c:lblOffset val="100"/>
        <c:noMultiLvlLbl val="0"/>
      </c:catAx>
      <c:valAx>
        <c:axId val="1858758024"/>
        <c:scaling>
          <c:orientation val="minMax"/>
          <c:max val="1"/>
          <c:min val="0"/>
        </c:scaling>
        <c:delete val="1"/>
        <c:axPos val="l"/>
        <c:numFmt formatCode="0%" sourceLinked="1"/>
        <c:majorTickMark val="out"/>
        <c:minorTickMark val="none"/>
        <c:tickLblPos val="nextTo"/>
        <c:crossAx val="-2135180696"/>
        <c:crosses val="autoZero"/>
        <c:crossBetween val="between"/>
      </c:valAx>
    </c:plotArea>
    <c:legend>
      <c:legendPos val="t"/>
      <c:layout>
        <c:manualLayout>
          <c:xMode val="edge"/>
          <c:yMode val="edge"/>
          <c:x val="0"/>
          <c:y val="6.184292521276441E-2"/>
          <c:w val="5.1908255926292043E-2"/>
          <c:h val="0.24199035833475979"/>
        </c:manualLayout>
      </c:layout>
      <c:overlay val="0"/>
      <c:txPr>
        <a:bodyPr/>
        <a:lstStyle/>
        <a:p>
          <a:pPr>
            <a:defRPr sz="1000">
              <a:solidFill>
                <a:schemeClr val="bg1"/>
              </a:solidFill>
              <a:latin typeface="+mn-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11/14/2022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3590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850696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82"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US" sz="2800" dirty="0"/>
              <a:t>Deliveroo</a:t>
            </a:r>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70000" y="1013996"/>
            <a:ext cx="6451475" cy="5884413"/>
          </a:xfrm>
        </p:spPr>
        <p:txBody>
          <a:bodyPr/>
          <a:lstStyle/>
          <a:p>
            <a:pPr>
              <a:lnSpc>
                <a:spcPct val="100000"/>
              </a:lnSpc>
              <a:buClr>
                <a:schemeClr val="bg1"/>
              </a:buClr>
            </a:pPr>
            <a:r>
              <a:rPr lang="en-US" dirty="0">
                <a:solidFill>
                  <a:schemeClr val="bg2"/>
                </a:solidFill>
              </a:rPr>
              <a:t>Background</a:t>
            </a:r>
            <a:br>
              <a:rPr lang="en-US" sz="1000" dirty="0">
                <a:solidFill>
                  <a:srgbClr val="FF0000"/>
                </a:solidFill>
              </a:rPr>
            </a:br>
            <a:endParaRPr lang="en-US" sz="1000" dirty="0">
              <a:solidFill>
                <a:srgbClr val="FF0000"/>
              </a:solidFill>
            </a:endParaRPr>
          </a:p>
          <a:p>
            <a:pPr marL="171450" indent="-171450">
              <a:lnSpc>
                <a:spcPct val="100000"/>
              </a:lnSpc>
              <a:buClr>
                <a:schemeClr val="bg1"/>
              </a:buClr>
              <a:buFont typeface="Lucida Grande"/>
              <a:buChar char="-"/>
            </a:pPr>
            <a:r>
              <a:rPr lang="en-GB" sz="1100" b="0" dirty="0">
                <a:solidFill>
                  <a:schemeClr val="bg1"/>
                </a:solidFill>
              </a:rPr>
              <a:t>Not only does Deliveroo exist in a highly competitive category, in close contention with Just Eat &amp; Uber Eats, Christmas has also always been a threat for food delivery brands each year where consumers food-behaviour routine disappears during the holidays.</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With a goal to land what Deliveroo’s role at Christmas can be the key for this campaign was to drive awareness, improve perceptions and ultimately create an impact that would lead to increased consideration and action.</a:t>
            </a:r>
          </a:p>
          <a:p>
            <a:pPr marL="171450" indent="-171450">
              <a:lnSpc>
                <a:spcPct val="100000"/>
              </a:lnSpc>
              <a:buClr>
                <a:schemeClr val="bg1"/>
              </a:buClr>
              <a:buFont typeface="Lucida Grande"/>
              <a:buChar char="-"/>
            </a:pPr>
            <a:endParaRPr lang="en-GB" sz="1100" b="0" dirty="0">
              <a:solidFill>
                <a:schemeClr val="bg1"/>
              </a:solidFill>
            </a:endParaRPr>
          </a:p>
          <a:p>
            <a:pPr>
              <a:lnSpc>
                <a:spcPct val="100000"/>
              </a:lnSpc>
              <a:buClr>
                <a:schemeClr val="bg1"/>
              </a:buClr>
            </a:pPr>
            <a:r>
              <a:rPr lang="en-US" dirty="0">
                <a:solidFill>
                  <a:schemeClr val="bg2"/>
                </a:solidFill>
              </a:rPr>
              <a:t>Plan</a:t>
            </a:r>
            <a:br>
              <a:rPr lang="en-US" sz="800" dirty="0">
                <a:solidFill>
                  <a:srgbClr val="FF0000"/>
                </a:solidFill>
              </a:rPr>
            </a:br>
            <a:endParaRPr lang="en-US" sz="800" dirty="0">
              <a:solidFill>
                <a:srgbClr val="FF0000"/>
              </a:solidFill>
            </a:endParaRPr>
          </a:p>
          <a:p>
            <a:pPr marL="171450" indent="-171450">
              <a:lnSpc>
                <a:spcPct val="100000"/>
              </a:lnSpc>
              <a:buClr>
                <a:schemeClr val="bg1"/>
              </a:buClr>
              <a:buFont typeface="Lucida Grande"/>
              <a:buChar char="-"/>
            </a:pPr>
            <a:r>
              <a:rPr lang="en-GB" sz="1100" b="0" dirty="0">
                <a:solidFill>
                  <a:schemeClr val="bg1"/>
                </a:solidFill>
              </a:rPr>
              <a:t>Knowing that cinema significantly outperforms other top media channels for attentiveness and can deliver significant impact on brand love and consideration, Deliveroo decided to partner with DCM to dominate share of voice in a high impact, premium channel to reach two core audiences: young professionals and comfortable families. </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Cinema ran alongside a wider media campaign with TV, Radio &amp; OOH. Deliveroo also wanted to go beyond a traditional cinema buy and be present across the full customer journey at the cinema to maximise impact. </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Deliveroo combined its 30” on-screen spots - running in cherry picked films including </a:t>
            </a:r>
            <a:r>
              <a:rPr lang="en-GB" sz="1100" b="0" i="1" dirty="0">
                <a:solidFill>
                  <a:schemeClr val="bg1"/>
                </a:solidFill>
              </a:rPr>
              <a:t>Encanto, Spider-Man No Way Home </a:t>
            </a:r>
            <a:r>
              <a:rPr lang="en-GB" sz="1100" b="0" dirty="0">
                <a:solidFill>
                  <a:schemeClr val="bg1"/>
                </a:solidFill>
              </a:rPr>
              <a:t>and </a:t>
            </a:r>
            <a:r>
              <a:rPr lang="en-GB" sz="1100" b="0" i="1" dirty="0">
                <a:solidFill>
                  <a:schemeClr val="bg1"/>
                </a:solidFill>
              </a:rPr>
              <a:t>The Matrix Resurrections </a:t>
            </a:r>
            <a:r>
              <a:rPr lang="en-GB" sz="1100" b="0" dirty="0">
                <a:solidFill>
                  <a:schemeClr val="bg1"/>
                </a:solidFill>
              </a:rPr>
              <a:t>- with in foyer digital panels. This primed audiences to Deliveroo prior to seeing the movie and then provided them with a timelier reminder post-film, closer to the point they might be considering a takeaway.</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Taking this one step further, Deliveroo worked with Mobsta to leverage mobile re-targeting – targeting devices that had visited the geofenced DCM cinemas, to reinforce the messaging and close the Deliveroo consumer journey, in turn driving post-film takeaway orders.</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This holistic cross-platform approach helped create a mini-funnel ecosystem within the cinema activity, to drive awareness through the big-screen, consideration within the foyers and finally to conversion via </a:t>
            </a:r>
            <a:r>
              <a:rPr lang="en-GB" sz="1100" b="0" dirty="0" err="1">
                <a:solidFill>
                  <a:schemeClr val="bg1"/>
                </a:solidFill>
              </a:rPr>
              <a:t>Mobsta</a:t>
            </a:r>
            <a:r>
              <a:rPr lang="en-GB" sz="1100" b="0" dirty="0">
                <a:solidFill>
                  <a:schemeClr val="bg1"/>
                </a:solidFill>
              </a:rPr>
              <a:t> retargeting. </a:t>
            </a:r>
          </a:p>
        </p:txBody>
      </p:sp>
      <p:graphicFrame>
        <p:nvGraphicFramePr>
          <p:cNvPr id="9" name="Table 8">
            <a:extLst>
              <a:ext uri="{FF2B5EF4-FFF2-40B4-BE49-F238E27FC236}">
                <a16:creationId xmlns:a16="http://schemas.microsoft.com/office/drawing/2014/main" id="{89451544-10DB-4F24-B4E7-308F8C2C108D}"/>
              </a:ext>
            </a:extLst>
          </p:cNvPr>
          <p:cNvGraphicFramePr>
            <a:graphicFrameLocks noGrp="1"/>
          </p:cNvGraphicFramePr>
          <p:nvPr>
            <p:extLst>
              <p:ext uri="{D42A27DB-BD31-4B8C-83A1-F6EECF244321}">
                <p14:modId xmlns:p14="http://schemas.microsoft.com/office/powerpoint/2010/main" val="323075210"/>
              </p:ext>
            </p:extLst>
          </p:nvPr>
        </p:nvGraphicFramePr>
        <p:xfrm>
          <a:off x="7333199" y="4013011"/>
          <a:ext cx="5544323" cy="2517095"/>
        </p:xfrm>
        <a:graphic>
          <a:graphicData uri="http://schemas.openxmlformats.org/drawingml/2006/table">
            <a:tbl>
              <a:tblPr firstRow="1" bandRow="1">
                <a:tableStyleId>{2D5ABB26-0587-4C30-8999-92F81FD0307C}</a:tableStyleId>
              </a:tblPr>
              <a:tblGrid>
                <a:gridCol w="2353120">
                  <a:extLst>
                    <a:ext uri="{9D8B030D-6E8A-4147-A177-3AD203B41FA5}">
                      <a16:colId xmlns:a16="http://schemas.microsoft.com/office/drawing/2014/main" val="20000"/>
                    </a:ext>
                  </a:extLst>
                </a:gridCol>
                <a:gridCol w="3191203">
                  <a:extLst>
                    <a:ext uri="{9D8B030D-6E8A-4147-A177-3AD203B41FA5}">
                      <a16:colId xmlns:a16="http://schemas.microsoft.com/office/drawing/2014/main" val="20001"/>
                    </a:ext>
                  </a:extLst>
                </a:gridCol>
              </a:tblGrid>
              <a:tr h="491140">
                <a:tc gridSpan="2">
                  <a:txBody>
                    <a:bodyPr/>
                    <a:lstStyle/>
                    <a:p>
                      <a:pPr marL="0" marR="0" indent="0" algn="just" defTabSz="961844" rtl="0" eaLnBrk="1" fontAlgn="auto" latinLnBrk="0" hangingPunct="1">
                        <a:lnSpc>
                          <a:spcPct val="100000"/>
                        </a:lnSpc>
                        <a:spcBef>
                          <a:spcPts val="0"/>
                        </a:spcBef>
                        <a:spcAft>
                          <a:spcPts val="0"/>
                        </a:spcAft>
                        <a:buClrTx/>
                        <a:buSzTx/>
                        <a:buFontTx/>
                        <a:buNone/>
                        <a:tabLst/>
                        <a:defRPr/>
                      </a:pPr>
                      <a:r>
                        <a:rPr lang="en-GB" sz="1400" b="1" dirty="0">
                          <a:solidFill>
                            <a:schemeClr val="bg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5191">
                <a:tc>
                  <a:txBody>
                    <a:bodyPr/>
                    <a:lstStyle/>
                    <a:p>
                      <a:pPr algn="just">
                        <a:lnSpc>
                          <a:spcPct val="100000"/>
                        </a:lnSpc>
                      </a:pPr>
                      <a:r>
                        <a:rPr lang="en-US" sz="105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050" b="0" dirty="0">
                          <a:solidFill>
                            <a:schemeClr val="bg1"/>
                          </a:solidFill>
                        </a:rPr>
                        <a:t>Entertainment </a:t>
                      </a:r>
                      <a:r>
                        <a:rPr lang="en-GB" sz="1050" b="0">
                          <a:solidFill>
                            <a:schemeClr val="bg1"/>
                          </a:solidFill>
                        </a:rPr>
                        <a:t>&amp; Leisure</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5191">
                <a:tc>
                  <a:txBody>
                    <a:bodyPr/>
                    <a:lstStyle/>
                    <a:p>
                      <a:pPr algn="just">
                        <a:lnSpc>
                          <a:spcPct val="100000"/>
                        </a:lnSpc>
                      </a:pPr>
                      <a:r>
                        <a:rPr lang="en-US" sz="105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mn-lt"/>
                        </a:rPr>
                        <a:t>16-34 Adults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5191">
                <a:tc>
                  <a:txBody>
                    <a:bodyPr/>
                    <a:lstStyle/>
                    <a:p>
                      <a:pPr algn="just">
                        <a:lnSpc>
                          <a:spcPct val="100000"/>
                        </a:lnSpc>
                      </a:pPr>
                      <a:r>
                        <a:rPr lang="en-US" sz="105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050" b="0" baseline="0" dirty="0">
                          <a:solidFill>
                            <a:schemeClr val="bg1"/>
                          </a:solidFill>
                          <a:latin typeface="+mn-lt"/>
                        </a:rPr>
                        <a:t>HFSS AGP + Film Packs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5191">
                <a:tc>
                  <a:txBody>
                    <a:bodyPr/>
                    <a:lstStyle/>
                    <a:p>
                      <a:pPr algn="just">
                        <a:lnSpc>
                          <a:spcPct val="100000"/>
                        </a:lnSpc>
                      </a:pPr>
                      <a:r>
                        <a:rPr lang="en-US" sz="1050" b="1" dirty="0">
                          <a:solidFill>
                            <a:schemeClr val="bg1"/>
                          </a:solidFill>
                        </a:rPr>
                        <a:t>Media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Initiative </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05191">
                <a:tc>
                  <a:txBody>
                    <a:bodyPr/>
                    <a:lstStyle/>
                    <a:p>
                      <a:pPr algn="just">
                        <a:lnSpc>
                          <a:spcPct val="100000"/>
                        </a:lnSpc>
                      </a:pPr>
                      <a:r>
                        <a:rPr lang="en-US" sz="1050" b="1" dirty="0">
                          <a:solidFill>
                            <a:schemeClr val="bg1"/>
                          </a:solidFill>
                        </a:rPr>
                        <a:t>Duration</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050" b="0" dirty="0">
                          <a:solidFill>
                            <a:schemeClr val="bg1"/>
                          </a:solidFill>
                        </a:rPr>
                        <a:t>3</a:t>
                      </a:r>
                      <a:r>
                        <a:rPr lang="en-US" sz="1050" b="0" dirty="0">
                          <a:solidFill>
                            <a:schemeClr val="bg1"/>
                          </a:solidFill>
                        </a:rPr>
                        <a:t>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297934"/>
                  </a:ext>
                </a:extLst>
              </a:tr>
            </a:tbl>
          </a:graphicData>
        </a:graphic>
      </p:graphicFrame>
      <p:sp>
        <p:nvSpPr>
          <p:cNvPr id="12" name="Text Placeholder 2">
            <a:extLst>
              <a:ext uri="{FF2B5EF4-FFF2-40B4-BE49-F238E27FC236}">
                <a16:creationId xmlns:a16="http://schemas.microsoft.com/office/drawing/2014/main" id="{B9B2EDB2-C1DA-4B6E-881D-EF51F8A0BB9D}"/>
              </a:ext>
            </a:extLst>
          </p:cNvPr>
          <p:cNvSpPr txBox="1">
            <a:spLocks/>
          </p:cNvSpPr>
          <p:nvPr/>
        </p:nvSpPr>
        <p:spPr>
          <a:xfrm>
            <a:off x="270000" y="662854"/>
            <a:ext cx="12423740" cy="436608"/>
          </a:xfrm>
          <a:prstGeom prst="rect">
            <a:avLst/>
          </a:prstGeom>
        </p:spPr>
        <p:txBody>
          <a:bodyPr vert="horz" lIns="0" tIns="0" rIns="0" bIns="0" rtlCol="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The Ultimate Gift</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37DCF2B-DFEF-21CB-78BD-C35D79C7D05F}"/>
              </a:ext>
            </a:extLst>
          </p:cNvPr>
          <p:cNvSpPr/>
          <p:nvPr/>
        </p:nvSpPr>
        <p:spPr>
          <a:xfrm>
            <a:off x="-83704" y="7195303"/>
            <a:ext cx="13442949" cy="230832"/>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rgbClr val="000000"/>
                </a:solidFill>
                <a:effectLst/>
                <a:uLnTx/>
                <a:uFillTx/>
                <a:latin typeface="Arial"/>
                <a:ea typeface="+mn-ea"/>
                <a:cs typeface="+mn-cs"/>
              </a:rPr>
              <a:t>Source: </a:t>
            </a:r>
            <a:r>
              <a:rPr kumimoji="0" lang="en-GB" sz="900" b="0" i="0" u="none" strike="noStrike" kern="1200" cap="none" spc="0" normalizeH="0" baseline="0" noProof="0" dirty="0">
                <a:ln>
                  <a:noFill/>
                </a:ln>
                <a:solidFill>
                  <a:srgbClr val="000000"/>
                </a:solidFill>
                <a:effectLst/>
                <a:uLnTx/>
                <a:uFillTx/>
                <a:latin typeface="Arial"/>
                <a:ea typeface="+mn-ea"/>
                <a:cs typeface="+mn-cs"/>
              </a:rPr>
              <a:t>Deliveroo DCM Awards Entry</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1472E2C5-46E3-C332-3A31-809D1B5A41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3201" y="963665"/>
            <a:ext cx="5544321" cy="2837050"/>
          </a:xfrm>
          <a:prstGeom prst="rect">
            <a:avLst/>
          </a:prstGeom>
        </p:spPr>
      </p:pic>
      <p:sp>
        <p:nvSpPr>
          <p:cNvPr id="10" name="TextBox 14">
            <a:extLst>
              <a:ext uri="{FF2B5EF4-FFF2-40B4-BE49-F238E27FC236}">
                <a16:creationId xmlns:a16="http://schemas.microsoft.com/office/drawing/2014/main" id="{10BE2C31-9C8F-4A02-8C51-E67926096A0A}"/>
              </a:ext>
            </a:extLst>
          </p:cNvPr>
          <p:cNvSpPr txBox="1"/>
          <p:nvPr/>
        </p:nvSpPr>
        <p:spPr>
          <a:xfrm rot="2162226">
            <a:off x="10582864" y="563490"/>
            <a:ext cx="3709150" cy="577081"/>
          </a:xfrm>
          <a:prstGeom prst="rect">
            <a:avLst/>
          </a:prstGeom>
          <a:solidFill>
            <a:srgbClr val="990000"/>
          </a:solidFill>
          <a:ln>
            <a:noFill/>
          </a:ln>
        </p:spPr>
        <p:txBody>
          <a:bodyPr wrap="square" rtlCol="0">
            <a:spAutoFit/>
          </a:bodyPr>
          <a:ls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a:lstStyle>
          <a:p>
            <a:pPr algn="ctr"/>
            <a:r>
              <a:rPr lang="en-GB" sz="1050" b="1" dirty="0">
                <a:solidFill>
                  <a:srgbClr val="FFFFFF"/>
                </a:solidFill>
              </a:rPr>
              <a:t>Nominated at the DCM Awards:</a:t>
            </a:r>
          </a:p>
          <a:p>
            <a:pPr algn="ctr"/>
            <a:r>
              <a:rPr lang="en-GB" sz="1050" b="1" dirty="0">
                <a:solidFill>
                  <a:srgbClr val="FFFFFF"/>
                </a:solidFill>
              </a:rPr>
              <a:t>Best Use of Cinema (Large) + </a:t>
            </a:r>
          </a:p>
          <a:p>
            <a:pPr algn="ctr"/>
            <a:r>
              <a:rPr lang="en-GB" sz="1050" b="1" dirty="0">
                <a:solidFill>
                  <a:srgbClr val="FFFFFF"/>
                </a:solidFill>
              </a:rPr>
              <a:t>Best Use of Innovation</a:t>
            </a:r>
          </a:p>
        </p:txBody>
      </p:sp>
    </p:spTree>
    <p:extLst>
      <p:ext uri="{BB962C8B-B14F-4D97-AF65-F5344CB8AC3E}">
        <p14:creationId xmlns:p14="http://schemas.microsoft.com/office/powerpoint/2010/main" val="3875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3DEF2E24-93DF-7047-44C0-3489CCC01706}"/>
              </a:ext>
            </a:extLst>
          </p:cNvPr>
          <p:cNvSpPr txBox="1">
            <a:spLocks/>
          </p:cNvSpPr>
          <p:nvPr/>
        </p:nvSpPr>
        <p:spPr bwMode="gray">
          <a:xfrm>
            <a:off x="300478" y="3145316"/>
            <a:ext cx="6682213" cy="3446521"/>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Cut through the Christmas clutter:</a:t>
            </a:r>
          </a:p>
          <a:p>
            <a:pPr marL="171450" indent="-171450">
              <a:buClr>
                <a:srgbClr val="000000"/>
              </a:buClr>
              <a:buFont typeface="Symbol" panose="05050102010706020507" pitchFamily="18" charset="2"/>
              <a:buChar char="-"/>
              <a:defRPr/>
            </a:pPr>
            <a:r>
              <a:rPr lang="en-GB" sz="1100" b="0" dirty="0">
                <a:latin typeface="Arial" panose="020B0604020202020204" pitchFamily="34" charset="0"/>
                <a:cs typeface="Arial" panose="020B0604020202020204" pitchFamily="34" charset="0"/>
              </a:rPr>
              <a:t>Those exposed to the ad in cinema were </a:t>
            </a:r>
            <a:r>
              <a:rPr lang="en-GB" sz="1100" dirty="0">
                <a:solidFill>
                  <a:schemeClr val="bg2"/>
                </a:solidFill>
                <a:latin typeface="Arial" panose="020B0604020202020204" pitchFamily="34" charset="0"/>
                <a:cs typeface="Arial" panose="020B0604020202020204" pitchFamily="34" charset="0"/>
              </a:rPr>
              <a:t>22% more likely </a:t>
            </a:r>
            <a:r>
              <a:rPr lang="en-GB" sz="1100" b="0" dirty="0">
                <a:latin typeface="Arial" panose="020B0604020202020204" pitchFamily="34" charset="0"/>
                <a:cs typeface="Arial" panose="020B0604020202020204" pitchFamily="34" charset="0"/>
              </a:rPr>
              <a:t>to recall seeing it vs. those who hadn’t been exposed to the campaign at the cinema.</a:t>
            </a:r>
          </a:p>
          <a:p>
            <a:pPr marL="171450" indent="-171450">
              <a:buClr>
                <a:srgbClr val="000000"/>
              </a:buClr>
              <a:buFont typeface="Symbol" panose="05050102010706020507" pitchFamily="18" charset="2"/>
              <a:buChar char="-"/>
              <a:defRPr/>
            </a:pPr>
            <a:r>
              <a:rPr lang="en-GB" sz="1100" b="0" dirty="0">
                <a:solidFill>
                  <a:schemeClr val="bg2"/>
                </a:solidFill>
                <a:latin typeface="Arial" panose="020B0604020202020204" pitchFamily="34" charset="0"/>
                <a:cs typeface="Arial" panose="020B0604020202020204" pitchFamily="34" charset="0"/>
              </a:rPr>
              <a:t>O</a:t>
            </a:r>
            <a:r>
              <a:rPr lang="en-GB" sz="1100" dirty="0">
                <a:solidFill>
                  <a:schemeClr val="bg2"/>
                </a:solidFill>
                <a:latin typeface="Arial" panose="020B0604020202020204" pitchFamily="34" charset="0"/>
                <a:cs typeface="Arial" panose="020B0604020202020204" pitchFamily="34" charset="0"/>
              </a:rPr>
              <a:t>ver 2 in 5 </a:t>
            </a:r>
            <a:r>
              <a:rPr lang="en-GB" sz="1100" b="0" dirty="0">
                <a:latin typeface="Arial" panose="020B0604020202020204" pitchFamily="34" charset="0"/>
                <a:cs typeface="Arial" panose="020B0604020202020204" pitchFamily="34" charset="0"/>
              </a:rPr>
              <a:t>Vue cinemagoers were also able to recall the in-foyer </a:t>
            </a:r>
            <a:r>
              <a:rPr lang="en-GB" sz="1100" dirty="0">
                <a:solidFill>
                  <a:schemeClr val="bg2"/>
                </a:solidFill>
                <a:latin typeface="Arial" panose="020B0604020202020204" pitchFamily="34" charset="0"/>
                <a:cs typeface="Arial" panose="020B0604020202020204" pitchFamily="34" charset="0"/>
              </a:rPr>
              <a:t>digital screen ads</a:t>
            </a:r>
          </a:p>
          <a:p>
            <a:pPr marL="171450" indent="-171450">
              <a:buClr>
                <a:srgbClr val="000000"/>
              </a:buClr>
              <a:buFont typeface="Symbol" panose="05050102010706020507" pitchFamily="18" charset="2"/>
              <a:buChar char="-"/>
              <a:defRPr/>
            </a:pPr>
            <a:r>
              <a:rPr lang="en-GB" sz="1100" b="0" dirty="0" err="1">
                <a:latin typeface="Arial" panose="020B0604020202020204" pitchFamily="34" charset="0"/>
                <a:cs typeface="Arial" panose="020B0604020202020204" pitchFamily="34" charset="0"/>
              </a:rPr>
              <a:t>Mobsta’s</a:t>
            </a:r>
            <a:r>
              <a:rPr lang="en-GB" sz="1100" b="0" dirty="0">
                <a:latin typeface="Arial" panose="020B0604020202020204" pitchFamily="34" charset="0"/>
                <a:cs typeface="Arial" panose="020B0604020202020204" pitchFamily="34" charset="0"/>
              </a:rPr>
              <a:t> research showed that the </a:t>
            </a:r>
            <a:r>
              <a:rPr lang="en-GB" sz="1100" dirty="0">
                <a:solidFill>
                  <a:schemeClr val="bg2"/>
                </a:solidFill>
                <a:latin typeface="Arial" panose="020B0604020202020204" pitchFamily="34" charset="0"/>
                <a:cs typeface="Arial" panose="020B0604020202020204" pitchFamily="34" charset="0"/>
              </a:rPr>
              <a:t>re-targeting drove additional uplifts </a:t>
            </a:r>
            <a:r>
              <a:rPr lang="en-GB" sz="1100" b="0" dirty="0">
                <a:latin typeface="Arial" panose="020B0604020202020204" pitchFamily="34" charset="0"/>
                <a:cs typeface="Arial" panose="020B0604020202020204" pitchFamily="34" charset="0"/>
              </a:rPr>
              <a:t>in spontaneous (+4%) and prompted (+8%) awareness. </a:t>
            </a:r>
          </a:p>
          <a:p>
            <a:pPr marL="171450" indent="-171450">
              <a:buClr>
                <a:srgbClr val="000000"/>
              </a:buClr>
              <a:buFont typeface="Symbol" panose="05050102010706020507" pitchFamily="18" charset="2"/>
              <a:buChar char="-"/>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indent="-171450">
              <a:buClr>
                <a:srgbClr val="000000"/>
              </a:buClr>
              <a:buFont typeface="Symbol" panose="05050102010706020507" pitchFamily="18" charset="2"/>
              <a:buChar char="-"/>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Strengthen Deliveroo’s brand positioning:</a:t>
            </a:r>
          </a:p>
          <a:p>
            <a:pPr marL="171450" marR="0" lvl="0" indent="-171450" fontAlgn="auto">
              <a:spcAft>
                <a:spcPts val="0"/>
              </a:spcAft>
              <a:buClr>
                <a:srgbClr val="000000"/>
              </a:buClr>
              <a:buFont typeface="Symbol" panose="05050102010706020507" pitchFamily="18" charset="2"/>
              <a:buChar char="-"/>
              <a:tabLst/>
              <a:defRPr/>
            </a:pPr>
            <a:r>
              <a:rPr lang="en-GB" sz="1100" b="0" dirty="0">
                <a:latin typeface="Arial" panose="020B0604020202020204" pitchFamily="34" charset="0"/>
                <a:cs typeface="Arial" panose="020B0604020202020204" pitchFamily="34" charset="0"/>
              </a:rPr>
              <a:t>The cinema campaign has led to significant increases in key brand perceptions for Deliveroo, including ‘passionate about great food’, ‘offers a wide variety of cuisines’ and ‘is </a:t>
            </a:r>
            <a:r>
              <a:rPr lang="en-GB" sz="1100" dirty="0">
                <a:solidFill>
                  <a:schemeClr val="bg2"/>
                </a:solidFill>
                <a:latin typeface="Arial" panose="020B0604020202020204" pitchFamily="34" charset="0"/>
                <a:cs typeface="Arial" panose="020B0604020202020204" pitchFamily="34" charset="0"/>
              </a:rPr>
              <a:t>exciting as a gift for Christmas</a:t>
            </a:r>
            <a:r>
              <a:rPr lang="en-GB" sz="1100" b="0" dirty="0">
                <a:latin typeface="Arial" panose="020B0604020202020204" pitchFamily="34" charset="0"/>
                <a:cs typeface="Arial" panose="020B0604020202020204" pitchFamily="34" charset="0"/>
              </a:rPr>
              <a:t>’ </a:t>
            </a:r>
          </a:p>
          <a:p>
            <a:pPr marL="171450" indent="-171450">
              <a:buClr>
                <a:srgbClr val="000000"/>
              </a:buClr>
              <a:buFont typeface="Symbol" panose="05050102010706020507" pitchFamily="18" charset="2"/>
              <a:buChar char="-"/>
              <a:defRPr/>
            </a:pPr>
            <a:endParaRPr kumimoji="0" lang="en-GB" sz="1100" b="1" i="0" u="none" strike="noStrike" kern="1200" cap="none" spc="0" normalizeH="0" baseline="0" noProof="0" dirty="0">
              <a:ln>
                <a:noFill/>
              </a:ln>
              <a:solidFill>
                <a:srgbClr val="000000"/>
              </a:solidFill>
              <a:effectLst/>
              <a:uLnTx/>
              <a:uFillTx/>
              <a:latin typeface="Arial"/>
              <a:ea typeface="+mn-ea"/>
              <a:cs typeface="+mn-cs"/>
            </a:endParaRPr>
          </a:p>
          <a:p>
            <a:pPr marL="171450" indent="-171450">
              <a:buClr>
                <a:srgbClr val="000000"/>
              </a:buClr>
              <a:buFont typeface="Symbol" panose="05050102010706020507" pitchFamily="18" charset="2"/>
              <a:buChar char="-"/>
              <a:defRPr/>
            </a:pPr>
            <a:endParaRPr lang="en-GB" sz="1100" dirty="0">
              <a:solidFill>
                <a:srgbClr val="000000"/>
              </a:solidFill>
              <a:latin typeface="Arial"/>
            </a:endParaRPr>
          </a:p>
          <a:p>
            <a:pPr marL="171450" indent="-171450">
              <a:buClr>
                <a:srgbClr val="000000"/>
              </a:buClr>
              <a:buFont typeface="Symbol" panose="05050102010706020507" pitchFamily="18" charset="2"/>
              <a:buChar char="-"/>
              <a:defRPr/>
            </a:pPr>
            <a:endParaRPr lang="en-GB" sz="1100" dirty="0">
              <a:solidFill>
                <a:srgbClr val="000000"/>
              </a:solidFill>
              <a:latin typeface="Arial"/>
            </a:endParaRPr>
          </a:p>
          <a:p>
            <a:pPr marL="0" indent="0">
              <a:buClr>
                <a:srgbClr val="000000"/>
              </a:buClr>
              <a:buFontTx/>
              <a:buNone/>
              <a:defRPr/>
            </a:pPr>
            <a:r>
              <a:rPr lang="en-GB" sz="1100" dirty="0">
                <a:solidFill>
                  <a:srgbClr val="000000"/>
                </a:solidFill>
                <a:latin typeface="Arial"/>
              </a:rPr>
              <a:t>Put Deliveroo at the top of everyone’s Christmas list:</a:t>
            </a:r>
          </a:p>
          <a:p>
            <a:pPr marL="171450" indent="-171450">
              <a:buClr>
                <a:srgbClr val="000000"/>
              </a:buClr>
              <a:buFont typeface="Symbol" panose="05050102010706020507" pitchFamily="18" charset="2"/>
              <a:buChar char="-"/>
              <a:defRPr/>
            </a:pPr>
            <a:r>
              <a:rPr lang="en-GB" sz="1100" b="0">
                <a:latin typeface="Arial" panose="020B0604020202020204" pitchFamily="34" charset="0"/>
                <a:cs typeface="Arial" panose="020B0604020202020204" pitchFamily="34" charset="0"/>
              </a:rPr>
              <a:t>Cinema was </a:t>
            </a:r>
            <a:r>
              <a:rPr lang="en-GB" sz="1100" b="0" dirty="0">
                <a:latin typeface="Arial" panose="020B0604020202020204" pitchFamily="34" charset="0"/>
                <a:cs typeface="Arial" panose="020B0604020202020204" pitchFamily="34" charset="0"/>
              </a:rPr>
              <a:t>very effective in boosting </a:t>
            </a:r>
            <a:r>
              <a:rPr lang="en-GB" sz="1100" dirty="0">
                <a:solidFill>
                  <a:schemeClr val="bg2"/>
                </a:solidFill>
                <a:latin typeface="Arial" panose="020B0604020202020204" pitchFamily="34" charset="0"/>
                <a:cs typeface="Arial" panose="020B0604020202020204" pitchFamily="34" charset="0"/>
              </a:rPr>
              <a:t>consideration</a:t>
            </a:r>
            <a:r>
              <a:rPr lang="en-GB" sz="1100" b="0" dirty="0">
                <a:latin typeface="Arial" panose="020B0604020202020204" pitchFamily="34" charset="0"/>
                <a:cs typeface="Arial" panose="020B0604020202020204" pitchFamily="34" charset="0"/>
              </a:rPr>
              <a:t> of Deliveroo, with over a third of Test respondents claiming that they would be ‘extremely likely’ to consider Deliveroo – </a:t>
            </a:r>
            <a:r>
              <a:rPr lang="en-GB" sz="1100" dirty="0">
                <a:solidFill>
                  <a:schemeClr val="bg2"/>
                </a:solidFill>
                <a:latin typeface="Arial" panose="020B0604020202020204" pitchFamily="34" charset="0"/>
                <a:cs typeface="Arial" panose="020B0604020202020204" pitchFamily="34" charset="0"/>
              </a:rPr>
              <a:t>55% uplift from Control</a:t>
            </a:r>
            <a:r>
              <a:rPr lang="en-GB" sz="1100" b="0" dirty="0">
                <a:latin typeface="Arial" panose="020B0604020202020204" pitchFamily="34" charset="0"/>
                <a:cs typeface="Arial" panose="020B0604020202020204" pitchFamily="34" charset="0"/>
              </a:rPr>
              <a:t>. </a:t>
            </a:r>
          </a:p>
          <a:p>
            <a:pPr marL="171450" indent="-171450">
              <a:buClr>
                <a:srgbClr val="000000"/>
              </a:buClr>
              <a:buFont typeface="Symbol" panose="05050102010706020507" pitchFamily="18" charset="2"/>
              <a:buChar char="-"/>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a:t>
            </a:r>
            <a:r>
              <a:rPr lang="en-GB" sz="1100" b="0" dirty="0">
                <a:solidFill>
                  <a:srgbClr val="000000"/>
                </a:solidFill>
                <a:latin typeface="Arial" panose="020B0604020202020204" pitchFamily="34" charset="0"/>
                <a:cs typeface="Arial" panose="020B0604020202020204" pitchFamily="34" charset="0"/>
              </a:rPr>
              <a:t> cinema activity also worked to drive </a:t>
            </a:r>
            <a:r>
              <a:rPr lang="en-GB" sz="1100" dirty="0">
                <a:solidFill>
                  <a:schemeClr val="bg2"/>
                </a:solidFill>
                <a:latin typeface="Arial" panose="020B0604020202020204" pitchFamily="34" charset="0"/>
                <a:cs typeface="Arial" panose="020B0604020202020204" pitchFamily="34" charset="0"/>
              </a:rPr>
              <a:t>‘intention to act’ </a:t>
            </a:r>
            <a:r>
              <a:rPr lang="en-GB" sz="1100" b="0" dirty="0">
                <a:solidFill>
                  <a:srgbClr val="000000"/>
                </a:solidFill>
                <a:latin typeface="Arial" panose="020B0604020202020204" pitchFamily="34" charset="0"/>
                <a:cs typeface="Arial" panose="020B0604020202020204" pitchFamily="34" charset="0"/>
              </a:rPr>
              <a:t>(+54% vs Control)</a:t>
            </a:r>
            <a:endParaRPr kumimoji="0" lang="en-GB" sz="1100" b="1"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itle 6">
            <a:extLst>
              <a:ext uri="{FF2B5EF4-FFF2-40B4-BE49-F238E27FC236}">
                <a16:creationId xmlns:a16="http://schemas.microsoft.com/office/drawing/2014/main" id="{81AAFEE7-ABE3-FD79-31A4-1C95F82B23B8}"/>
              </a:ext>
            </a:extLst>
          </p:cNvPr>
          <p:cNvSpPr txBox="1">
            <a:spLocks/>
          </p:cNvSpPr>
          <p:nvPr/>
        </p:nvSpPr>
        <p:spPr bwMode="gray">
          <a:xfrm>
            <a:off x="7437491" y="3067051"/>
            <a:ext cx="1092778" cy="337356"/>
          </a:xfrm>
          <a:prstGeom prst="rect">
            <a:avLst/>
          </a:prstGeom>
          <a:noFill/>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pPr marL="0" marR="0" lvl="0" indent="0" algn="l" defTabSz="721479"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w="22225">
                  <a:noFill/>
                  <a:prstDash val="solid"/>
                </a:ln>
                <a:solidFill>
                  <a:schemeClr val="bg2"/>
                </a:solidFill>
                <a:effectLst/>
                <a:uLnTx/>
                <a:uFillTx/>
                <a:latin typeface="Arial" charset="0"/>
                <a:cs typeface="Arial" charset="0"/>
              </a:rPr>
              <a:t>Summary</a:t>
            </a:r>
          </a:p>
        </p:txBody>
      </p:sp>
      <p:cxnSp>
        <p:nvCxnSpPr>
          <p:cNvPr id="19" name="Straight Connector 18">
            <a:extLst>
              <a:ext uri="{FF2B5EF4-FFF2-40B4-BE49-F238E27FC236}">
                <a16:creationId xmlns:a16="http://schemas.microsoft.com/office/drawing/2014/main" id="{9798EA3C-7AA3-B49F-E7A2-1940508F467C}"/>
              </a:ext>
            </a:extLst>
          </p:cNvPr>
          <p:cNvCxnSpPr>
            <a:cxnSpLocks/>
          </p:cNvCxnSpPr>
          <p:nvPr/>
        </p:nvCxnSpPr>
        <p:spPr>
          <a:xfrm flipV="1">
            <a:off x="7210091" y="2916248"/>
            <a:ext cx="0" cy="3765789"/>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Title 6">
            <a:extLst>
              <a:ext uri="{FF2B5EF4-FFF2-40B4-BE49-F238E27FC236}">
                <a16:creationId xmlns:a16="http://schemas.microsoft.com/office/drawing/2014/main" id="{C138DF28-CD51-8D5B-896C-975F2D3F2D55}"/>
              </a:ext>
            </a:extLst>
          </p:cNvPr>
          <p:cNvSpPr txBox="1">
            <a:spLocks/>
          </p:cNvSpPr>
          <p:nvPr/>
        </p:nvSpPr>
        <p:spPr bwMode="gray">
          <a:xfrm>
            <a:off x="284881" y="896832"/>
            <a:ext cx="1069681" cy="363867"/>
          </a:xfrm>
          <a:prstGeom prst="rect">
            <a:avLst/>
          </a:prstGeom>
          <a:noFill/>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pPr marL="0" marR="0" lvl="0" indent="0" algn="l" defTabSz="721479"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w="22225">
                  <a:noFill/>
                  <a:prstDash val="solid"/>
                </a:ln>
                <a:solidFill>
                  <a:schemeClr val="bg2"/>
                </a:solidFill>
                <a:effectLst/>
                <a:uLnTx/>
                <a:uFillTx/>
                <a:latin typeface="Arial" charset="0"/>
                <a:cs typeface="Arial" charset="0"/>
              </a:rPr>
              <a:t>Results</a:t>
            </a:r>
          </a:p>
        </p:txBody>
      </p:sp>
      <p:sp>
        <p:nvSpPr>
          <p:cNvPr id="26" name="TextBox 25">
            <a:extLst>
              <a:ext uri="{FF2B5EF4-FFF2-40B4-BE49-F238E27FC236}">
                <a16:creationId xmlns:a16="http://schemas.microsoft.com/office/drawing/2014/main" id="{D3FB8A82-EDF8-E6ED-E020-2B20B009A6D7}"/>
              </a:ext>
            </a:extLst>
          </p:cNvPr>
          <p:cNvSpPr txBox="1"/>
          <p:nvPr/>
        </p:nvSpPr>
        <p:spPr>
          <a:xfrm>
            <a:off x="7364062" y="3430460"/>
            <a:ext cx="5360158" cy="622606"/>
          </a:xfrm>
          <a:prstGeom prst="rect">
            <a:avLst/>
          </a:prstGeom>
          <a:noFill/>
          <a:ln>
            <a:noFill/>
          </a:ln>
        </p:spPr>
        <p:txBody>
          <a:bodyPr wrap="square" rtlCol="0">
            <a:spAutoFit/>
          </a:bodyPr>
          <a:lstStyle/>
          <a:p>
            <a:pPr marL="0" marR="0" lvl="0" indent="0" defTabSz="961844" rtl="0" eaLnBrk="1" fontAlgn="auto" latinLnBrk="0" hangingPunct="1">
              <a:lnSpc>
                <a:spcPct val="107000"/>
              </a:lnSpc>
              <a:spcBef>
                <a:spcPts val="0"/>
              </a:spcBef>
              <a:spcAft>
                <a:spcPts val="800"/>
              </a:spcAft>
              <a:buClr>
                <a:srgbClr val="FFFFFF"/>
              </a:buClr>
              <a:buSzPct val="100000"/>
              <a:buFont typeface="Arial"/>
              <a:buNone/>
              <a:tabLst/>
              <a:defRPr/>
            </a:pPr>
            <a:r>
              <a:rPr lang="en-GB" sz="1100" b="0" dirty="0">
                <a:solidFill>
                  <a:srgbClr val="000000"/>
                </a:solidFill>
                <a:latin typeface="Arial"/>
                <a:ea typeface="Calibri" panose="020F0502020204030204" pitchFamily="34" charset="0"/>
                <a:cs typeface="Times New Roman" panose="02020603050405020304" pitchFamily="18" charset="0"/>
              </a:rPr>
              <a:t>The results highlight how maximising the full cinema experience – foyer, on screen and re-targeting - can deliver on </a:t>
            </a:r>
            <a:r>
              <a:rPr lang="en-GB" sz="1100" b="1" dirty="0">
                <a:solidFill>
                  <a:schemeClr val="bg2"/>
                </a:solidFill>
                <a:latin typeface="Arial"/>
                <a:ea typeface="Calibri" panose="020F0502020204030204" pitchFamily="34" charset="0"/>
                <a:cs typeface="Times New Roman" panose="02020603050405020304" pitchFamily="18" charset="0"/>
              </a:rPr>
              <a:t>awareness</a:t>
            </a:r>
            <a:r>
              <a:rPr lang="en-GB" sz="1100" b="0" dirty="0">
                <a:solidFill>
                  <a:srgbClr val="000000"/>
                </a:solidFill>
                <a:latin typeface="Arial"/>
                <a:ea typeface="Calibri" panose="020F0502020204030204" pitchFamily="34" charset="0"/>
                <a:cs typeface="Times New Roman" panose="02020603050405020304" pitchFamily="18" charset="0"/>
              </a:rPr>
              <a:t> and </a:t>
            </a:r>
            <a:r>
              <a:rPr lang="en-GB" sz="1100" b="1" dirty="0">
                <a:solidFill>
                  <a:schemeClr val="bg2"/>
                </a:solidFill>
                <a:latin typeface="Arial"/>
                <a:ea typeface="Calibri" panose="020F0502020204030204" pitchFamily="34" charset="0"/>
                <a:cs typeface="Times New Roman" panose="02020603050405020304" pitchFamily="18" charset="0"/>
              </a:rPr>
              <a:t>cut-through of key messages</a:t>
            </a:r>
            <a:r>
              <a:rPr lang="en-GB" sz="1100" b="0" dirty="0">
                <a:solidFill>
                  <a:srgbClr val="000000"/>
                </a:solidFill>
                <a:latin typeface="Arial"/>
                <a:ea typeface="Calibri" panose="020F0502020204030204" pitchFamily="34" charset="0"/>
                <a:cs typeface="Times New Roman" panose="02020603050405020304" pitchFamily="18" charset="0"/>
              </a:rPr>
              <a:t> and </a:t>
            </a:r>
            <a:r>
              <a:rPr lang="en-GB" sz="1100" dirty="0">
                <a:solidFill>
                  <a:srgbClr val="000000"/>
                </a:solidFill>
                <a:latin typeface="Arial"/>
                <a:ea typeface="Calibri" panose="020F0502020204030204" pitchFamily="34" charset="0"/>
                <a:cs typeface="Times New Roman" panose="02020603050405020304" pitchFamily="18" charset="0"/>
              </a:rPr>
              <a:t>ultimately </a:t>
            </a:r>
            <a:r>
              <a:rPr lang="en-GB" sz="1100" b="0" dirty="0">
                <a:solidFill>
                  <a:srgbClr val="000000"/>
                </a:solidFill>
                <a:latin typeface="Arial"/>
                <a:ea typeface="Calibri" panose="020F0502020204030204" pitchFamily="34" charset="0"/>
                <a:cs typeface="Times New Roman" panose="02020603050405020304" pitchFamily="18" charset="0"/>
              </a:rPr>
              <a:t>have a positive impact on </a:t>
            </a:r>
            <a:r>
              <a:rPr lang="en-GB" sz="1100" b="1" dirty="0">
                <a:solidFill>
                  <a:schemeClr val="bg2"/>
                </a:solidFill>
                <a:latin typeface="Arial"/>
                <a:ea typeface="Calibri" panose="020F0502020204030204" pitchFamily="34" charset="0"/>
                <a:cs typeface="Times New Roman" panose="02020603050405020304" pitchFamily="18" charset="0"/>
              </a:rPr>
              <a:t>consideration </a:t>
            </a:r>
            <a:r>
              <a:rPr lang="en-GB" sz="1100" dirty="0">
                <a:solidFill>
                  <a:schemeClr val="bg1"/>
                </a:solidFill>
                <a:latin typeface="Arial"/>
                <a:ea typeface="Calibri" panose="020F0502020204030204" pitchFamily="34" charset="0"/>
                <a:cs typeface="Times New Roman" panose="02020603050405020304" pitchFamily="18" charset="0"/>
              </a:rPr>
              <a:t>and</a:t>
            </a:r>
            <a:r>
              <a:rPr lang="en-GB" sz="1100" b="1" dirty="0">
                <a:solidFill>
                  <a:schemeClr val="bg2"/>
                </a:solidFill>
                <a:latin typeface="Arial"/>
                <a:ea typeface="Calibri" panose="020F0502020204030204" pitchFamily="34" charset="0"/>
                <a:cs typeface="Times New Roman" panose="02020603050405020304" pitchFamily="18" charset="0"/>
              </a:rPr>
              <a:t> action </a:t>
            </a:r>
            <a:r>
              <a:rPr lang="en-GB" sz="1100" b="0" dirty="0">
                <a:solidFill>
                  <a:srgbClr val="000000"/>
                </a:solidFill>
                <a:latin typeface="Arial"/>
                <a:ea typeface="Calibri" panose="020F0502020204030204" pitchFamily="34" charset="0"/>
                <a:cs typeface="Times New Roman" panose="02020603050405020304" pitchFamily="18" charset="0"/>
              </a:rPr>
              <a:t>too</a:t>
            </a:r>
            <a:r>
              <a:rPr lang="en-GB" sz="1100" dirty="0">
                <a:solidFill>
                  <a:srgbClr val="000000"/>
                </a:solidFill>
                <a:latin typeface="Arial"/>
                <a:cs typeface="Times New Roman" panose="02020603050405020304" pitchFamily="18" charset="0"/>
              </a:rPr>
              <a:t>. </a:t>
            </a:r>
          </a:p>
        </p:txBody>
      </p:sp>
      <p:sp>
        <p:nvSpPr>
          <p:cNvPr id="17" name="Rectangle 16">
            <a:extLst>
              <a:ext uri="{FF2B5EF4-FFF2-40B4-BE49-F238E27FC236}">
                <a16:creationId xmlns:a16="http://schemas.microsoft.com/office/drawing/2014/main" id="{E5FCC8D9-7335-F7B3-BFEF-72EDEC4ECF6F}"/>
              </a:ext>
            </a:extLst>
          </p:cNvPr>
          <p:cNvSpPr/>
          <p:nvPr/>
        </p:nvSpPr>
        <p:spPr>
          <a:xfrm>
            <a:off x="-83704" y="7195303"/>
            <a:ext cx="13442949" cy="230832"/>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rgbClr val="000000"/>
                </a:solidFill>
                <a:effectLst/>
                <a:uLnTx/>
                <a:uFillTx/>
                <a:latin typeface="Arial"/>
                <a:ea typeface="+mn-ea"/>
                <a:cs typeface="+mn-cs"/>
              </a:rPr>
              <a:t>Source: </a:t>
            </a:r>
            <a:r>
              <a:rPr kumimoji="0" lang="en-GB" sz="900" b="0" i="0" u="none" strike="noStrike" kern="1200" cap="none" spc="0" normalizeH="0" baseline="0" noProof="0" dirty="0">
                <a:ln>
                  <a:noFill/>
                </a:ln>
                <a:solidFill>
                  <a:srgbClr val="000000"/>
                </a:solidFill>
                <a:effectLst/>
                <a:uLnTx/>
                <a:uFillTx/>
                <a:latin typeface="Arial"/>
                <a:ea typeface="+mn-ea"/>
                <a:cs typeface="+mn-cs"/>
              </a:rPr>
              <a:t>Deliveroo DCM Awards Entry, Differentology research</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1">
            <a:extLst>
              <a:ext uri="{FF2B5EF4-FFF2-40B4-BE49-F238E27FC236}">
                <a16:creationId xmlns:a16="http://schemas.microsoft.com/office/drawing/2014/main" id="{C53F5606-5F85-CB38-061C-E2E79E478413}"/>
              </a:ext>
            </a:extLst>
          </p:cNvPr>
          <p:cNvSpPr>
            <a:spLocks noGrp="1"/>
          </p:cNvSpPr>
          <p:nvPr>
            <p:ph type="title"/>
          </p:nvPr>
        </p:nvSpPr>
        <p:spPr>
          <a:xfrm>
            <a:off x="270000" y="270000"/>
            <a:ext cx="12413343" cy="285585"/>
          </a:xfrm>
        </p:spPr>
        <p:txBody>
          <a:bodyPr/>
          <a:lstStyle/>
          <a:p>
            <a:r>
              <a:rPr lang="en-US" sz="2800" dirty="0"/>
              <a:t>Deliveroo</a:t>
            </a:r>
          </a:p>
        </p:txBody>
      </p:sp>
      <p:sp>
        <p:nvSpPr>
          <p:cNvPr id="22" name="Text Placeholder 2">
            <a:extLst>
              <a:ext uri="{FF2B5EF4-FFF2-40B4-BE49-F238E27FC236}">
                <a16:creationId xmlns:a16="http://schemas.microsoft.com/office/drawing/2014/main" id="{CA4427F4-0176-1F47-D872-27B09EB4EC4D}"/>
              </a:ext>
            </a:extLst>
          </p:cNvPr>
          <p:cNvSpPr txBox="1">
            <a:spLocks/>
          </p:cNvSpPr>
          <p:nvPr/>
        </p:nvSpPr>
        <p:spPr>
          <a:xfrm>
            <a:off x="270000" y="643926"/>
            <a:ext cx="12423740" cy="436608"/>
          </a:xfrm>
          <a:prstGeom prst="rect">
            <a:avLst/>
          </a:prstGeom>
        </p:spPr>
        <p:txBody>
          <a:bodyPr vert="horz" lIns="0" tIns="0" rIns="0" bIns="0" rtlCol="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The Ultimate Gift</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687D6710-651A-8BF7-FD76-016923F9A0B5}"/>
              </a:ext>
            </a:extLst>
          </p:cNvPr>
          <p:cNvCxnSpPr/>
          <p:nvPr/>
        </p:nvCxnSpPr>
        <p:spPr>
          <a:xfrm>
            <a:off x="300478" y="2911188"/>
            <a:ext cx="1242374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23" name="Chart 22">
            <a:extLst>
              <a:ext uri="{FF2B5EF4-FFF2-40B4-BE49-F238E27FC236}">
                <a16:creationId xmlns:a16="http://schemas.microsoft.com/office/drawing/2014/main" id="{FEE692F8-C2DE-07EB-3777-C847C3CE0171}"/>
              </a:ext>
            </a:extLst>
          </p:cNvPr>
          <p:cNvGraphicFramePr/>
          <p:nvPr>
            <p:extLst>
              <p:ext uri="{D42A27DB-BD31-4B8C-83A1-F6EECF244321}">
                <p14:modId xmlns:p14="http://schemas.microsoft.com/office/powerpoint/2010/main" val="3205326151"/>
              </p:ext>
            </p:extLst>
          </p:nvPr>
        </p:nvGraphicFramePr>
        <p:xfrm>
          <a:off x="380210" y="1213006"/>
          <a:ext cx="12515119" cy="1787658"/>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20AEE757-E990-1D3A-DF07-0524CF3DAA6E}"/>
              </a:ext>
            </a:extLst>
          </p:cNvPr>
          <p:cNvSpPr txBox="1"/>
          <p:nvPr/>
        </p:nvSpPr>
        <p:spPr>
          <a:xfrm>
            <a:off x="2007525" y="1224654"/>
            <a:ext cx="1023945" cy="230832"/>
          </a:xfrm>
          <a:prstGeom prst="rect">
            <a:avLst/>
          </a:prstGeom>
          <a:noFill/>
        </p:spPr>
        <p:txBody>
          <a:bodyPr wrap="square" rtlCol="0">
            <a:spAutoFit/>
          </a:bodyPr>
          <a:lstStyle/>
          <a:p>
            <a:pPr algn="ctr"/>
            <a:r>
              <a:rPr lang="en-GB" sz="900" i="1" dirty="0">
                <a:solidFill>
                  <a:schemeClr val="bg1"/>
                </a:solidFill>
                <a:cs typeface="Arial" panose="020B0604020202020204" pitchFamily="34" charset="0"/>
              </a:rPr>
              <a:t>+54% uplift</a:t>
            </a:r>
          </a:p>
        </p:txBody>
      </p:sp>
      <p:sp>
        <p:nvSpPr>
          <p:cNvPr id="33" name="TextBox 32">
            <a:extLst>
              <a:ext uri="{FF2B5EF4-FFF2-40B4-BE49-F238E27FC236}">
                <a16:creationId xmlns:a16="http://schemas.microsoft.com/office/drawing/2014/main" id="{39A76E21-E50C-979A-BB08-AE464447E429}"/>
              </a:ext>
            </a:extLst>
          </p:cNvPr>
          <p:cNvSpPr txBox="1"/>
          <p:nvPr/>
        </p:nvSpPr>
        <p:spPr>
          <a:xfrm>
            <a:off x="5946411" y="1222957"/>
            <a:ext cx="1382715" cy="230832"/>
          </a:xfrm>
          <a:prstGeom prst="rect">
            <a:avLst/>
          </a:prstGeom>
          <a:noFill/>
        </p:spPr>
        <p:txBody>
          <a:bodyPr wrap="square" rtlCol="0">
            <a:spAutoFit/>
          </a:bodyPr>
          <a:lstStyle/>
          <a:p>
            <a:pPr lvl="0" algn="ctr"/>
            <a:r>
              <a:rPr lang="en-GB" sz="900" i="1" dirty="0">
                <a:solidFill>
                  <a:schemeClr val="bg1"/>
                </a:solidFill>
                <a:cs typeface="Arial" panose="020B0604020202020204" pitchFamily="34" charset="0"/>
              </a:rPr>
              <a:t>+13% uplift</a:t>
            </a:r>
          </a:p>
        </p:txBody>
      </p:sp>
      <p:pic>
        <p:nvPicPr>
          <p:cNvPr id="5" name="Picture 4">
            <a:extLst>
              <a:ext uri="{FF2B5EF4-FFF2-40B4-BE49-F238E27FC236}">
                <a16:creationId xmlns:a16="http://schemas.microsoft.com/office/drawing/2014/main" id="{7F213989-FC73-F5FD-8C89-F3256E58A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9570" y="4354059"/>
            <a:ext cx="4626280" cy="2192585"/>
          </a:xfrm>
          <a:prstGeom prst="rect">
            <a:avLst/>
          </a:prstGeom>
        </p:spPr>
      </p:pic>
      <p:sp>
        <p:nvSpPr>
          <p:cNvPr id="24" name="TextBox 23">
            <a:extLst>
              <a:ext uri="{FF2B5EF4-FFF2-40B4-BE49-F238E27FC236}">
                <a16:creationId xmlns:a16="http://schemas.microsoft.com/office/drawing/2014/main" id="{1F236E6A-B84E-46CF-BE35-F2C76FE52A3E}"/>
              </a:ext>
            </a:extLst>
          </p:cNvPr>
          <p:cNvSpPr txBox="1"/>
          <p:nvPr/>
        </p:nvSpPr>
        <p:spPr>
          <a:xfrm>
            <a:off x="10052710" y="1224654"/>
            <a:ext cx="1382715" cy="230832"/>
          </a:xfrm>
          <a:prstGeom prst="rect">
            <a:avLst/>
          </a:prstGeom>
          <a:noFill/>
        </p:spPr>
        <p:txBody>
          <a:bodyPr wrap="square" rtlCol="0">
            <a:spAutoFit/>
          </a:bodyPr>
          <a:lstStyle/>
          <a:p>
            <a:pPr algn="ctr"/>
            <a:r>
              <a:rPr lang="en-GB" sz="900" i="1" dirty="0">
                <a:solidFill>
                  <a:schemeClr val="bg1"/>
                </a:solidFill>
                <a:cs typeface="Gill Sans" panose="020B0502020104020203"/>
              </a:rPr>
              <a:t>+80% uplift</a:t>
            </a:r>
          </a:p>
        </p:txBody>
      </p:sp>
    </p:spTree>
    <p:extLst>
      <p:ext uri="{BB962C8B-B14F-4D97-AF65-F5344CB8AC3E}">
        <p14:creationId xmlns:p14="http://schemas.microsoft.com/office/powerpoint/2010/main" val="45365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614</Words>
  <Application>Microsoft Office PowerPoint</Application>
  <PresentationFormat>Custom</PresentationFormat>
  <Paragraphs>57</Paragraphs>
  <Slides>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Century Gothic</vt:lpstr>
      <vt:lpstr>Impact</vt:lpstr>
      <vt:lpstr>Lucida Grande</vt:lpstr>
      <vt:lpstr>Symbol</vt:lpstr>
      <vt:lpstr>Wingdings</vt:lpstr>
      <vt:lpstr>1_Blank with title</vt:lpstr>
      <vt:lpstr>think-cell Slide</vt:lpstr>
      <vt:lpstr>Deliveroo</vt:lpstr>
      <vt:lpstr>Deliveroo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2022-11-14T16:00:05Z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