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oleObjec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5"/>
  </p:notesMasterIdLst>
  <p:handoutMasterIdLst>
    <p:handoutMasterId r:id="rId6"/>
  </p:handoutMasterIdLst>
  <p:sldIdLst>
    <p:sldId id="451" r:id="rId3"/>
    <p:sldId id="454" r:id="rId4"/>
  </p:sldIdLst>
  <p:sldSz cx="10080625" cy="7561263"/>
  <p:notesSz cx="6797675" cy="9926638"/>
  <p:custDataLst>
    <p:tags r:id="rId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p15:clr>
            <a:srgbClr val="A4A3A4"/>
          </p15:clr>
        </p15:guide>
        <p15:guide id="2" orient="horz" pos="4624">
          <p15:clr>
            <a:srgbClr val="A4A3A4"/>
          </p15:clr>
        </p15:guide>
        <p15:guide id="3" orient="horz" pos="1513">
          <p15:clr>
            <a:srgbClr val="A4A3A4"/>
          </p15:clr>
        </p15:guide>
        <p15:guide id="4" orient="horz" pos="1220">
          <p15:clr>
            <a:srgbClr val="A4A3A4"/>
          </p15:clr>
        </p15:guide>
        <p15:guide id="5" orient="horz" pos="879">
          <p15:clr>
            <a:srgbClr val="A4A3A4"/>
          </p15:clr>
        </p15:guide>
        <p15:guide id="6" orient="horz" pos="1154">
          <p15:clr>
            <a:srgbClr val="A4A3A4"/>
          </p15:clr>
        </p15:guide>
        <p15:guide id="7" orient="horz" pos="1860">
          <p15:clr>
            <a:srgbClr val="A4A3A4"/>
          </p15:clr>
        </p15:guide>
        <p15:guide id="8" orient="horz" pos="1919">
          <p15:clr>
            <a:srgbClr val="A4A3A4"/>
          </p15:clr>
        </p15:guide>
        <p15:guide id="9" orient="horz" pos="2613">
          <p15:clr>
            <a:srgbClr val="A4A3A4"/>
          </p15:clr>
        </p15:guide>
        <p15:guide id="10" orient="horz" pos="2899">
          <p15:clr>
            <a:srgbClr val="A4A3A4"/>
          </p15:clr>
        </p15:guide>
        <p15:guide id="11" orient="horz" pos="3243">
          <p15:clr>
            <a:srgbClr val="A4A3A4"/>
          </p15:clr>
        </p15:guide>
        <p15:guide id="12" orient="horz" pos="3675">
          <p15:clr>
            <a:srgbClr val="A4A3A4"/>
          </p15:clr>
        </p15:guide>
        <p15:guide id="13" orient="horz" pos="4285">
          <p15:clr>
            <a:srgbClr val="A4A3A4"/>
          </p15:clr>
        </p15:guide>
        <p15:guide id="14" orient="horz" pos="3316">
          <p15:clr>
            <a:srgbClr val="A4A3A4"/>
          </p15:clr>
        </p15:guide>
        <p15:guide id="15" orient="horz" pos="3597">
          <p15:clr>
            <a:srgbClr val="A4A3A4"/>
          </p15:clr>
        </p15:guide>
        <p15:guide id="16" orient="horz" pos="4008">
          <p15:clr>
            <a:srgbClr val="A4A3A4"/>
          </p15:clr>
        </p15:guide>
        <p15:guide id="17" orient="horz" pos="4357">
          <p15:clr>
            <a:srgbClr val="A4A3A4"/>
          </p15:clr>
        </p15:guide>
        <p15:guide id="18" orient="horz" pos="3937">
          <p15:clr>
            <a:srgbClr val="A4A3A4"/>
          </p15:clr>
        </p15:guide>
        <p15:guide id="19" orient="horz" pos="2962">
          <p15:clr>
            <a:srgbClr val="A4A3A4"/>
          </p15:clr>
        </p15:guide>
        <p15:guide id="20" orient="horz" pos="2547">
          <p15:clr>
            <a:srgbClr val="A4A3A4"/>
          </p15:clr>
        </p15:guide>
        <p15:guide id="21" orient="horz" pos="2265">
          <p15:clr>
            <a:srgbClr val="A4A3A4"/>
          </p15:clr>
        </p15:guide>
        <p15:guide id="22" orient="horz" pos="2201">
          <p15:clr>
            <a:srgbClr val="A4A3A4"/>
          </p15:clr>
        </p15:guide>
        <p15:guide id="23" orient="horz" pos="183">
          <p15:clr>
            <a:srgbClr val="A4A3A4"/>
          </p15:clr>
        </p15:guide>
        <p15:guide id="24" orient="horz" pos="467">
          <p15:clr>
            <a:srgbClr val="A4A3A4"/>
          </p15:clr>
        </p15:guide>
        <p15:guide id="25" orient="horz" pos="525">
          <p15:clr>
            <a:srgbClr val="A4A3A4"/>
          </p15:clr>
        </p15:guide>
        <p15:guide id="26" orient="horz" pos="807">
          <p15:clr>
            <a:srgbClr val="A4A3A4"/>
          </p15:clr>
        </p15:guide>
        <p15:guide id="27" pos="180">
          <p15:clr>
            <a:srgbClr val="A4A3A4"/>
          </p15:clr>
        </p15:guide>
        <p15:guide id="28" pos="3217">
          <p15:clr>
            <a:srgbClr val="A4A3A4"/>
          </p15:clr>
        </p15:guide>
        <p15:guide id="29" pos="625">
          <p15:clr>
            <a:srgbClr val="A4A3A4"/>
          </p15:clr>
        </p15:guide>
        <p15:guide id="30" pos="689">
          <p15:clr>
            <a:srgbClr val="A4A3A4"/>
          </p15:clr>
        </p15:guide>
        <p15:guide id="31" pos="1121">
          <p15:clr>
            <a:srgbClr val="A4A3A4"/>
          </p15:clr>
        </p15:guide>
        <p15:guide id="32" pos="1196">
          <p15:clr>
            <a:srgbClr val="A4A3A4"/>
          </p15:clr>
        </p15:guide>
        <p15:guide id="33" pos="1629">
          <p15:clr>
            <a:srgbClr val="A4A3A4"/>
          </p15:clr>
        </p15:guide>
        <p15:guide id="34" pos="1705">
          <p15:clr>
            <a:srgbClr val="A4A3A4"/>
          </p15:clr>
        </p15:guide>
        <p15:guide id="35" pos="2138">
          <p15:clr>
            <a:srgbClr val="A4A3A4"/>
          </p15:clr>
        </p15:guide>
        <p15:guide id="36" pos="2206">
          <p15:clr>
            <a:srgbClr val="A4A3A4"/>
          </p15:clr>
        </p15:guide>
        <p15:guide id="37" pos="2662">
          <p15:clr>
            <a:srgbClr val="A4A3A4"/>
          </p15:clr>
        </p15:guide>
        <p15:guide id="38" pos="2734">
          <p15:clr>
            <a:srgbClr val="A4A3A4"/>
          </p15:clr>
        </p15:guide>
        <p15:guide id="39" pos="3146">
          <p15:clr>
            <a:srgbClr val="A4A3A4"/>
          </p15:clr>
        </p15:guide>
        <p15:guide id="40" pos="3635">
          <p15:clr>
            <a:srgbClr val="A4A3A4"/>
          </p15:clr>
        </p15:guide>
        <p15:guide id="41" pos="3711">
          <p15:clr>
            <a:srgbClr val="A4A3A4"/>
          </p15:clr>
        </p15:guide>
        <p15:guide id="42" pos="4150">
          <p15:clr>
            <a:srgbClr val="A4A3A4"/>
          </p15:clr>
        </p15:guide>
        <p15:guide id="43" pos="4226">
          <p15:clr>
            <a:srgbClr val="A4A3A4"/>
          </p15:clr>
        </p15:guide>
        <p15:guide id="44" pos="4653">
          <p15:clr>
            <a:srgbClr val="A4A3A4"/>
          </p15:clr>
        </p15:guide>
        <p15:guide id="45" pos="4735">
          <p15:clr>
            <a:srgbClr val="A4A3A4"/>
          </p15:clr>
        </p15:guide>
        <p15:guide id="46" pos="5164">
          <p15:clr>
            <a:srgbClr val="A4A3A4"/>
          </p15:clr>
        </p15:guide>
        <p15:guide id="47" pos="5242">
          <p15:clr>
            <a:srgbClr val="A4A3A4"/>
          </p15:clr>
        </p15:guide>
        <p15:guide id="48" pos="5675">
          <p15:clr>
            <a:srgbClr val="A4A3A4"/>
          </p15:clr>
        </p15:guide>
        <p15:guide id="49" pos="5743">
          <p15:clr>
            <a:srgbClr val="A4A3A4"/>
          </p15:clr>
        </p15:guide>
        <p15:guide id="50" pos="617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449"/>
    <a:srgbClr val="AC162C"/>
    <a:srgbClr val="FFFFFF"/>
    <a:srgbClr val="A50021"/>
    <a:srgbClr val="EA576C"/>
    <a:srgbClr val="DFDEDE"/>
    <a:srgbClr val="8A8A8D"/>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7" autoAdjust="0"/>
    <p:restoredTop sz="94584" autoAdjust="0"/>
  </p:normalViewPr>
  <p:slideViewPr>
    <p:cSldViewPr snapToGrid="0">
      <p:cViewPr varScale="1">
        <p:scale>
          <a:sx n="180" d="100"/>
          <a:sy n="180" d="100"/>
        </p:scale>
        <p:origin x="528" y="184"/>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180"/>
        <p:guide pos="3217"/>
        <p:guide pos="625"/>
        <p:guide pos="689"/>
        <p:guide pos="1121"/>
        <p:guide pos="1196"/>
        <p:guide pos="1629"/>
        <p:guide pos="1705"/>
        <p:guide pos="2138"/>
        <p:guide pos="2206"/>
        <p:guide pos="2662"/>
        <p:guide pos="2734"/>
        <p:guide pos="3146"/>
        <p:guide pos="3635"/>
        <p:guide pos="3711"/>
        <p:guide pos="4150"/>
        <p:guide pos="4226"/>
        <p:guide pos="4653"/>
        <p:guide pos="4735"/>
        <p:guide pos="5164"/>
        <p:guide pos="5242"/>
        <p:guide pos="5675"/>
        <p:guide pos="5743"/>
        <p:guide pos="617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tags" Target="tags/tag1.xml"/><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0838041520716251"/>
          <c:y val="0.0454240103894667"/>
          <c:w val="0.868591018094911"/>
          <c:h val="0.783335750800716"/>
        </c:manualLayout>
      </c:layout>
      <c:barChart>
        <c:barDir val="col"/>
        <c:grouping val="clustered"/>
        <c:varyColors val="0"/>
        <c:ser>
          <c:idx val="0"/>
          <c:order val="0"/>
          <c:tx>
            <c:strRef>
              <c:f>Sheet1!$B$1</c:f>
              <c:strCache>
                <c:ptCount val="1"/>
                <c:pt idx="0">
                  <c:v>Control</c:v>
                </c:pt>
              </c:strCache>
            </c:strRef>
          </c:tx>
          <c:spPr>
            <a:solidFill>
              <a:srgbClr val="AC162C">
                <a:alpha val="50196"/>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Ad Awareness</c:v>
                </c:pt>
                <c:pt idx="1">
                  <c:v>DFS sells high quality sofas (agree)</c:v>
                </c:pt>
                <c:pt idx="2">
                  <c:v>Consideration (Top 2 box)</c:v>
                </c:pt>
              </c:strCache>
            </c:strRef>
          </c:cat>
          <c:val>
            <c:numRef>
              <c:f>Sheet1!$B$2:$B$4</c:f>
              <c:numCache>
                <c:formatCode>0%</c:formatCode>
                <c:ptCount val="3"/>
                <c:pt idx="0">
                  <c:v>0.42</c:v>
                </c:pt>
                <c:pt idx="1">
                  <c:v>0.44</c:v>
                </c:pt>
                <c:pt idx="2">
                  <c:v>0.24</c:v>
                </c:pt>
              </c:numCache>
            </c:numRef>
          </c:val>
        </c:ser>
        <c:ser>
          <c:idx val="1"/>
          <c:order val="1"/>
          <c:tx>
            <c:strRef>
              <c:f>Sheet1!$C$1</c:f>
              <c:strCache>
                <c:ptCount val="1"/>
                <c:pt idx="0">
                  <c:v>Cinemagoers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Ad Awareness</c:v>
                </c:pt>
                <c:pt idx="1">
                  <c:v>DFS sells high quality sofas (agree)</c:v>
                </c:pt>
                <c:pt idx="2">
                  <c:v>Consideration (Top 2 box)</c:v>
                </c:pt>
              </c:strCache>
            </c:strRef>
          </c:cat>
          <c:val>
            <c:numRef>
              <c:f>Sheet1!$C$2:$C$4</c:f>
              <c:numCache>
                <c:formatCode>0%</c:formatCode>
                <c:ptCount val="3"/>
                <c:pt idx="0">
                  <c:v>0.57</c:v>
                </c:pt>
                <c:pt idx="1">
                  <c:v>0.6</c:v>
                </c:pt>
                <c:pt idx="2">
                  <c:v>0.39</c:v>
                </c:pt>
              </c:numCache>
            </c:numRef>
          </c:val>
        </c:ser>
        <c:dLbls>
          <c:showLegendKey val="0"/>
          <c:showVal val="0"/>
          <c:showCatName val="0"/>
          <c:showSerName val="0"/>
          <c:showPercent val="0"/>
          <c:showBubbleSize val="0"/>
        </c:dLbls>
        <c:gapWidth val="50"/>
        <c:axId val="2142118208"/>
        <c:axId val="-2128792192"/>
      </c:barChart>
      <c:catAx>
        <c:axId val="2142118208"/>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000" b="0" i="0" u="none" strike="noStrike" kern="1200" baseline="0">
                <a:solidFill>
                  <a:schemeClr val="bg1">
                    <a:lumMod val="95000"/>
                    <a:lumOff val="5000"/>
                  </a:schemeClr>
                </a:solidFill>
                <a:latin typeface="+mn-lt"/>
                <a:ea typeface="+mn-ea"/>
                <a:cs typeface="+mn-cs"/>
              </a:defRPr>
            </a:pPr>
            <a:endParaRPr lang="en-US"/>
          </a:p>
        </c:txPr>
        <c:crossAx val="-2128792192"/>
        <c:crosses val="autoZero"/>
        <c:auto val="1"/>
        <c:lblAlgn val="ctr"/>
        <c:lblOffset val="100"/>
        <c:noMultiLvlLbl val="0"/>
      </c:catAx>
      <c:valAx>
        <c:axId val="-2128792192"/>
        <c:scaling>
          <c:orientation val="minMax"/>
        </c:scaling>
        <c:delete val="1"/>
        <c:axPos val="l"/>
        <c:numFmt formatCode="0%" sourceLinked="0"/>
        <c:majorTickMark val="out"/>
        <c:minorTickMark val="none"/>
        <c:tickLblPos val="nextTo"/>
        <c:crossAx val="2142118208"/>
        <c:crosses val="autoZero"/>
        <c:crossBetween val="between"/>
      </c:valAx>
      <c:spPr>
        <a:noFill/>
        <a:ln>
          <a:noFill/>
        </a:ln>
        <a:effectLst/>
      </c:spPr>
    </c:plotArea>
    <c:legend>
      <c:legendPos val="b"/>
      <c:layout>
        <c:manualLayout>
          <c:xMode val="edge"/>
          <c:yMode val="edge"/>
          <c:x val="0.0230170935415107"/>
          <c:y val="0.0490810531837202"/>
          <c:w val="0.175379438273464"/>
          <c:h val="0.09137309898516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95000"/>
                  <a:lumOff val="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8F741D12-1BA0-4D16-B253-39E4DA7AD69F}" type="datetimeFigureOut">
              <a:rPr lang="en-US" smtClean="0"/>
              <a:pPr/>
              <a:t>5/15/17</a:t>
            </a:fld>
            <a:endParaRPr lang="en-US"/>
          </a:p>
        </p:txBody>
      </p:sp>
      <p:sp>
        <p:nvSpPr>
          <p:cNvPr id="4" name="Footer Placeholder 3"/>
          <p:cNvSpPr>
            <a:spLocks noGrp="1"/>
          </p:cNvSpPr>
          <p:nvPr>
            <p:ph type="ftr" sz="quarter" idx="2"/>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5/15/17</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17800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5" Type="http://schemas.openxmlformats.org/officeDocument/2006/relationships/image" Target="../media/image1.emf"/><Relationship Id="rId1" Type="http://schemas.openxmlformats.org/officeDocument/2006/relationships/vmlDrawing" Target="../drawings/vmlDrawing3.vml"/><Relationship Id="rId2"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793952" y="1771742"/>
            <a:ext cx="5956870" cy="3652807"/>
          </a:xfrm>
          <a:prstGeom prst="rect">
            <a:avLst/>
          </a:prstGeom>
          <a:solidFill>
            <a:srgbClr val="CAC8C8"/>
          </a:solidFill>
          <a:ln>
            <a:noFill/>
          </a:ln>
          <a:effectLst/>
        </p:spPr>
        <p:txBody>
          <a:bodyPr vert="horz"/>
          <a:lstStyle>
            <a:lvl1pPr>
              <a:defRPr>
                <a:solidFill>
                  <a:schemeClr val="bg1"/>
                </a:solidFill>
              </a:defRPr>
            </a:lvl1pPr>
          </a:lstStyle>
          <a:p>
            <a:endParaRPr lang="en-US" dirty="0" smtClean="0"/>
          </a:p>
          <a:p>
            <a:endParaRPr lang="en-US" dirty="0" smtClean="0"/>
          </a:p>
          <a:p>
            <a:endParaRPr lang="en-US" dirty="0" smtClean="0"/>
          </a:p>
          <a:p>
            <a:endParaRPr lang="en-US" dirty="0" smtClean="0"/>
          </a:p>
          <a:p>
            <a:r>
              <a:rPr lang="en-US" dirty="0" smtClean="0"/>
              <a:t>		Insert picture here</a:t>
            </a:r>
            <a:endParaRPr lang="en-US" dirty="0"/>
          </a:p>
        </p:txBody>
      </p:sp>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5618"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3" name="Text Placeholder 12"/>
          <p:cNvSpPr>
            <a:spLocks noGrp="1"/>
          </p:cNvSpPr>
          <p:nvPr>
            <p:ph type="body" sz="quarter" idx="11" hasCustomPrompt="1"/>
          </p:nvPr>
        </p:nvSpPr>
        <p:spPr>
          <a:xfrm>
            <a:off x="250825" y="771889"/>
            <a:ext cx="9328120" cy="237225"/>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5"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7" name="Text Placeholder 26"/>
          <p:cNvSpPr>
            <a:spLocks noGrp="1"/>
          </p:cNvSpPr>
          <p:nvPr>
            <p:ph type="body" sz="quarter" idx="16" hasCustomPrompt="1"/>
          </p:nvPr>
        </p:nvSpPr>
        <p:spPr>
          <a:xfrm>
            <a:off x="266700" y="2096146"/>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8" name="Text Placeholder 26"/>
          <p:cNvSpPr>
            <a:spLocks noGrp="1"/>
          </p:cNvSpPr>
          <p:nvPr>
            <p:ph type="body" sz="quarter" idx="17" hasCustomPrompt="1"/>
          </p:nvPr>
        </p:nvSpPr>
        <p:spPr>
          <a:xfrm>
            <a:off x="266700" y="4385300"/>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30" name="Text Placeholder 29"/>
          <p:cNvSpPr>
            <a:spLocks noGrp="1"/>
          </p:cNvSpPr>
          <p:nvPr>
            <p:ph type="body" sz="quarter" idx="18" hasCustomPrompt="1"/>
          </p:nvPr>
        </p:nvSpPr>
        <p:spPr>
          <a:xfrm>
            <a:off x="266898" y="1803813"/>
            <a:ext cx="3071813" cy="256620"/>
          </a:xfrm>
          <a:prstGeom prst="rect">
            <a:avLst/>
          </a:prstGeom>
        </p:spPr>
        <p:txBody>
          <a:bodyPr vert="horz" lIns="36000"/>
          <a:lstStyle>
            <a:lvl1pPr>
              <a:defRPr sz="1400" baseline="0">
                <a:solidFill>
                  <a:srgbClr val="000000"/>
                </a:solidFill>
              </a:defRPr>
            </a:lvl1pPr>
          </a:lstStyle>
          <a:p>
            <a:pPr lvl="0"/>
            <a:r>
              <a:rPr lang="en-US" dirty="0" smtClean="0"/>
              <a:t>Write ‘Background’ here</a:t>
            </a:r>
            <a:endParaRPr lang="en-US" dirty="0"/>
          </a:p>
        </p:txBody>
      </p:sp>
      <p:sp>
        <p:nvSpPr>
          <p:cNvPr id="31" name="Text Placeholder 29"/>
          <p:cNvSpPr>
            <a:spLocks noGrp="1"/>
          </p:cNvSpPr>
          <p:nvPr>
            <p:ph type="body" sz="quarter" idx="19" hasCustomPrompt="1"/>
          </p:nvPr>
        </p:nvSpPr>
        <p:spPr>
          <a:xfrm>
            <a:off x="266898" y="4108646"/>
            <a:ext cx="3071813" cy="256620"/>
          </a:xfrm>
          <a:prstGeom prst="rect">
            <a:avLst/>
          </a:prstGeom>
        </p:spPr>
        <p:txBody>
          <a:bodyPr vert="horz" lIns="36000"/>
          <a:lstStyle>
            <a:lvl1pPr>
              <a:defRPr sz="1400">
                <a:solidFill>
                  <a:srgbClr val="000000"/>
                </a:solidFill>
              </a:defRPr>
            </a:lvl1pPr>
          </a:lstStyle>
          <a:p>
            <a:pPr lvl="0"/>
            <a:r>
              <a:rPr lang="en-US" dirty="0" smtClean="0"/>
              <a:t>Write ‘Idea’ here</a:t>
            </a:r>
            <a:endParaRPr lang="en-US" dirty="0"/>
          </a:p>
        </p:txBody>
      </p:sp>
      <p:sp>
        <p:nvSpPr>
          <p:cNvPr id="35" name="Text Placeholder 34"/>
          <p:cNvSpPr>
            <a:spLocks noGrp="1"/>
          </p:cNvSpPr>
          <p:nvPr>
            <p:ph type="body" sz="quarter" idx="20" hasCustomPrompt="1"/>
          </p:nvPr>
        </p:nvSpPr>
        <p:spPr>
          <a:xfrm>
            <a:off x="5238750" y="5635625"/>
            <a:ext cx="4445000" cy="747713"/>
          </a:xfrm>
          <a:prstGeom prst="rect">
            <a:avLst/>
          </a:prstGeom>
        </p:spPr>
        <p:txBody>
          <a:bodyPr vert="horz"/>
          <a:lstStyle>
            <a:lvl1pPr algn="r">
              <a:defRPr baseline="0">
                <a:solidFill>
                  <a:srgbClr val="FFFFFF"/>
                </a:solidFill>
              </a:defRPr>
            </a:lvl1pPr>
          </a:lstStyle>
          <a:p>
            <a:pPr lvl="0"/>
            <a:r>
              <a:rPr lang="en-US" dirty="0" smtClean="0"/>
              <a:t>Insert quote here – can run to two lines</a:t>
            </a:r>
            <a:endParaRPr lang="en-US" dirty="0"/>
          </a:p>
        </p:txBody>
      </p:sp>
    </p:spTree>
    <p:extLst>
      <p:ext uri="{BB962C8B-B14F-4D97-AF65-F5344CB8AC3E}">
        <p14:creationId xmlns:p14="http://schemas.microsoft.com/office/powerpoint/2010/main" val="349982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ase_study_2">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706642"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13"/>
          <p:cNvSpPr>
            <a:spLocks noGrp="1"/>
          </p:cNvSpPr>
          <p:nvPr>
            <p:ph type="body" sz="quarter" idx="15" hasCustomPrompt="1"/>
          </p:nvPr>
        </p:nvSpPr>
        <p:spPr bwMode="gray">
          <a:xfrm>
            <a:off x="5308660" y="7048425"/>
            <a:ext cx="4482208" cy="308472"/>
          </a:xfrm>
          <a:prstGeom prst="rect">
            <a:avLst/>
          </a:prstGeom>
        </p:spPr>
        <p:txBody>
          <a:bodyPr anchor="b" anchorCtr="0"/>
          <a:lstStyle>
            <a:lvl1pPr algn="r">
              <a:lnSpc>
                <a:spcPts val="842"/>
              </a:lnSpc>
              <a:buNone/>
              <a:defRPr sz="700" b="0" baseline="0">
                <a:solidFill>
                  <a:srgbClr val="000000"/>
                </a:solidFill>
              </a:defRPr>
            </a:lvl1pPr>
          </a:lstStyle>
          <a:p>
            <a:pPr lvl="0"/>
            <a:r>
              <a:rPr lang="en-GB" dirty="0" smtClean="0"/>
              <a:t>Source: Arial 7pt</a:t>
            </a:r>
            <a:endParaRPr lang="en-GB" dirty="0"/>
          </a:p>
        </p:txBody>
      </p:sp>
      <p:sp>
        <p:nvSpPr>
          <p:cNvPr id="17" name="Rectangle 16"/>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rgbClr val="000000"/>
              </a:solidFill>
            </a:endParaRPr>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5" name="Text Placeholder 12"/>
          <p:cNvSpPr>
            <a:spLocks noGrp="1"/>
          </p:cNvSpPr>
          <p:nvPr>
            <p:ph type="body" sz="quarter" idx="11" hasCustomPrompt="1"/>
          </p:nvPr>
        </p:nvSpPr>
        <p:spPr>
          <a:xfrm>
            <a:off x="250825" y="783227"/>
            <a:ext cx="9328120" cy="271240"/>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6"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3" name="Text Placeholder 26"/>
          <p:cNvSpPr>
            <a:spLocks noGrp="1"/>
          </p:cNvSpPr>
          <p:nvPr>
            <p:ph type="body" sz="quarter" idx="16" hasCustomPrompt="1"/>
          </p:nvPr>
        </p:nvSpPr>
        <p:spPr>
          <a:xfrm>
            <a:off x="266700" y="4520385"/>
            <a:ext cx="4060287" cy="1817688"/>
          </a:xfrm>
          <a:prstGeom prst="rect">
            <a:avLst/>
          </a:prstGeom>
        </p:spPr>
        <p:txBody>
          <a:bodyPr vert="horz"/>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4" name="Text Placeholder 29"/>
          <p:cNvSpPr>
            <a:spLocks noGrp="1"/>
          </p:cNvSpPr>
          <p:nvPr>
            <p:ph type="body" sz="quarter" idx="18" hasCustomPrompt="1"/>
          </p:nvPr>
        </p:nvSpPr>
        <p:spPr>
          <a:xfrm>
            <a:off x="266898" y="4171361"/>
            <a:ext cx="4079261" cy="344487"/>
          </a:xfrm>
          <a:prstGeom prst="rect">
            <a:avLst/>
          </a:prstGeom>
        </p:spPr>
        <p:txBody>
          <a:bodyPr vert="horz"/>
          <a:lstStyle>
            <a:lvl1pPr>
              <a:defRPr sz="1400">
                <a:solidFill>
                  <a:srgbClr val="000000"/>
                </a:solidFill>
              </a:defRPr>
            </a:lvl1pPr>
          </a:lstStyle>
          <a:p>
            <a:pPr lvl="0"/>
            <a:r>
              <a:rPr lang="en-US" dirty="0" smtClean="0"/>
              <a:t>Write ‘Results’ here</a:t>
            </a:r>
            <a:endParaRPr lang="en-US" dirty="0"/>
          </a:p>
        </p:txBody>
      </p:sp>
      <p:sp>
        <p:nvSpPr>
          <p:cNvPr id="8" name="Text Placeholder 7"/>
          <p:cNvSpPr>
            <a:spLocks noGrp="1"/>
          </p:cNvSpPr>
          <p:nvPr>
            <p:ph type="body" sz="quarter" idx="19" hasCustomPrompt="1"/>
          </p:nvPr>
        </p:nvSpPr>
        <p:spPr>
          <a:xfrm>
            <a:off x="5862638" y="1586630"/>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
        <p:nvSpPr>
          <p:cNvPr id="25" name="Text Placeholder 7"/>
          <p:cNvSpPr>
            <a:spLocks noGrp="1"/>
          </p:cNvSpPr>
          <p:nvPr>
            <p:ph type="body" sz="quarter" idx="20" hasCustomPrompt="1"/>
          </p:nvPr>
        </p:nvSpPr>
        <p:spPr>
          <a:xfrm>
            <a:off x="5862638" y="2357638"/>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
        <p:nvSpPr>
          <p:cNvPr id="26" name="Text Placeholder 7"/>
          <p:cNvSpPr>
            <a:spLocks noGrp="1"/>
          </p:cNvSpPr>
          <p:nvPr>
            <p:ph type="body" sz="quarter" idx="21" hasCustomPrompt="1"/>
          </p:nvPr>
        </p:nvSpPr>
        <p:spPr>
          <a:xfrm>
            <a:off x="5862638" y="3117307"/>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Tree>
    <p:extLst>
      <p:ext uri="{BB962C8B-B14F-4D97-AF65-F5344CB8AC3E}">
        <p14:creationId xmlns:p14="http://schemas.microsoft.com/office/powerpoint/2010/main" val="418395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vmlDrawing" Target="../drawings/vmlDrawing1.vml"/><Relationship Id="rId5" Type="http://schemas.openxmlformats.org/officeDocument/2006/relationships/tags" Target="../tags/tag2.xml"/><Relationship Id="rId6" Type="http://schemas.openxmlformats.org/officeDocument/2006/relationships/oleObject" Target="../embeddings/oleObject1.bin"/><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358522"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22" r:id="rId1"/>
    <p:sldLayoutId id="2147483923"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oleObject" Target="../embeddings/oleObject4.bin"/><Relationship Id="rId6" Type="http://schemas.openxmlformats.org/officeDocument/2006/relationships/image" Target="../media/image1.emf"/><Relationship Id="rId7" Type="http://schemas.openxmlformats.org/officeDocument/2006/relationships/image" Target="../media/image3.JPG"/><Relationship Id="rId1" Type="http://schemas.openxmlformats.org/officeDocument/2006/relationships/vmlDrawing" Target="../drawings/vmlDrawing4.vml"/><Relationship Id="rId2"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2719" y="270000"/>
            <a:ext cx="9308541" cy="409568"/>
          </a:xfrm>
        </p:spPr>
        <p:txBody>
          <a:bodyPr/>
          <a:lstStyle/>
          <a:p>
            <a:r>
              <a:rPr lang="en-GB" dirty="0" smtClean="0"/>
              <a:t>DFS</a:t>
            </a:r>
            <a:endParaRPr lang="en-GB" dirty="0"/>
          </a:p>
        </p:txBody>
      </p:sp>
      <p:sp>
        <p:nvSpPr>
          <p:cNvPr id="8" name="Text Placeholder 7"/>
          <p:cNvSpPr>
            <a:spLocks noGrp="1"/>
          </p:cNvSpPr>
          <p:nvPr>
            <p:ph type="body" sz="quarter" idx="11"/>
          </p:nvPr>
        </p:nvSpPr>
        <p:spPr>
          <a:xfrm>
            <a:off x="236778" y="696998"/>
            <a:ext cx="9328120" cy="237225"/>
          </a:xfrm>
        </p:spPr>
        <p:txBody>
          <a:bodyPr/>
          <a:lstStyle/>
          <a:p>
            <a:r>
              <a:rPr lang="en-GB" dirty="0" smtClean="0"/>
              <a:t>‘Great Brits’ - 2016</a:t>
            </a:r>
            <a:endParaRPr lang="en-GB" dirty="0"/>
          </a:p>
        </p:txBody>
      </p:sp>
      <p:sp>
        <p:nvSpPr>
          <p:cNvPr id="3" name="Text Placeholder 2"/>
          <p:cNvSpPr>
            <a:spLocks noGrp="1"/>
          </p:cNvSpPr>
          <p:nvPr>
            <p:ph type="body" sz="quarter" idx="16"/>
          </p:nvPr>
        </p:nvSpPr>
        <p:spPr>
          <a:xfrm>
            <a:off x="272719" y="1229533"/>
            <a:ext cx="5289251" cy="4673750"/>
          </a:xfrm>
        </p:spPr>
        <p:txBody>
          <a:bodyPr>
            <a:noAutofit/>
          </a:bodyPr>
          <a:lstStyle/>
          <a:p>
            <a:pPr>
              <a:spcBef>
                <a:spcPts val="1100"/>
              </a:spcBef>
            </a:pPr>
            <a:r>
              <a:rPr lang="en-GB" sz="1400" b="1" kern="1000" dirty="0" smtClean="0">
                <a:solidFill>
                  <a:schemeClr val="accent2"/>
                </a:solidFill>
              </a:rPr>
              <a:t>Background</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DFS is the dominant player in their category – for many it’s the first place that comes to mind when you want a new sofa. In looking for new growth opportunities, DFS identified a group of consumers who are more aspirational in their purchasing habits – motivated by quality and the origin of the product rather than just price alone. </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In the summer of 2016, DFS wanted to further harness its partnership with the Team GB Olympic squad with the aim of changing the long-stand perceptions of the brand, driving reappraisal and improving consideration among this aspirational, older target audience. </a:t>
            </a:r>
            <a:endParaRPr lang="en-GB" sz="1050" kern="1000" dirty="0">
              <a:solidFill>
                <a:schemeClr val="bg1"/>
              </a:solidFill>
            </a:endParaRPr>
          </a:p>
          <a:p>
            <a:pPr>
              <a:lnSpc>
                <a:spcPct val="100000"/>
              </a:lnSpc>
              <a:spcBef>
                <a:spcPts val="1100"/>
              </a:spcBef>
            </a:pPr>
            <a:r>
              <a:rPr lang="en-GB" sz="1400" b="1" kern="1000" dirty="0" smtClean="0">
                <a:solidFill>
                  <a:schemeClr val="accent2"/>
                </a:solidFill>
              </a:rPr>
              <a:t>Idea</a:t>
            </a:r>
          </a:p>
          <a:p>
            <a:pPr marL="171450" lvl="0" indent="-171450">
              <a:lnSpc>
                <a:spcPct val="100000"/>
              </a:lnSpc>
              <a:spcBef>
                <a:spcPts val="1100"/>
              </a:spcBef>
              <a:buClr>
                <a:srgbClr val="000000"/>
              </a:buClr>
              <a:buFont typeface="LucidaGrande" charset="0"/>
              <a:buChar char="-"/>
            </a:pPr>
            <a:r>
              <a:rPr lang="en-GB" sz="1050" kern="1000" dirty="0" smtClean="0"/>
              <a:t>DFS created a brand film that aimed to celebrate the hard work that goes into getting to the ‘top of your craft’. The film intersperse shots of the three Team GB athletes (Laura Trott, Max Whitlock and Adam Peaty) going through their rigorous training regimes and DFS’s own craftspeople hard at work in the Lincoln House Workshop in Derbyshire.</a:t>
            </a:r>
          </a:p>
          <a:p>
            <a:pPr>
              <a:lnSpc>
                <a:spcPct val="100000"/>
              </a:lnSpc>
              <a:spcBef>
                <a:spcPts val="1100"/>
              </a:spcBef>
            </a:pPr>
            <a:r>
              <a:rPr lang="en-GB" sz="1400" b="1" kern="1000" dirty="0" smtClean="0">
                <a:solidFill>
                  <a:schemeClr val="accent2"/>
                </a:solidFill>
              </a:rPr>
              <a:t>Plan</a:t>
            </a:r>
            <a:endParaRPr lang="en-GB" sz="1400" b="1" kern="1000" dirty="0">
              <a:solidFill>
                <a:schemeClr val="accent2"/>
              </a:solidFill>
            </a:endParaRPr>
          </a:p>
          <a:p>
            <a:pPr marL="171450" indent="-171450">
              <a:lnSpc>
                <a:spcPct val="100000"/>
              </a:lnSpc>
              <a:spcBef>
                <a:spcPts val="1100"/>
              </a:spcBef>
              <a:buClr>
                <a:srgbClr val="000000"/>
              </a:buClr>
              <a:buFont typeface="LucidaGrande" charset="0"/>
              <a:buChar char="-"/>
            </a:pPr>
            <a:r>
              <a:rPr lang="en-GB" sz="1050" dirty="0">
                <a:solidFill>
                  <a:schemeClr val="bg1"/>
                </a:solidFill>
              </a:rPr>
              <a:t>The ad was </a:t>
            </a:r>
            <a:r>
              <a:rPr lang="en-GB" sz="1050" dirty="0" smtClean="0">
                <a:solidFill>
                  <a:schemeClr val="bg1"/>
                </a:solidFill>
              </a:rPr>
              <a:t>aired nationwide on TV throughout</a:t>
            </a:r>
            <a:r>
              <a:rPr lang="en-GB" sz="1050" dirty="0">
                <a:solidFill>
                  <a:schemeClr val="bg1"/>
                </a:solidFill>
              </a:rPr>
              <a:t> August </a:t>
            </a:r>
            <a:r>
              <a:rPr lang="en-GB" sz="1050" dirty="0" smtClean="0">
                <a:solidFill>
                  <a:schemeClr val="bg1"/>
                </a:solidFill>
              </a:rPr>
              <a:t>with activity also running on VOD, press, radio</a:t>
            </a:r>
            <a:r>
              <a:rPr lang="en-GB" sz="1050" dirty="0">
                <a:solidFill>
                  <a:schemeClr val="bg1"/>
                </a:solidFill>
              </a:rPr>
              <a:t> </a:t>
            </a:r>
            <a:r>
              <a:rPr lang="en-GB" sz="1050" dirty="0" smtClean="0">
                <a:solidFill>
                  <a:schemeClr val="bg1"/>
                </a:solidFill>
              </a:rPr>
              <a:t>and online. During the Olympic </a:t>
            </a:r>
            <a:r>
              <a:rPr lang="en-GB" sz="1050" dirty="0">
                <a:solidFill>
                  <a:schemeClr val="bg1"/>
                </a:solidFill>
              </a:rPr>
              <a:t>Games </a:t>
            </a:r>
            <a:r>
              <a:rPr lang="en-GB" sz="1050" dirty="0" smtClean="0">
                <a:solidFill>
                  <a:schemeClr val="bg1"/>
                </a:solidFill>
              </a:rPr>
              <a:t>a </a:t>
            </a:r>
            <a:r>
              <a:rPr lang="en-GB" sz="1050" dirty="0">
                <a:solidFill>
                  <a:schemeClr val="bg1"/>
                </a:solidFill>
              </a:rPr>
              <a:t>series of tactical ads on premium digital OOH sites </a:t>
            </a:r>
            <a:r>
              <a:rPr lang="en-GB" sz="1050" dirty="0" smtClean="0">
                <a:solidFill>
                  <a:schemeClr val="bg1"/>
                </a:solidFill>
              </a:rPr>
              <a:t>also ran in the </a:t>
            </a:r>
            <a:r>
              <a:rPr lang="en-GB" sz="1050" dirty="0">
                <a:solidFill>
                  <a:schemeClr val="bg1"/>
                </a:solidFill>
              </a:rPr>
              <a:t>evening before and </a:t>
            </a:r>
            <a:r>
              <a:rPr lang="en-GB" sz="1050" dirty="0" smtClean="0">
                <a:solidFill>
                  <a:schemeClr val="bg1"/>
                </a:solidFill>
              </a:rPr>
              <a:t>after each </a:t>
            </a:r>
            <a:r>
              <a:rPr lang="en-GB" sz="1050" dirty="0">
                <a:solidFill>
                  <a:schemeClr val="bg1"/>
                </a:solidFill>
              </a:rPr>
              <a:t>of the featured athlete's </a:t>
            </a:r>
            <a:r>
              <a:rPr lang="en-GB" sz="1050" dirty="0" smtClean="0">
                <a:solidFill>
                  <a:schemeClr val="bg1"/>
                </a:solidFill>
              </a:rPr>
              <a:t>finals celebrating their success. </a:t>
            </a:r>
          </a:p>
          <a:p>
            <a:pPr marL="171450" indent="-171450">
              <a:lnSpc>
                <a:spcPct val="100000"/>
              </a:lnSpc>
              <a:spcBef>
                <a:spcPts val="1100"/>
              </a:spcBef>
              <a:buClr>
                <a:srgbClr val="000000"/>
              </a:buClr>
              <a:buFont typeface="LucidaGrande" charset="0"/>
              <a:buChar char="-"/>
            </a:pPr>
            <a:r>
              <a:rPr lang="en-GB" sz="1050" dirty="0" smtClean="0">
                <a:solidFill>
                  <a:schemeClr val="bg1"/>
                </a:solidFill>
              </a:rPr>
              <a:t>Using cinema to extend the reach of the campaign – knowing that its target audience are lighter TV viewers – the ad featured in the reel across a range of the month’s major titles including </a:t>
            </a:r>
            <a:r>
              <a:rPr lang="en-GB" sz="1050" i="1" dirty="0" smtClean="0">
                <a:solidFill>
                  <a:schemeClr val="bg1"/>
                </a:solidFill>
              </a:rPr>
              <a:t>Jason Bourne, Finding Dory, The BFG </a:t>
            </a:r>
            <a:r>
              <a:rPr lang="en-GB" sz="1050" dirty="0" smtClean="0">
                <a:solidFill>
                  <a:schemeClr val="bg1"/>
                </a:solidFill>
              </a:rPr>
              <a:t>and</a:t>
            </a:r>
            <a:r>
              <a:rPr lang="en-GB" sz="1050" i="1" dirty="0" smtClean="0">
                <a:solidFill>
                  <a:schemeClr val="bg1"/>
                </a:solidFill>
              </a:rPr>
              <a:t> David Brent: Life on the Road</a:t>
            </a:r>
            <a:r>
              <a:rPr lang="en-GB" sz="1050" dirty="0" smtClean="0">
                <a:solidFill>
                  <a:schemeClr val="bg1"/>
                </a:solidFill>
              </a:rPr>
              <a:t>. Buying in to cinema through the broad AGP route allowed DFS to reach its target audience regardless of whether they were visiting with their children or with their partner/friends.  </a:t>
            </a:r>
          </a:p>
          <a:p>
            <a:pPr marL="171450" indent="-171450">
              <a:lnSpc>
                <a:spcPct val="100000"/>
              </a:lnSpc>
              <a:spcBef>
                <a:spcPts val="1100"/>
              </a:spcBef>
              <a:buClr>
                <a:schemeClr val="accent2"/>
              </a:buClr>
              <a:buFont typeface="Arial" panose="020B0604020202020204" pitchFamily="34" charset="0"/>
              <a:buChar char="•"/>
            </a:pPr>
            <a:endParaRPr lang="en-GB" sz="1100" b="0" dirty="0"/>
          </a:p>
          <a:p>
            <a:pPr>
              <a:lnSpc>
                <a:spcPct val="100000"/>
              </a:lnSpc>
              <a:spcBef>
                <a:spcPts val="600"/>
              </a:spcBef>
            </a:pPr>
            <a:endParaRPr lang="en-GB" sz="1100" dirty="0"/>
          </a:p>
          <a:p>
            <a:pPr>
              <a:lnSpc>
                <a:spcPct val="100000"/>
              </a:lnSpc>
              <a:spcBef>
                <a:spcPts val="600"/>
              </a:spcBef>
            </a:pPr>
            <a:endParaRPr lang="en-GB" sz="1100" b="0" dirty="0"/>
          </a:p>
          <a:p>
            <a:endParaRPr lang="en-GB" dirty="0"/>
          </a:p>
        </p:txBody>
      </p:sp>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4629"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66"/>
          <p:cNvSpPr txBox="1">
            <a:spLocks/>
          </p:cNvSpPr>
          <p:nvPr/>
        </p:nvSpPr>
        <p:spPr>
          <a:xfrm>
            <a:off x="272719" y="3679748"/>
            <a:ext cx="3399367" cy="1817688"/>
          </a:xfrm>
          <a:prstGeom prst="rect">
            <a:avLst/>
          </a:prstGeom>
        </p:spPr>
        <p:txBody>
          <a:bodyPr vert="horz" lIns="36000" tIns="0"/>
          <a:lstStyle>
            <a:lvl1pPr marL="0" indent="0" algn="l" defTabSz="961844" rtl="0" eaLnBrk="1" latinLnBrk="0" hangingPunct="1">
              <a:lnSpc>
                <a:spcPts val="1900"/>
              </a:lnSpc>
              <a:spcBef>
                <a:spcPts val="0"/>
              </a:spcBef>
              <a:buClr>
                <a:srgbClr val="FFFFFF"/>
              </a:buClr>
              <a:buSzPct val="100000"/>
              <a:buFont typeface="Arial"/>
              <a:buNone/>
              <a:defRPr sz="1000" b="0" kern="1200" baseline="0">
                <a:solidFill>
                  <a:srgbClr val="000000"/>
                </a:solidFill>
                <a:latin typeface="Arial"/>
                <a:ea typeface="+mn-ea"/>
                <a:cs typeface="Arial"/>
              </a:defRPr>
            </a:lvl1pPr>
            <a:lvl2pPr marL="0" indent="0" algn="l" defTabSz="961844" rtl="0" eaLnBrk="1" latinLnBrk="0" hangingPunct="1">
              <a:lnSpc>
                <a:spcPts val="1900"/>
              </a:lnSpc>
              <a:spcBef>
                <a:spcPts val="0"/>
              </a:spcBef>
              <a:buClr>
                <a:srgbClr val="FFFFFF"/>
              </a:buClr>
              <a:buSzPct val="100000"/>
              <a:buFont typeface="Arial"/>
              <a:buNone/>
              <a:defRPr sz="1100" b="0" kern="1200">
                <a:solidFill>
                  <a:srgbClr val="000000"/>
                </a:solidFill>
                <a:latin typeface="Arial"/>
                <a:ea typeface="+mn-ea"/>
                <a:cs typeface="Arial"/>
              </a:defRPr>
            </a:lvl2pPr>
            <a:lvl3pPr marL="0" indent="0" algn="l" defTabSz="961844" rtl="0" eaLnBrk="1" latinLnBrk="0" hangingPunct="1">
              <a:lnSpc>
                <a:spcPts val="1500"/>
              </a:lnSpc>
              <a:spcBef>
                <a:spcPts val="0"/>
              </a:spcBef>
              <a:buClr>
                <a:srgbClr val="FFFFFF"/>
              </a:buClr>
              <a:buSzPct val="100000"/>
              <a:buFont typeface="Arial"/>
              <a:buNone/>
              <a:tabLst/>
              <a:defRPr sz="1100" b="1" kern="1200" baseline="0">
                <a:solidFill>
                  <a:srgbClr val="000000"/>
                </a:solidFill>
                <a:latin typeface="Arial"/>
                <a:ea typeface="+mn-ea"/>
                <a:cs typeface="Arial"/>
              </a:defRPr>
            </a:lvl3pPr>
            <a:lvl4pPr marL="0" indent="0" algn="l" defTabSz="961844" rtl="0" eaLnBrk="1" latinLnBrk="0" hangingPunct="1">
              <a:lnSpc>
                <a:spcPts val="1600"/>
              </a:lnSpc>
              <a:spcBef>
                <a:spcPts val="0"/>
              </a:spcBef>
              <a:buClr>
                <a:srgbClr val="FFFFFF"/>
              </a:buClr>
              <a:buSzPct val="100000"/>
              <a:buFont typeface="Arial"/>
              <a:buNone/>
              <a:tabLst/>
              <a:defRPr sz="1100" b="0" kern="1200">
                <a:solidFill>
                  <a:srgbClr val="000000"/>
                </a:solidFill>
                <a:latin typeface="Arial"/>
                <a:ea typeface="+mn-ea"/>
                <a:cs typeface="Arial"/>
              </a:defRPr>
            </a:lvl4pPr>
            <a:lvl5pPr marL="0" indent="0" algn="l" defTabSz="961844" rtl="0" eaLnBrk="1" latinLnBrk="0" hangingPunct="1">
              <a:lnSpc>
                <a:spcPts val="1100"/>
              </a:lnSpc>
              <a:spcBef>
                <a:spcPts val="0"/>
              </a:spcBef>
              <a:buClr>
                <a:srgbClr val="FFFFFF"/>
              </a:buClr>
              <a:buSzPct val="100000"/>
              <a:buFont typeface="Arial"/>
              <a:buNone/>
              <a:tabLst/>
              <a:defRPr sz="1100" b="0" kern="1200">
                <a:solidFill>
                  <a:srgbClr val="000000"/>
                </a:solidFill>
                <a:latin typeface="Arial"/>
                <a:ea typeface="+mn-ea"/>
                <a:cs typeface="Arial"/>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endParaRPr lang="en-GB" sz="1100" dirty="0" smtClean="0"/>
          </a:p>
        </p:txBody>
      </p:sp>
      <p:graphicFrame>
        <p:nvGraphicFramePr>
          <p:cNvPr id="15" name="Table 14"/>
          <p:cNvGraphicFramePr>
            <a:graphicFrameLocks noGrp="1"/>
          </p:cNvGraphicFramePr>
          <p:nvPr>
            <p:extLst>
              <p:ext uri="{D42A27DB-BD31-4B8C-83A1-F6EECF244321}">
                <p14:modId xmlns:p14="http://schemas.microsoft.com/office/powerpoint/2010/main" val="824357918"/>
              </p:ext>
            </p:extLst>
          </p:nvPr>
        </p:nvGraphicFramePr>
        <p:xfrm>
          <a:off x="5813764" y="4106330"/>
          <a:ext cx="3758222" cy="2325965"/>
        </p:xfrm>
        <a:graphic>
          <a:graphicData uri="http://schemas.openxmlformats.org/drawingml/2006/table">
            <a:tbl>
              <a:tblPr firstRow="1" bandRow="1">
                <a:tableStyleId>{2D5ABB26-0587-4C30-8999-92F81FD0307C}</a:tableStyleId>
              </a:tblPr>
              <a:tblGrid>
                <a:gridCol w="1488063"/>
                <a:gridCol w="2270159"/>
              </a:tblGrid>
              <a:tr h="402403">
                <a:tc gridSpan="2">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400" b="1" dirty="0" smtClean="0">
                          <a:solidFill>
                            <a:schemeClr val="accent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r>
              <a:tr h="305909">
                <a:tc>
                  <a:txBody>
                    <a:bodyPr/>
                    <a:lstStyle/>
                    <a:p>
                      <a:pPr>
                        <a:lnSpc>
                          <a:spcPct val="100000"/>
                        </a:lnSpc>
                      </a:pPr>
                      <a:r>
                        <a:rPr lang="en-US" sz="1050" b="1" dirty="0" smtClean="0">
                          <a:solidFill>
                            <a:schemeClr val="bg1"/>
                          </a:solidFill>
                        </a:rPr>
                        <a:t>Sector</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Retail</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2574">
                <a:tc>
                  <a:txBody>
                    <a:bodyPr/>
                    <a:lstStyle/>
                    <a:p>
                      <a:pPr>
                        <a:lnSpc>
                          <a:spcPct val="100000"/>
                        </a:lnSpc>
                      </a:pPr>
                      <a:r>
                        <a:rPr lang="en-US" sz="1050" b="1" dirty="0" smtClean="0">
                          <a:solidFill>
                            <a:schemeClr val="bg1"/>
                          </a:solidFill>
                        </a:rPr>
                        <a:t>Target Audience</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rPr>
                        <a:t>‘Quality</a:t>
                      </a:r>
                      <a:r>
                        <a:rPr lang="en-US" sz="1050" b="0" baseline="0" dirty="0" smtClean="0">
                          <a:solidFill>
                            <a:schemeClr val="bg1"/>
                          </a:solidFill>
                        </a:rPr>
                        <a:t> Seekers’</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46121">
                <a:tc>
                  <a:txBody>
                    <a:bodyPr/>
                    <a:lstStyle/>
                    <a:p>
                      <a:pPr>
                        <a:lnSpc>
                          <a:spcPct val="100000"/>
                        </a:lnSpc>
                      </a:pPr>
                      <a:r>
                        <a:rPr lang="en-US" sz="1050" b="1" dirty="0" smtClean="0">
                          <a:solidFill>
                            <a:schemeClr val="bg1"/>
                          </a:solidFill>
                        </a:rPr>
                        <a:t>Package</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i="0" baseline="0" dirty="0" smtClean="0">
                          <a:solidFill>
                            <a:schemeClr val="bg1"/>
                          </a:solidFill>
                        </a:rPr>
                        <a:t>AGP + Family AGP</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2574">
                <a:tc>
                  <a:txBody>
                    <a:bodyPr/>
                    <a:lstStyle/>
                    <a:p>
                      <a:pPr>
                        <a:lnSpc>
                          <a:spcPct val="100000"/>
                        </a:lnSpc>
                      </a:pPr>
                      <a:r>
                        <a:rPr lang="en-US" sz="1050" b="1" dirty="0" smtClean="0">
                          <a:solidFill>
                            <a:schemeClr val="bg1"/>
                          </a:solidFill>
                        </a:rPr>
                        <a:t>Media Agency</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MediaCom</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9680">
                <a:tc>
                  <a:txBody>
                    <a:bodyPr/>
                    <a:lstStyle/>
                    <a:p>
                      <a:pPr>
                        <a:lnSpc>
                          <a:spcPct val="100000"/>
                        </a:lnSpc>
                      </a:pPr>
                      <a:r>
                        <a:rPr lang="en-US" sz="1050" b="1" dirty="0" smtClean="0">
                          <a:solidFill>
                            <a:schemeClr val="bg1"/>
                          </a:solidFill>
                        </a:rPr>
                        <a:t>Creative Agency</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Krow</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26704">
                <a:tc>
                  <a:txBody>
                    <a:bodyPr/>
                    <a:lstStyle/>
                    <a:p>
                      <a:pPr>
                        <a:lnSpc>
                          <a:spcPct val="100000"/>
                        </a:lnSpc>
                      </a:pPr>
                      <a:r>
                        <a:rPr lang="en-US" sz="1050" b="1" dirty="0" smtClean="0">
                          <a:solidFill>
                            <a:schemeClr val="bg1"/>
                          </a:solidFill>
                        </a:rPr>
                        <a:t>Duration</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r>
                        <a:rPr lang="en-US" sz="1050" kern="1200" dirty="0" smtClean="0">
                          <a:solidFill>
                            <a:schemeClr val="bg1"/>
                          </a:solidFill>
                          <a:latin typeface="+mn-lt"/>
                          <a:ea typeface="+mn-ea"/>
                          <a:cs typeface="+mn-cs"/>
                        </a:rPr>
                        <a:t>30”</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Freeform 253"/>
          <p:cNvSpPr>
            <a:spLocks noEditPoints="1"/>
          </p:cNvSpPr>
          <p:nvPr/>
        </p:nvSpPr>
        <p:spPr bwMode="auto">
          <a:xfrm>
            <a:off x="9255318" y="271878"/>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sp>
        <p:nvSpPr>
          <p:cNvPr id="12" name="Freeform 303"/>
          <p:cNvSpPr>
            <a:spLocks noEditPoints="1"/>
          </p:cNvSpPr>
          <p:nvPr/>
        </p:nvSpPr>
        <p:spPr bwMode="auto">
          <a:xfrm>
            <a:off x="8633138" y="271878"/>
            <a:ext cx="540000" cy="54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r="17462"/>
          <a:stretch/>
        </p:blipFill>
        <p:spPr>
          <a:xfrm>
            <a:off x="5891712" y="1612358"/>
            <a:ext cx="3903606" cy="2434709"/>
          </a:xfrm>
          <a:prstGeom prst="rect">
            <a:avLst/>
          </a:prstGeom>
        </p:spPr>
      </p:pic>
    </p:spTree>
    <p:extLst>
      <p:ext uri="{BB962C8B-B14F-4D97-AF65-F5344CB8AC3E}">
        <p14:creationId xmlns:p14="http://schemas.microsoft.com/office/powerpoint/2010/main" val="3042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p:cNvSpPr txBox="1">
            <a:spLocks/>
          </p:cNvSpPr>
          <p:nvPr/>
        </p:nvSpPr>
        <p:spPr bwMode="gray">
          <a:xfrm>
            <a:off x="5942115" y="4848419"/>
            <a:ext cx="3639145" cy="487391"/>
          </a:xfrm>
          <a:prstGeom prst="rect">
            <a:avLst/>
          </a:prstGeom>
        </p:spPr>
        <p:txBody>
          <a:bodyPr vert="horz" lIns="36000" tIns="0" rIns="0" bIns="0" rtlCol="0">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smtClean="0">
                <a:solidFill>
                  <a:schemeClr val="bg1"/>
                </a:solidFill>
              </a:rPr>
              <a:t>Increase in top-2 box consideration:</a:t>
            </a:r>
            <a:endParaRPr lang="en-GB" sz="1100" b="1" dirty="0">
              <a:solidFill>
                <a:schemeClr val="bg1"/>
              </a:solidFill>
            </a:endParaRPr>
          </a:p>
          <a:p>
            <a:pPr defTabSz="417513">
              <a:lnSpc>
                <a:spcPct val="100000"/>
              </a:lnSpc>
              <a:buClrTx/>
              <a:tabLst>
                <a:tab pos="1250950" algn="l"/>
              </a:tabLst>
            </a:pPr>
            <a:r>
              <a:rPr lang="en-GB" sz="1100" dirty="0">
                <a:solidFill>
                  <a:schemeClr val="bg1"/>
                </a:solidFill>
              </a:rPr>
              <a:t>Those exposed to </a:t>
            </a:r>
            <a:r>
              <a:rPr lang="en-GB" sz="1100" dirty="0" smtClean="0">
                <a:solidFill>
                  <a:schemeClr val="bg1"/>
                </a:solidFill>
              </a:rPr>
              <a:t>the cinema activity </a:t>
            </a:r>
            <a:r>
              <a:rPr lang="en-GB" sz="1100" dirty="0">
                <a:solidFill>
                  <a:schemeClr val="bg1"/>
                </a:solidFill>
              </a:rPr>
              <a:t>are </a:t>
            </a:r>
            <a:r>
              <a:rPr lang="en-GB" sz="1100" b="1" dirty="0" smtClean="0">
                <a:solidFill>
                  <a:srgbClr val="A50021"/>
                </a:solidFill>
              </a:rPr>
              <a:t>63% </a:t>
            </a:r>
            <a:r>
              <a:rPr lang="en-GB" sz="1100" b="1" dirty="0">
                <a:solidFill>
                  <a:srgbClr val="A50021"/>
                </a:solidFill>
              </a:rPr>
              <a:t>more likely </a:t>
            </a:r>
            <a:r>
              <a:rPr lang="en-GB" sz="1100" b="1" dirty="0" smtClean="0">
                <a:solidFill>
                  <a:srgbClr val="A50021"/>
                </a:solidFill>
              </a:rPr>
              <a:t>to consider </a:t>
            </a:r>
            <a:r>
              <a:rPr lang="en-GB" sz="1100" dirty="0" smtClean="0">
                <a:solidFill>
                  <a:schemeClr val="bg1"/>
                </a:solidFill>
              </a:rPr>
              <a:t>DFS vs</a:t>
            </a:r>
            <a:r>
              <a:rPr lang="en-GB" sz="1100" dirty="0">
                <a:solidFill>
                  <a:schemeClr val="bg1"/>
                </a:solidFill>
              </a:rPr>
              <a:t>. </a:t>
            </a:r>
            <a:r>
              <a:rPr lang="en-GB" sz="1100" dirty="0" smtClean="0">
                <a:solidFill>
                  <a:schemeClr val="bg1"/>
                </a:solidFill>
              </a:rPr>
              <a:t>control </a:t>
            </a:r>
          </a:p>
          <a:p>
            <a:pPr defTabSz="417513">
              <a:lnSpc>
                <a:spcPct val="100000"/>
              </a:lnSpc>
              <a:buClrTx/>
              <a:tabLst>
                <a:tab pos="1250950" algn="l"/>
              </a:tabLst>
            </a:pPr>
            <a:r>
              <a:rPr lang="en-GB" altLang="en-US" sz="800" dirty="0">
                <a:solidFill>
                  <a:srgbClr val="000000">
                    <a:lumMod val="50000"/>
                    <a:lumOff val="50000"/>
                  </a:srgbClr>
                </a:solidFill>
              </a:rPr>
              <a:t>Cinema exposed = </a:t>
            </a:r>
            <a:r>
              <a:rPr lang="en-GB" altLang="en-US" sz="800" dirty="0" smtClean="0">
                <a:solidFill>
                  <a:srgbClr val="000000">
                    <a:lumMod val="50000"/>
                    <a:lumOff val="50000"/>
                  </a:srgbClr>
                </a:solidFill>
              </a:rPr>
              <a:t>39%, </a:t>
            </a:r>
            <a:r>
              <a:rPr lang="en-GB" altLang="en-US" sz="800" dirty="0">
                <a:solidFill>
                  <a:srgbClr val="000000">
                    <a:lumMod val="50000"/>
                    <a:lumOff val="50000"/>
                  </a:srgbClr>
                </a:solidFill>
              </a:rPr>
              <a:t>Control = 2</a:t>
            </a:r>
            <a:r>
              <a:rPr lang="en-GB" altLang="en-US" sz="800" dirty="0" smtClean="0">
                <a:solidFill>
                  <a:srgbClr val="000000">
                    <a:lumMod val="50000"/>
                    <a:lumOff val="50000"/>
                  </a:srgbClr>
                </a:solidFill>
              </a:rPr>
              <a:t>4%</a:t>
            </a:r>
            <a:endParaRPr lang="en-US" sz="800" dirty="0"/>
          </a:p>
        </p:txBody>
      </p:sp>
      <p:sp>
        <p:nvSpPr>
          <p:cNvPr id="14" name="Title 6"/>
          <p:cNvSpPr txBox="1">
            <a:spLocks/>
          </p:cNvSpPr>
          <p:nvPr/>
        </p:nvSpPr>
        <p:spPr bwMode="gray">
          <a:xfrm>
            <a:off x="272719" y="5732090"/>
            <a:ext cx="1060017" cy="337356"/>
          </a:xfrm>
          <a:prstGeom prst="rect">
            <a:avLst/>
          </a:prstGeom>
          <a:ln>
            <a:noFill/>
          </a:ln>
        </p:spPr>
        <p:txBody>
          <a:bodyPr vert="horz" wrap="none" lIns="0" tIns="0" rIns="0" bIns="0" rtlCol="0" anchor="ctr">
            <a:noAutofit/>
          </a:bodyPr>
          <a:lstStyle>
            <a:defPPr>
              <a:defRPr lang="en-US"/>
            </a:defPPr>
            <a:lvl1pPr defTabSz="721479">
              <a:spcBef>
                <a:spcPct val="0"/>
              </a:spcBef>
              <a:buNone/>
              <a:defRPr sz="1400" b="1" cap="none" spc="0" baseline="0">
                <a:ln w="22225">
                  <a:noFill/>
                  <a:prstDash val="solid"/>
                </a:ln>
                <a:solidFill>
                  <a:schemeClr val="accent2"/>
                </a:solidFill>
                <a:effectLst/>
                <a:latin typeface="Arial" charset="0"/>
                <a:ea typeface="Arial" charset="0"/>
                <a:cs typeface="Arial" charset="0"/>
              </a:defRPr>
            </a:lvl1pPr>
          </a:lstStyle>
          <a:p>
            <a:r>
              <a:rPr lang="en-GB" dirty="0" smtClean="0"/>
              <a:t>Summary</a:t>
            </a:r>
            <a:endParaRPr lang="en-GB" dirty="0"/>
          </a:p>
        </p:txBody>
      </p:sp>
      <p:cxnSp>
        <p:nvCxnSpPr>
          <p:cNvPr id="15" name="Straight Connector 14"/>
          <p:cNvCxnSpPr/>
          <p:nvPr/>
        </p:nvCxnSpPr>
        <p:spPr>
          <a:xfrm>
            <a:off x="207169" y="5657542"/>
            <a:ext cx="9501482" cy="0"/>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1"/>
          <p:cNvSpPr txBox="1">
            <a:spLocks/>
          </p:cNvSpPr>
          <p:nvPr/>
        </p:nvSpPr>
        <p:spPr bwMode="gray">
          <a:xfrm>
            <a:off x="975090" y="4008854"/>
            <a:ext cx="3540203" cy="694148"/>
          </a:xfrm>
          <a:prstGeom prst="rect">
            <a:avLst/>
          </a:prstGeom>
        </p:spPr>
        <p:txBody>
          <a:bodyPr vert="horz" lIns="36000" tIns="0" rIns="0" bIns="0" rtlCol="0">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smtClean="0">
                <a:solidFill>
                  <a:schemeClr val="bg1"/>
                </a:solidFill>
              </a:rPr>
              <a:t>Uplift in advertising awareness:</a:t>
            </a:r>
          </a:p>
          <a:p>
            <a:pPr defTabSz="417513">
              <a:lnSpc>
                <a:spcPct val="100000"/>
              </a:lnSpc>
              <a:buClrTx/>
              <a:tabLst>
                <a:tab pos="1250950" algn="l"/>
              </a:tabLst>
            </a:pPr>
            <a:r>
              <a:rPr lang="en-GB" sz="1100" dirty="0" smtClean="0">
                <a:solidFill>
                  <a:schemeClr val="bg1"/>
                </a:solidFill>
              </a:rPr>
              <a:t>Cinema exposed </a:t>
            </a:r>
            <a:r>
              <a:rPr lang="en-GB" sz="1100" b="1" dirty="0" smtClean="0">
                <a:solidFill>
                  <a:srgbClr val="A50021"/>
                </a:solidFill>
              </a:rPr>
              <a:t>30% </a:t>
            </a:r>
            <a:r>
              <a:rPr lang="en-GB" sz="1100" dirty="0" smtClean="0">
                <a:solidFill>
                  <a:schemeClr val="bg1"/>
                </a:solidFill>
              </a:rPr>
              <a:t>more likely to be </a:t>
            </a:r>
            <a:r>
              <a:rPr lang="en-GB" sz="1100" b="1" dirty="0" smtClean="0">
                <a:solidFill>
                  <a:srgbClr val="A50021"/>
                </a:solidFill>
              </a:rPr>
              <a:t>aware of DFS </a:t>
            </a:r>
            <a:r>
              <a:rPr lang="en-GB" sz="1100" dirty="0" smtClean="0">
                <a:solidFill>
                  <a:schemeClr val="bg1"/>
                </a:solidFill>
              </a:rPr>
              <a:t>vs.</a:t>
            </a:r>
            <a:r>
              <a:rPr lang="en-GB" sz="1100" dirty="0">
                <a:solidFill>
                  <a:schemeClr val="bg1"/>
                </a:solidFill>
              </a:rPr>
              <a:t> </a:t>
            </a:r>
            <a:r>
              <a:rPr lang="en-GB" sz="1100" dirty="0" smtClean="0">
                <a:solidFill>
                  <a:schemeClr val="bg1"/>
                </a:solidFill>
              </a:rPr>
              <a:t>control (no exposure in cinema)</a:t>
            </a:r>
            <a:endParaRPr lang="en-GB" sz="1100" dirty="0">
              <a:solidFill>
                <a:schemeClr val="bg1"/>
              </a:solidFill>
            </a:endParaRPr>
          </a:p>
          <a:p>
            <a:pPr defTabSz="417513">
              <a:lnSpc>
                <a:spcPct val="100000"/>
              </a:lnSpc>
              <a:buClrTx/>
              <a:tabLst>
                <a:tab pos="1250950" algn="l"/>
              </a:tabLst>
            </a:pPr>
            <a:r>
              <a:rPr lang="en-GB" altLang="en-US" sz="800" dirty="0" smtClean="0">
                <a:solidFill>
                  <a:srgbClr val="000000">
                    <a:lumMod val="50000"/>
                    <a:lumOff val="50000"/>
                  </a:srgbClr>
                </a:solidFill>
              </a:rPr>
              <a:t>Cinema exposed = 57%, Control = 42%</a:t>
            </a:r>
            <a:endParaRPr lang="en-GB" sz="1100" dirty="0" smtClean="0"/>
          </a:p>
        </p:txBody>
      </p:sp>
      <p:sp>
        <p:nvSpPr>
          <p:cNvPr id="23" name="Freeform 287"/>
          <p:cNvSpPr>
            <a:spLocks noEditPoints="1"/>
          </p:cNvSpPr>
          <p:nvPr/>
        </p:nvSpPr>
        <p:spPr bwMode="auto">
          <a:xfrm>
            <a:off x="522647" y="4148075"/>
            <a:ext cx="360000" cy="3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38"/>
          <p:cNvSpPr>
            <a:spLocks noEditPoints="1"/>
          </p:cNvSpPr>
          <p:nvPr/>
        </p:nvSpPr>
        <p:spPr bwMode="auto">
          <a:xfrm>
            <a:off x="5423012" y="4947830"/>
            <a:ext cx="359474" cy="36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chemeClr val="accent2"/>
          </a:solidFill>
          <a:ln>
            <a:noFill/>
          </a:ln>
          <a:extLst/>
        </p:spPr>
        <p:txBody>
          <a:bodyPr/>
          <a:lstStyle/>
          <a:p>
            <a:endParaRPr lang="en-GB"/>
          </a:p>
        </p:txBody>
      </p:sp>
      <p:sp>
        <p:nvSpPr>
          <p:cNvPr id="29" name="Text Placeholder 1"/>
          <p:cNvSpPr>
            <a:spLocks noGrp="1"/>
          </p:cNvSpPr>
          <p:nvPr>
            <p:ph type="body" sz="quarter" idx="16"/>
          </p:nvPr>
        </p:nvSpPr>
        <p:spPr>
          <a:xfrm>
            <a:off x="272718" y="6069446"/>
            <a:ext cx="8148267" cy="617743"/>
          </a:xfrm>
        </p:spPr>
        <p:txBody>
          <a:bodyPr/>
          <a:lstStyle/>
          <a:p>
            <a:pPr>
              <a:lnSpc>
                <a:spcPct val="100000"/>
              </a:lnSpc>
              <a:buClr>
                <a:srgbClr val="990000"/>
              </a:buClr>
            </a:pPr>
            <a:r>
              <a:rPr lang="en-GB" sz="1200" dirty="0" smtClean="0">
                <a:solidFill>
                  <a:schemeClr val="bg1"/>
                </a:solidFill>
              </a:rPr>
              <a:t>Adding cinema to its AV mix has helped DFS </a:t>
            </a:r>
            <a:r>
              <a:rPr lang="en-GB" sz="1200" b="1" dirty="0" smtClean="0">
                <a:solidFill>
                  <a:schemeClr val="accent2"/>
                </a:solidFill>
              </a:rPr>
              <a:t>drive significant uplifts in campaign awareness, brand perceptions, relevance and consideration </a:t>
            </a:r>
            <a:r>
              <a:rPr lang="en-GB" sz="1200" dirty="0">
                <a:solidFill>
                  <a:schemeClr val="bg1"/>
                </a:solidFill>
              </a:rPr>
              <a:t>of its </a:t>
            </a:r>
            <a:r>
              <a:rPr lang="en-GB" sz="1200" dirty="0" smtClean="0">
                <a:solidFill>
                  <a:schemeClr val="bg1"/>
                </a:solidFill>
              </a:rPr>
              <a:t>offering among its core target audience of upmarket, older adults.</a:t>
            </a:r>
            <a:endParaRPr lang="en-GB" sz="1200" b="1" dirty="0">
              <a:solidFill>
                <a:schemeClr val="bg1"/>
              </a:solidFill>
            </a:endParaRPr>
          </a:p>
        </p:txBody>
      </p:sp>
      <p:graphicFrame>
        <p:nvGraphicFramePr>
          <p:cNvPr id="35" name="Chart 34"/>
          <p:cNvGraphicFramePr/>
          <p:nvPr>
            <p:extLst>
              <p:ext uri="{D42A27DB-BD31-4B8C-83A1-F6EECF244321}">
                <p14:modId xmlns:p14="http://schemas.microsoft.com/office/powerpoint/2010/main" val="3125977422"/>
              </p:ext>
            </p:extLst>
          </p:nvPr>
        </p:nvGraphicFramePr>
        <p:xfrm>
          <a:off x="-6895" y="1430972"/>
          <a:ext cx="9715546" cy="2371628"/>
        </p:xfrm>
        <a:graphic>
          <a:graphicData uri="http://schemas.openxmlformats.org/drawingml/2006/chart">
            <c:chart xmlns:c="http://schemas.openxmlformats.org/drawingml/2006/chart" xmlns:r="http://schemas.openxmlformats.org/officeDocument/2006/relationships" r:id="rId2"/>
          </a:graphicData>
        </a:graphic>
      </p:graphicFrame>
      <p:sp>
        <p:nvSpPr>
          <p:cNvPr id="36" name="Rectangle 35"/>
          <p:cNvSpPr/>
          <p:nvPr/>
        </p:nvSpPr>
        <p:spPr>
          <a:xfrm>
            <a:off x="4797763" y="6947026"/>
            <a:ext cx="5038725" cy="415498"/>
          </a:xfrm>
          <a:prstGeom prst="rect">
            <a:avLst/>
          </a:prstGeom>
        </p:spPr>
        <p:txBody>
          <a:bodyPr>
            <a:spAutoFit/>
          </a:bodyPr>
          <a:lstStyle/>
          <a:p>
            <a:pPr algn="r"/>
            <a:r>
              <a:rPr lang="en-US" sz="700" b="1" dirty="0" smtClean="0">
                <a:solidFill>
                  <a:schemeClr val="bg1"/>
                </a:solidFill>
              </a:rPr>
              <a:t>Source: </a:t>
            </a:r>
            <a:r>
              <a:rPr lang="en-US" sz="700" dirty="0" smtClean="0">
                <a:solidFill>
                  <a:schemeClr val="bg1"/>
                </a:solidFill>
              </a:rPr>
              <a:t>DCM / DFS</a:t>
            </a:r>
          </a:p>
          <a:p>
            <a:pPr algn="r"/>
            <a:r>
              <a:rPr lang="en-US" sz="700" dirty="0" smtClean="0">
                <a:solidFill>
                  <a:schemeClr val="bg1"/>
                </a:solidFill>
              </a:rPr>
              <a:t>Conducted </a:t>
            </a:r>
            <a:r>
              <a:rPr lang="en-US" sz="700" dirty="0">
                <a:solidFill>
                  <a:schemeClr val="bg1"/>
                </a:solidFill>
              </a:rPr>
              <a:t>by; </a:t>
            </a:r>
            <a:r>
              <a:rPr lang="en-US" sz="700" dirty="0" smtClean="0">
                <a:solidFill>
                  <a:schemeClr val="bg1"/>
                </a:solidFill>
              </a:rPr>
              <a:t>Differentology, August 2016</a:t>
            </a:r>
          </a:p>
          <a:p>
            <a:pPr algn="r"/>
            <a:r>
              <a:rPr lang="en-US" sz="700" dirty="0" smtClean="0">
                <a:solidFill>
                  <a:schemeClr val="bg1"/>
                </a:solidFill>
              </a:rPr>
              <a:t>Research sample: ABC1 Adults 45+</a:t>
            </a:r>
            <a:endParaRPr lang="en-US" sz="700" dirty="0">
              <a:solidFill>
                <a:schemeClr val="bg1"/>
              </a:solidFill>
            </a:endParaRPr>
          </a:p>
        </p:txBody>
      </p:sp>
      <p:sp>
        <p:nvSpPr>
          <p:cNvPr id="37" name="Freeform 287"/>
          <p:cNvSpPr>
            <a:spLocks noEditPoints="1"/>
          </p:cNvSpPr>
          <p:nvPr/>
        </p:nvSpPr>
        <p:spPr bwMode="auto">
          <a:xfrm>
            <a:off x="5402554" y="4101291"/>
            <a:ext cx="360000" cy="3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Title 6"/>
          <p:cNvSpPr txBox="1">
            <a:spLocks/>
          </p:cNvSpPr>
          <p:nvPr/>
        </p:nvSpPr>
        <p:spPr bwMode="gray">
          <a:xfrm>
            <a:off x="263445" y="1152364"/>
            <a:ext cx="1860672" cy="337356"/>
          </a:xfrm>
          <a:prstGeom prst="rect">
            <a:avLst/>
          </a:prstGeom>
          <a:ln>
            <a:noFill/>
          </a:ln>
        </p:spPr>
        <p:txBody>
          <a:bodyPr vert="horz" wrap="none" lIns="0" tIns="0" rIns="0" bIns="0" rtlCol="0" anchor="ctr">
            <a:noAutofit/>
          </a:bodyPr>
          <a:lstStyle>
            <a:lvl1pPr algn="l" defTabSz="721479" rtl="0" eaLnBrk="1" latinLnBrk="0" hangingPunct="1">
              <a:spcBef>
                <a:spcPct val="0"/>
              </a:spcBef>
              <a:buNone/>
              <a:defRPr sz="2700" b="0" kern="1200" cap="all" spc="0" baseline="0">
                <a:ln w="22225">
                  <a:noFill/>
                  <a:prstDash val="solid"/>
                </a:ln>
                <a:solidFill>
                  <a:srgbClr val="000000"/>
                </a:solidFill>
                <a:effectLst/>
                <a:latin typeface="+mj-lt"/>
                <a:ea typeface="+mj-ea"/>
                <a:cs typeface="+mj-cs"/>
              </a:defRPr>
            </a:lvl1pPr>
          </a:lstStyle>
          <a:p>
            <a:r>
              <a:rPr lang="en-GB" sz="1400" b="1" cap="none" dirty="0" smtClean="0">
                <a:solidFill>
                  <a:schemeClr val="accent2"/>
                </a:solidFill>
                <a:latin typeface="Arial" charset="0"/>
                <a:ea typeface="Arial" charset="0"/>
                <a:cs typeface="Arial" charset="0"/>
              </a:rPr>
              <a:t>Results </a:t>
            </a:r>
            <a:endParaRPr lang="en-GB" sz="1400" b="1" cap="none" dirty="0">
              <a:solidFill>
                <a:schemeClr val="accent2"/>
              </a:solidFill>
              <a:latin typeface="Arial" charset="0"/>
              <a:ea typeface="Arial" charset="0"/>
              <a:cs typeface="Arial" charset="0"/>
            </a:endParaRPr>
          </a:p>
        </p:txBody>
      </p:sp>
      <p:cxnSp>
        <p:nvCxnSpPr>
          <p:cNvPr id="21" name="Straight Connector 20"/>
          <p:cNvCxnSpPr/>
          <p:nvPr/>
        </p:nvCxnSpPr>
        <p:spPr>
          <a:xfrm>
            <a:off x="215878" y="3849381"/>
            <a:ext cx="9501482" cy="0"/>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853744" y="3954355"/>
            <a:ext cx="3675214" cy="723275"/>
          </a:xfrm>
          <a:prstGeom prst="rect">
            <a:avLst/>
          </a:prstGeom>
        </p:spPr>
        <p:txBody>
          <a:bodyPr wrap="square">
            <a:spAutoFit/>
          </a:bodyPr>
          <a:lstStyle/>
          <a:p>
            <a:pPr lvl="0" defTabSz="417513">
              <a:tabLst>
                <a:tab pos="1250950" algn="l"/>
              </a:tabLst>
            </a:pPr>
            <a:r>
              <a:rPr lang="en-GB" sz="1100" b="1" dirty="0">
                <a:solidFill>
                  <a:srgbClr val="000000"/>
                </a:solidFill>
              </a:rPr>
              <a:t>Uplift in </a:t>
            </a:r>
            <a:r>
              <a:rPr lang="en-GB" sz="1100" b="1" dirty="0" smtClean="0">
                <a:solidFill>
                  <a:srgbClr val="000000"/>
                </a:solidFill>
              </a:rPr>
              <a:t>key brand perceptions:</a:t>
            </a:r>
            <a:endParaRPr lang="en-GB" sz="1100" b="1" dirty="0">
              <a:solidFill>
                <a:srgbClr val="000000"/>
              </a:solidFill>
            </a:endParaRPr>
          </a:p>
          <a:p>
            <a:pPr lvl="0" defTabSz="417513">
              <a:tabLst>
                <a:tab pos="1250950" algn="l"/>
              </a:tabLst>
            </a:pPr>
            <a:r>
              <a:rPr lang="en-GB" sz="1100" dirty="0">
                <a:solidFill>
                  <a:srgbClr val="000000"/>
                </a:solidFill>
              </a:rPr>
              <a:t>Cinema exposed </a:t>
            </a:r>
            <a:r>
              <a:rPr lang="en-GB" sz="1100" b="1" dirty="0">
                <a:solidFill>
                  <a:srgbClr val="990000"/>
                </a:solidFill>
              </a:rPr>
              <a:t>36% </a:t>
            </a:r>
            <a:r>
              <a:rPr lang="en-GB" sz="1100" dirty="0">
                <a:solidFill>
                  <a:srgbClr val="000000"/>
                </a:solidFill>
              </a:rPr>
              <a:t>more likely to </a:t>
            </a:r>
            <a:r>
              <a:rPr lang="en-GB" sz="1100" dirty="0" smtClean="0">
                <a:solidFill>
                  <a:srgbClr val="000000"/>
                </a:solidFill>
              </a:rPr>
              <a:t>agree that </a:t>
            </a:r>
            <a:r>
              <a:rPr lang="en-GB" sz="1100" b="1" dirty="0">
                <a:solidFill>
                  <a:srgbClr val="990000"/>
                </a:solidFill>
              </a:rPr>
              <a:t>DFS sells high quality sofas </a:t>
            </a:r>
            <a:r>
              <a:rPr lang="en-GB" sz="1100" dirty="0" smtClean="0">
                <a:solidFill>
                  <a:srgbClr val="000000"/>
                </a:solidFill>
              </a:rPr>
              <a:t>vs</a:t>
            </a:r>
            <a:r>
              <a:rPr lang="en-GB" sz="1100" dirty="0">
                <a:solidFill>
                  <a:srgbClr val="000000"/>
                </a:solidFill>
              </a:rPr>
              <a:t>. control</a:t>
            </a:r>
          </a:p>
          <a:p>
            <a:pPr lvl="0" defTabSz="417513">
              <a:tabLst>
                <a:tab pos="1250950" algn="l"/>
              </a:tabLst>
            </a:pPr>
            <a:r>
              <a:rPr lang="en-GB" altLang="en-US" sz="800" dirty="0">
                <a:solidFill>
                  <a:srgbClr val="000000">
                    <a:lumMod val="50000"/>
                    <a:lumOff val="50000"/>
                  </a:srgbClr>
                </a:solidFill>
              </a:rPr>
              <a:t>Cinema exposed = </a:t>
            </a:r>
            <a:r>
              <a:rPr lang="en-GB" altLang="en-US" sz="800" dirty="0" smtClean="0">
                <a:solidFill>
                  <a:srgbClr val="000000">
                    <a:lumMod val="50000"/>
                    <a:lumOff val="50000"/>
                  </a:srgbClr>
                </a:solidFill>
              </a:rPr>
              <a:t>60%, </a:t>
            </a:r>
            <a:r>
              <a:rPr lang="en-GB" altLang="en-US" sz="800" dirty="0">
                <a:solidFill>
                  <a:srgbClr val="000000">
                    <a:lumMod val="50000"/>
                    <a:lumOff val="50000"/>
                  </a:srgbClr>
                </a:solidFill>
              </a:rPr>
              <a:t>Control = </a:t>
            </a:r>
            <a:r>
              <a:rPr lang="en-GB" altLang="en-US" sz="800" dirty="0" smtClean="0">
                <a:solidFill>
                  <a:srgbClr val="000000">
                    <a:lumMod val="50000"/>
                    <a:lumOff val="50000"/>
                  </a:srgbClr>
                </a:solidFill>
              </a:rPr>
              <a:t>44%</a:t>
            </a:r>
            <a:endParaRPr lang="en-GB" sz="1100" dirty="0">
              <a:solidFill>
                <a:srgbClr val="00BFD6"/>
              </a:solidFill>
            </a:endParaRPr>
          </a:p>
        </p:txBody>
      </p:sp>
      <p:sp>
        <p:nvSpPr>
          <p:cNvPr id="31" name="Text Placeholder 1"/>
          <p:cNvSpPr txBox="1">
            <a:spLocks/>
          </p:cNvSpPr>
          <p:nvPr/>
        </p:nvSpPr>
        <p:spPr bwMode="gray">
          <a:xfrm>
            <a:off x="975090" y="4826771"/>
            <a:ext cx="3341729" cy="694148"/>
          </a:xfrm>
          <a:prstGeom prst="rect">
            <a:avLst/>
          </a:prstGeom>
        </p:spPr>
        <p:txBody>
          <a:bodyPr vert="horz" lIns="36000" tIns="0" rIns="0" bIns="0" rtlCol="0">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smtClean="0">
                <a:solidFill>
                  <a:schemeClr val="bg1"/>
                </a:solidFill>
              </a:rPr>
              <a:t>Uplift in brand relevance:</a:t>
            </a:r>
          </a:p>
          <a:p>
            <a:pPr defTabSz="417513">
              <a:lnSpc>
                <a:spcPct val="100000"/>
              </a:lnSpc>
              <a:buClrTx/>
              <a:tabLst>
                <a:tab pos="1250950" algn="l"/>
              </a:tabLst>
            </a:pPr>
            <a:r>
              <a:rPr lang="en-GB" sz="1100" dirty="0" smtClean="0">
                <a:solidFill>
                  <a:schemeClr val="bg1"/>
                </a:solidFill>
              </a:rPr>
              <a:t>Cinema exposed </a:t>
            </a:r>
            <a:r>
              <a:rPr lang="en-GB" sz="1100" b="1" dirty="0" smtClean="0">
                <a:solidFill>
                  <a:srgbClr val="A50021"/>
                </a:solidFill>
              </a:rPr>
              <a:t>34% </a:t>
            </a:r>
            <a:r>
              <a:rPr lang="en-GB" sz="1100" dirty="0" smtClean="0">
                <a:solidFill>
                  <a:schemeClr val="bg1"/>
                </a:solidFill>
              </a:rPr>
              <a:t>more likely to agree that DFS is for </a:t>
            </a:r>
            <a:r>
              <a:rPr lang="en-GB" sz="1100" b="1" dirty="0">
                <a:solidFill>
                  <a:srgbClr val="A50021"/>
                </a:solidFill>
              </a:rPr>
              <a:t>‘people like me’ </a:t>
            </a:r>
            <a:r>
              <a:rPr lang="en-GB" sz="1100" dirty="0" smtClean="0">
                <a:solidFill>
                  <a:schemeClr val="bg1"/>
                </a:solidFill>
              </a:rPr>
              <a:t>vs.</a:t>
            </a:r>
            <a:r>
              <a:rPr lang="en-GB" sz="1100" dirty="0">
                <a:solidFill>
                  <a:schemeClr val="bg1"/>
                </a:solidFill>
              </a:rPr>
              <a:t> </a:t>
            </a:r>
            <a:r>
              <a:rPr lang="en-GB" sz="1100" dirty="0" smtClean="0">
                <a:solidFill>
                  <a:schemeClr val="bg1"/>
                </a:solidFill>
              </a:rPr>
              <a:t>control</a:t>
            </a:r>
          </a:p>
          <a:p>
            <a:pPr defTabSz="417513">
              <a:lnSpc>
                <a:spcPct val="100000"/>
              </a:lnSpc>
              <a:buClrTx/>
              <a:tabLst>
                <a:tab pos="1250950" algn="l"/>
              </a:tabLst>
            </a:pPr>
            <a:r>
              <a:rPr lang="en-GB" altLang="en-US" sz="800" dirty="0" smtClean="0">
                <a:solidFill>
                  <a:srgbClr val="000000">
                    <a:lumMod val="50000"/>
                    <a:lumOff val="50000"/>
                  </a:srgbClr>
                </a:solidFill>
              </a:rPr>
              <a:t>Cinema exposed = 51%, Control = 38%</a:t>
            </a:r>
            <a:endParaRPr lang="en-GB" sz="1100" dirty="0" smtClean="0"/>
          </a:p>
        </p:txBody>
      </p:sp>
      <p:sp>
        <p:nvSpPr>
          <p:cNvPr id="33" name="Freeform 287"/>
          <p:cNvSpPr>
            <a:spLocks noEditPoints="1"/>
          </p:cNvSpPr>
          <p:nvPr/>
        </p:nvSpPr>
        <p:spPr bwMode="auto">
          <a:xfrm>
            <a:off x="522647" y="4965992"/>
            <a:ext cx="360000" cy="3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Title 6"/>
          <p:cNvSpPr>
            <a:spLocks noGrp="1"/>
          </p:cNvSpPr>
          <p:nvPr>
            <p:ph type="title"/>
          </p:nvPr>
        </p:nvSpPr>
        <p:spPr>
          <a:xfrm>
            <a:off x="272719" y="270000"/>
            <a:ext cx="9308541" cy="409568"/>
          </a:xfrm>
        </p:spPr>
        <p:txBody>
          <a:bodyPr/>
          <a:lstStyle/>
          <a:p>
            <a:r>
              <a:rPr lang="en-GB" dirty="0" smtClean="0"/>
              <a:t>DFS</a:t>
            </a:r>
            <a:endParaRPr lang="en-GB" dirty="0"/>
          </a:p>
        </p:txBody>
      </p:sp>
      <p:sp>
        <p:nvSpPr>
          <p:cNvPr id="30" name="Text Placeholder 7"/>
          <p:cNvSpPr>
            <a:spLocks noGrp="1"/>
          </p:cNvSpPr>
          <p:nvPr>
            <p:ph type="body" sz="quarter" idx="11"/>
          </p:nvPr>
        </p:nvSpPr>
        <p:spPr>
          <a:xfrm>
            <a:off x="236778" y="696998"/>
            <a:ext cx="9328120" cy="237225"/>
          </a:xfrm>
        </p:spPr>
        <p:txBody>
          <a:bodyPr/>
          <a:lstStyle/>
          <a:p>
            <a:r>
              <a:rPr lang="en-GB" dirty="0" smtClean="0"/>
              <a:t>‘Great Brits’ - 2016</a:t>
            </a:r>
            <a:endParaRPr lang="en-GB" dirty="0"/>
          </a:p>
        </p:txBody>
      </p:sp>
      <p:sp>
        <p:nvSpPr>
          <p:cNvPr id="32" name="Freeform 253"/>
          <p:cNvSpPr>
            <a:spLocks noEditPoints="1"/>
          </p:cNvSpPr>
          <p:nvPr/>
        </p:nvSpPr>
        <p:spPr bwMode="auto">
          <a:xfrm>
            <a:off x="9255318" y="271878"/>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sp>
        <p:nvSpPr>
          <p:cNvPr id="34" name="Freeform 303"/>
          <p:cNvSpPr>
            <a:spLocks noEditPoints="1"/>
          </p:cNvSpPr>
          <p:nvPr/>
        </p:nvSpPr>
        <p:spPr bwMode="auto">
          <a:xfrm>
            <a:off x="8633138" y="271878"/>
            <a:ext cx="540000" cy="54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172543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Watermark design template" id="{9D1F7800-D88B-4456-B4D7-D80839F0DC16}" vid="{48A69CA1-4DF5-4556-B86D-B299B8F349FA}"/>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411</Words>
  <Application>Microsoft Macintosh PowerPoint</Application>
  <PresentationFormat>Custom</PresentationFormat>
  <Paragraphs>46</Paragraphs>
  <Slides>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Calibri</vt:lpstr>
      <vt:lpstr>Century Gothic</vt:lpstr>
      <vt:lpstr>Impact</vt:lpstr>
      <vt:lpstr>LucidaGrande</vt:lpstr>
      <vt:lpstr>Wingdings</vt:lpstr>
      <vt:lpstr>Arial</vt:lpstr>
      <vt:lpstr>Divider Slides</vt:lpstr>
      <vt:lpstr>think-cell Slide</vt:lpstr>
      <vt:lpstr>DFS</vt:lpstr>
      <vt:lpstr>DFS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2016-07-05T09:34:16Z</cp:lastPrinted>
  <dcterms:created xsi:type="dcterms:W3CDTF">2014-05-20T13:39:47Z</dcterms:created>
  <dcterms:modified xsi:type="dcterms:W3CDTF">2017-05-15T10:34:41Z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