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5"/>
  </p:notesMasterIdLst>
  <p:handoutMasterIdLst>
    <p:handoutMasterId r:id="rId6"/>
  </p:handoutMasterIdLst>
  <p:sldIdLst>
    <p:sldId id="451" r:id="rId3"/>
    <p:sldId id="454" r:id="rId4"/>
  </p:sldIdLst>
  <p:sldSz cx="10080625" cy="7561263"/>
  <p:notesSz cx="6797675" cy="9926638"/>
  <p:custDataLst>
    <p:tags r:id="rId7"/>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p15:clr>
            <a:srgbClr val="A4A3A4"/>
          </p15:clr>
        </p15:guide>
        <p15:guide id="2" orient="horz" pos="4624">
          <p15:clr>
            <a:srgbClr val="A4A3A4"/>
          </p15:clr>
        </p15:guide>
        <p15:guide id="3" orient="horz" pos="1513">
          <p15:clr>
            <a:srgbClr val="A4A3A4"/>
          </p15:clr>
        </p15:guide>
        <p15:guide id="4" orient="horz" pos="1220">
          <p15:clr>
            <a:srgbClr val="A4A3A4"/>
          </p15:clr>
        </p15:guide>
        <p15:guide id="5" orient="horz" pos="879">
          <p15:clr>
            <a:srgbClr val="A4A3A4"/>
          </p15:clr>
        </p15:guide>
        <p15:guide id="6" orient="horz" pos="1154">
          <p15:clr>
            <a:srgbClr val="A4A3A4"/>
          </p15:clr>
        </p15:guide>
        <p15:guide id="7" orient="horz" pos="1860">
          <p15:clr>
            <a:srgbClr val="A4A3A4"/>
          </p15:clr>
        </p15:guide>
        <p15:guide id="8" orient="horz" pos="1919">
          <p15:clr>
            <a:srgbClr val="A4A3A4"/>
          </p15:clr>
        </p15:guide>
        <p15:guide id="9" orient="horz" pos="2613">
          <p15:clr>
            <a:srgbClr val="A4A3A4"/>
          </p15:clr>
        </p15:guide>
        <p15:guide id="10" orient="horz" pos="2899">
          <p15:clr>
            <a:srgbClr val="A4A3A4"/>
          </p15:clr>
        </p15:guide>
        <p15:guide id="11" orient="horz" pos="3243">
          <p15:clr>
            <a:srgbClr val="A4A3A4"/>
          </p15:clr>
        </p15:guide>
        <p15:guide id="12" orient="horz" pos="3675">
          <p15:clr>
            <a:srgbClr val="A4A3A4"/>
          </p15:clr>
        </p15:guide>
        <p15:guide id="13" orient="horz" pos="4285">
          <p15:clr>
            <a:srgbClr val="A4A3A4"/>
          </p15:clr>
        </p15:guide>
        <p15:guide id="14" orient="horz" pos="3316">
          <p15:clr>
            <a:srgbClr val="A4A3A4"/>
          </p15:clr>
        </p15:guide>
        <p15:guide id="15" orient="horz" pos="3597">
          <p15:clr>
            <a:srgbClr val="A4A3A4"/>
          </p15:clr>
        </p15:guide>
        <p15:guide id="16" orient="horz" pos="4008">
          <p15:clr>
            <a:srgbClr val="A4A3A4"/>
          </p15:clr>
        </p15:guide>
        <p15:guide id="17" orient="horz" pos="4357">
          <p15:clr>
            <a:srgbClr val="A4A3A4"/>
          </p15:clr>
        </p15:guide>
        <p15:guide id="18" orient="horz" pos="3937">
          <p15:clr>
            <a:srgbClr val="A4A3A4"/>
          </p15:clr>
        </p15:guide>
        <p15:guide id="19" orient="horz" pos="2962">
          <p15:clr>
            <a:srgbClr val="A4A3A4"/>
          </p15:clr>
        </p15:guide>
        <p15:guide id="20" orient="horz" pos="2547">
          <p15:clr>
            <a:srgbClr val="A4A3A4"/>
          </p15:clr>
        </p15:guide>
        <p15:guide id="21" orient="horz" pos="2265">
          <p15:clr>
            <a:srgbClr val="A4A3A4"/>
          </p15:clr>
        </p15:guide>
        <p15:guide id="22" orient="horz" pos="2201">
          <p15:clr>
            <a:srgbClr val="A4A3A4"/>
          </p15:clr>
        </p15:guide>
        <p15:guide id="23" orient="horz" pos="183">
          <p15:clr>
            <a:srgbClr val="A4A3A4"/>
          </p15:clr>
        </p15:guide>
        <p15:guide id="24" orient="horz" pos="467">
          <p15:clr>
            <a:srgbClr val="A4A3A4"/>
          </p15:clr>
        </p15:guide>
        <p15:guide id="25" orient="horz" pos="525">
          <p15:clr>
            <a:srgbClr val="A4A3A4"/>
          </p15:clr>
        </p15:guide>
        <p15:guide id="26" orient="horz" pos="807">
          <p15:clr>
            <a:srgbClr val="A4A3A4"/>
          </p15:clr>
        </p15:guide>
        <p15:guide id="27" pos="180">
          <p15:clr>
            <a:srgbClr val="A4A3A4"/>
          </p15:clr>
        </p15:guide>
        <p15:guide id="28" pos="3217">
          <p15:clr>
            <a:srgbClr val="A4A3A4"/>
          </p15:clr>
        </p15:guide>
        <p15:guide id="29" pos="625">
          <p15:clr>
            <a:srgbClr val="A4A3A4"/>
          </p15:clr>
        </p15:guide>
        <p15:guide id="30" pos="689">
          <p15:clr>
            <a:srgbClr val="A4A3A4"/>
          </p15:clr>
        </p15:guide>
        <p15:guide id="31" pos="1121">
          <p15:clr>
            <a:srgbClr val="A4A3A4"/>
          </p15:clr>
        </p15:guide>
        <p15:guide id="32" pos="1196">
          <p15:clr>
            <a:srgbClr val="A4A3A4"/>
          </p15:clr>
        </p15:guide>
        <p15:guide id="33" pos="1629">
          <p15:clr>
            <a:srgbClr val="A4A3A4"/>
          </p15:clr>
        </p15:guide>
        <p15:guide id="34" pos="1705">
          <p15:clr>
            <a:srgbClr val="A4A3A4"/>
          </p15:clr>
        </p15:guide>
        <p15:guide id="35" pos="2138">
          <p15:clr>
            <a:srgbClr val="A4A3A4"/>
          </p15:clr>
        </p15:guide>
        <p15:guide id="36" pos="2206">
          <p15:clr>
            <a:srgbClr val="A4A3A4"/>
          </p15:clr>
        </p15:guide>
        <p15:guide id="37" pos="2662">
          <p15:clr>
            <a:srgbClr val="A4A3A4"/>
          </p15:clr>
        </p15:guide>
        <p15:guide id="38" pos="2734">
          <p15:clr>
            <a:srgbClr val="A4A3A4"/>
          </p15:clr>
        </p15:guide>
        <p15:guide id="39" pos="3146">
          <p15:clr>
            <a:srgbClr val="A4A3A4"/>
          </p15:clr>
        </p15:guide>
        <p15:guide id="40" pos="3635">
          <p15:clr>
            <a:srgbClr val="A4A3A4"/>
          </p15:clr>
        </p15:guide>
        <p15:guide id="41" pos="3711">
          <p15:clr>
            <a:srgbClr val="A4A3A4"/>
          </p15:clr>
        </p15:guide>
        <p15:guide id="42" pos="4150">
          <p15:clr>
            <a:srgbClr val="A4A3A4"/>
          </p15:clr>
        </p15:guide>
        <p15:guide id="43" pos="4226">
          <p15:clr>
            <a:srgbClr val="A4A3A4"/>
          </p15:clr>
        </p15:guide>
        <p15:guide id="44" pos="4653">
          <p15:clr>
            <a:srgbClr val="A4A3A4"/>
          </p15:clr>
        </p15:guide>
        <p15:guide id="45" pos="4735">
          <p15:clr>
            <a:srgbClr val="A4A3A4"/>
          </p15:clr>
        </p15:guide>
        <p15:guide id="46" pos="5164">
          <p15:clr>
            <a:srgbClr val="A4A3A4"/>
          </p15:clr>
        </p15:guide>
        <p15:guide id="47" pos="5242">
          <p15:clr>
            <a:srgbClr val="A4A3A4"/>
          </p15:clr>
        </p15:guide>
        <p15:guide id="48" pos="5675">
          <p15:clr>
            <a:srgbClr val="A4A3A4"/>
          </p15:clr>
        </p15:guide>
        <p15:guide id="49" pos="5743">
          <p15:clr>
            <a:srgbClr val="A4A3A4"/>
          </p15:clr>
        </p15:guide>
        <p15:guide id="50" pos="617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62C"/>
    <a:srgbClr val="FFFFFF"/>
    <a:srgbClr val="A50021"/>
    <a:srgbClr val="FB3449"/>
    <a:srgbClr val="EA576C"/>
    <a:srgbClr val="DFDEDE"/>
    <a:srgbClr val="8A8A8D"/>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7" autoAdjust="0"/>
    <p:restoredTop sz="94584" autoAdjust="0"/>
  </p:normalViewPr>
  <p:slideViewPr>
    <p:cSldViewPr snapToGrid="0">
      <p:cViewPr varScale="1">
        <p:scale>
          <a:sx n="72" d="100"/>
          <a:sy n="72" d="100"/>
        </p:scale>
        <p:origin x="78" y="798"/>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180"/>
        <p:guide pos="3217"/>
        <p:guide pos="625"/>
        <p:guide pos="689"/>
        <p:guide pos="1121"/>
        <p:guide pos="1196"/>
        <p:guide pos="1629"/>
        <p:guide pos="1705"/>
        <p:guide pos="2138"/>
        <p:guide pos="2206"/>
        <p:guide pos="2662"/>
        <p:guide pos="2734"/>
        <p:guide pos="3146"/>
        <p:guide pos="3635"/>
        <p:guide pos="3711"/>
        <p:guide pos="4150"/>
        <p:guide pos="4226"/>
        <p:guide pos="4653"/>
        <p:guide pos="4735"/>
        <p:guide pos="5164"/>
        <p:guide pos="5242"/>
        <p:guide pos="5675"/>
        <p:guide pos="5743"/>
        <p:guide pos="6177"/>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3804152071625101E-2"/>
          <c:y val="4.5424010389466703E-2"/>
          <c:w val="0.86859101809491102"/>
          <c:h val="0.78333575080071605"/>
        </c:manualLayout>
      </c:layout>
      <c:barChart>
        <c:barDir val="col"/>
        <c:grouping val="clustered"/>
        <c:varyColors val="0"/>
        <c:ser>
          <c:idx val="0"/>
          <c:order val="0"/>
          <c:tx>
            <c:strRef>
              <c:f>Sheet1!$B$1</c:f>
              <c:strCache>
                <c:ptCount val="1"/>
                <c:pt idx="0">
                  <c:v>Campaign Recognition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lumMod val="85000"/>
                        <a:lumOff val="1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Outdoor</c:v>
                </c:pt>
                <c:pt idx="1">
                  <c:v>Radio</c:v>
                </c:pt>
                <c:pt idx="2">
                  <c:v>Cinema</c:v>
                </c:pt>
                <c:pt idx="3">
                  <c:v>Seen Any Element</c:v>
                </c:pt>
              </c:strCache>
            </c:strRef>
          </c:cat>
          <c:val>
            <c:numRef>
              <c:f>Sheet1!$B$2:$B$5</c:f>
              <c:numCache>
                <c:formatCode>0%</c:formatCode>
                <c:ptCount val="4"/>
                <c:pt idx="0">
                  <c:v>0.18</c:v>
                </c:pt>
                <c:pt idx="1">
                  <c:v>0.25</c:v>
                </c:pt>
                <c:pt idx="2">
                  <c:v>0.28999999999999998</c:v>
                </c:pt>
                <c:pt idx="3">
                  <c:v>0.37</c:v>
                </c:pt>
              </c:numCache>
            </c:numRef>
          </c:val>
        </c:ser>
        <c:dLbls>
          <c:showLegendKey val="0"/>
          <c:showVal val="0"/>
          <c:showCatName val="0"/>
          <c:showSerName val="0"/>
          <c:showPercent val="0"/>
          <c:showBubbleSize val="0"/>
        </c:dLbls>
        <c:gapWidth val="50"/>
        <c:axId val="251983736"/>
        <c:axId val="251986480"/>
      </c:barChart>
      <c:catAx>
        <c:axId val="251983736"/>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000" b="1" i="0" u="none" strike="noStrike" kern="1200" baseline="0">
                <a:solidFill>
                  <a:schemeClr val="bg1">
                    <a:lumMod val="95000"/>
                    <a:lumOff val="5000"/>
                  </a:schemeClr>
                </a:solidFill>
                <a:latin typeface="+mn-lt"/>
                <a:ea typeface="+mn-ea"/>
                <a:cs typeface="+mn-cs"/>
              </a:defRPr>
            </a:pPr>
            <a:endParaRPr lang="en-US"/>
          </a:p>
        </c:txPr>
        <c:crossAx val="251986480"/>
        <c:crosses val="autoZero"/>
        <c:auto val="1"/>
        <c:lblAlgn val="ctr"/>
        <c:lblOffset val="100"/>
        <c:noMultiLvlLbl val="0"/>
      </c:catAx>
      <c:valAx>
        <c:axId val="251986480"/>
        <c:scaling>
          <c:orientation val="minMax"/>
        </c:scaling>
        <c:delete val="1"/>
        <c:axPos val="l"/>
        <c:numFmt formatCode="0%" sourceLinked="0"/>
        <c:majorTickMark val="out"/>
        <c:minorTickMark val="none"/>
        <c:tickLblPos val="nextTo"/>
        <c:crossAx val="251983736"/>
        <c:crosses val="autoZero"/>
        <c:crossBetween val="between"/>
      </c:valAx>
      <c:spPr>
        <a:noFill/>
        <a:ln>
          <a:noFill/>
        </a:ln>
        <a:effectLst/>
      </c:spPr>
    </c:plotArea>
    <c:legend>
      <c:legendPos val="b"/>
      <c:layout>
        <c:manualLayout>
          <c:xMode val="edge"/>
          <c:yMode val="edge"/>
          <c:x val="2.30170935415107E-2"/>
          <c:y val="4.9081053183720198E-2"/>
          <c:w val="0.25815944878445329"/>
          <c:h val="9.137309898516968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7/19/2017</a:t>
            </a:fld>
            <a:endParaRPr lang="en-US"/>
          </a:p>
        </p:txBody>
      </p:sp>
      <p:sp>
        <p:nvSpPr>
          <p:cNvPr id="4" name="Footer Placeholder 3"/>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7/19/2017</a:t>
            </a:fld>
            <a:endParaRPr lang="en-US"/>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517800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93952" y="1771742"/>
            <a:ext cx="5956870" cy="3652807"/>
          </a:xfrm>
          <a:prstGeom prst="rect">
            <a:avLst/>
          </a:prstGeom>
          <a:solidFill>
            <a:srgbClr val="CAC8C8"/>
          </a:solidFill>
          <a:ln>
            <a:noFill/>
          </a:ln>
          <a:effectLst/>
        </p:spPr>
        <p:txBody>
          <a:bodyPr vert="horz"/>
          <a:lstStyle>
            <a:lvl1pPr>
              <a:defRPr>
                <a:solidFill>
                  <a:schemeClr val="bg1"/>
                </a:solidFill>
              </a:defRPr>
            </a:lvl1pPr>
          </a:lstStyle>
          <a:p>
            <a:endParaRPr lang="en-US" dirty="0" smtClean="0"/>
          </a:p>
          <a:p>
            <a:endParaRPr lang="en-US" dirty="0" smtClean="0"/>
          </a:p>
          <a:p>
            <a:endParaRPr lang="en-US" dirty="0" smtClean="0"/>
          </a:p>
          <a:p>
            <a:endParaRPr lang="en-US" dirty="0" smtClean="0"/>
          </a:p>
          <a:p>
            <a:r>
              <a:rPr lang="en-US" dirty="0" smtClean="0"/>
              <a:t>		Insert picture here</a:t>
            </a:r>
            <a:endParaRPr lang="en-US" dirty="0"/>
          </a:p>
        </p:txBody>
      </p:sp>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5643"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3" name="Text Placeholder 12"/>
          <p:cNvSpPr>
            <a:spLocks noGrp="1"/>
          </p:cNvSpPr>
          <p:nvPr>
            <p:ph type="body" sz="quarter" idx="11" hasCustomPrompt="1"/>
          </p:nvPr>
        </p:nvSpPr>
        <p:spPr>
          <a:xfrm>
            <a:off x="250825" y="771889"/>
            <a:ext cx="9328120" cy="237225"/>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5"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7" name="Text Placeholder 26"/>
          <p:cNvSpPr>
            <a:spLocks noGrp="1"/>
          </p:cNvSpPr>
          <p:nvPr>
            <p:ph type="body" sz="quarter" idx="16" hasCustomPrompt="1"/>
          </p:nvPr>
        </p:nvSpPr>
        <p:spPr>
          <a:xfrm>
            <a:off x="266700" y="2096146"/>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8" name="Text Placeholder 26"/>
          <p:cNvSpPr>
            <a:spLocks noGrp="1"/>
          </p:cNvSpPr>
          <p:nvPr>
            <p:ph type="body" sz="quarter" idx="17" hasCustomPrompt="1"/>
          </p:nvPr>
        </p:nvSpPr>
        <p:spPr>
          <a:xfrm>
            <a:off x="266700" y="4385300"/>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30" name="Text Placeholder 29"/>
          <p:cNvSpPr>
            <a:spLocks noGrp="1"/>
          </p:cNvSpPr>
          <p:nvPr>
            <p:ph type="body" sz="quarter" idx="18" hasCustomPrompt="1"/>
          </p:nvPr>
        </p:nvSpPr>
        <p:spPr>
          <a:xfrm>
            <a:off x="266898" y="1803813"/>
            <a:ext cx="3071813" cy="256620"/>
          </a:xfrm>
          <a:prstGeom prst="rect">
            <a:avLst/>
          </a:prstGeom>
        </p:spPr>
        <p:txBody>
          <a:bodyPr vert="horz" lIns="36000"/>
          <a:lstStyle>
            <a:lvl1pPr>
              <a:defRPr sz="1400" baseline="0">
                <a:solidFill>
                  <a:srgbClr val="000000"/>
                </a:solidFill>
              </a:defRPr>
            </a:lvl1pPr>
          </a:lstStyle>
          <a:p>
            <a:pPr lvl="0"/>
            <a:r>
              <a:rPr lang="en-US" dirty="0" smtClean="0"/>
              <a:t>Write ‘Background’ here</a:t>
            </a:r>
            <a:endParaRPr lang="en-US" dirty="0"/>
          </a:p>
        </p:txBody>
      </p:sp>
      <p:sp>
        <p:nvSpPr>
          <p:cNvPr id="31" name="Text Placeholder 29"/>
          <p:cNvSpPr>
            <a:spLocks noGrp="1"/>
          </p:cNvSpPr>
          <p:nvPr>
            <p:ph type="body" sz="quarter" idx="19" hasCustomPrompt="1"/>
          </p:nvPr>
        </p:nvSpPr>
        <p:spPr>
          <a:xfrm>
            <a:off x="266898" y="4108646"/>
            <a:ext cx="3071813" cy="256620"/>
          </a:xfrm>
          <a:prstGeom prst="rect">
            <a:avLst/>
          </a:prstGeom>
        </p:spPr>
        <p:txBody>
          <a:bodyPr vert="horz" lIns="36000"/>
          <a:lstStyle>
            <a:lvl1pPr>
              <a:defRPr sz="1400">
                <a:solidFill>
                  <a:srgbClr val="000000"/>
                </a:solidFill>
              </a:defRPr>
            </a:lvl1pPr>
          </a:lstStyle>
          <a:p>
            <a:pPr lvl="0"/>
            <a:r>
              <a:rPr lang="en-US" dirty="0" smtClean="0"/>
              <a:t>Write ‘Idea’ here</a:t>
            </a:r>
            <a:endParaRPr lang="en-US" dirty="0"/>
          </a:p>
        </p:txBody>
      </p:sp>
      <p:sp>
        <p:nvSpPr>
          <p:cNvPr id="35" name="Text Placeholder 34"/>
          <p:cNvSpPr>
            <a:spLocks noGrp="1"/>
          </p:cNvSpPr>
          <p:nvPr>
            <p:ph type="body" sz="quarter" idx="20" hasCustomPrompt="1"/>
          </p:nvPr>
        </p:nvSpPr>
        <p:spPr>
          <a:xfrm>
            <a:off x="5238750" y="5635625"/>
            <a:ext cx="4445000" cy="747713"/>
          </a:xfrm>
          <a:prstGeom prst="rect">
            <a:avLst/>
          </a:prstGeom>
        </p:spPr>
        <p:txBody>
          <a:bodyPr vert="horz"/>
          <a:lstStyle>
            <a:lvl1pPr algn="r">
              <a:defRPr baseline="0">
                <a:solidFill>
                  <a:srgbClr val="FFFFFF"/>
                </a:solidFill>
              </a:defRPr>
            </a:lvl1pPr>
          </a:lstStyle>
          <a:p>
            <a:pPr lvl="0"/>
            <a:r>
              <a:rPr lang="en-US" dirty="0" smtClean="0"/>
              <a:t>Insert quote here – can run to two lines</a:t>
            </a:r>
            <a:endParaRPr lang="en-US" dirty="0"/>
          </a:p>
        </p:txBody>
      </p:sp>
    </p:spTree>
    <p:extLst>
      <p:ext uri="{BB962C8B-B14F-4D97-AF65-F5344CB8AC3E}">
        <p14:creationId xmlns:p14="http://schemas.microsoft.com/office/powerpoint/2010/main" val="34998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ase_study_2">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706667"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3"/>
          <p:cNvSpPr>
            <a:spLocks noGrp="1"/>
          </p:cNvSpPr>
          <p:nvPr>
            <p:ph type="body" sz="quarter" idx="15" hasCustomPrompt="1"/>
          </p:nvPr>
        </p:nvSpPr>
        <p:spPr bwMode="gray">
          <a:xfrm>
            <a:off x="5308660" y="7048425"/>
            <a:ext cx="448220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smtClean="0"/>
              <a:t>Source: Arial 7pt</a:t>
            </a:r>
            <a:endParaRPr lang="en-GB" dirty="0"/>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rgbClr val="000000"/>
              </a:solidFill>
            </a:endParaRP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5" name="Text Placeholder 12"/>
          <p:cNvSpPr>
            <a:spLocks noGrp="1"/>
          </p:cNvSpPr>
          <p:nvPr>
            <p:ph type="body" sz="quarter" idx="11" hasCustomPrompt="1"/>
          </p:nvPr>
        </p:nvSpPr>
        <p:spPr>
          <a:xfrm>
            <a:off x="250825" y="783227"/>
            <a:ext cx="9328120" cy="271240"/>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6"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3" name="Text Placeholder 26"/>
          <p:cNvSpPr>
            <a:spLocks noGrp="1"/>
          </p:cNvSpPr>
          <p:nvPr>
            <p:ph type="body" sz="quarter" idx="16" hasCustomPrompt="1"/>
          </p:nvPr>
        </p:nvSpPr>
        <p:spPr>
          <a:xfrm>
            <a:off x="266700" y="4520385"/>
            <a:ext cx="4060287" cy="1817688"/>
          </a:xfrm>
          <a:prstGeom prst="rect">
            <a:avLst/>
          </a:prstGeom>
        </p:spPr>
        <p:txBody>
          <a:bodyPr vert="horz"/>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4" name="Text Placeholder 29"/>
          <p:cNvSpPr>
            <a:spLocks noGrp="1"/>
          </p:cNvSpPr>
          <p:nvPr>
            <p:ph type="body" sz="quarter" idx="18" hasCustomPrompt="1"/>
          </p:nvPr>
        </p:nvSpPr>
        <p:spPr>
          <a:xfrm>
            <a:off x="266898" y="4171361"/>
            <a:ext cx="4079261" cy="344487"/>
          </a:xfrm>
          <a:prstGeom prst="rect">
            <a:avLst/>
          </a:prstGeom>
        </p:spPr>
        <p:txBody>
          <a:bodyPr vert="horz"/>
          <a:lstStyle>
            <a:lvl1pPr>
              <a:defRPr sz="1400">
                <a:solidFill>
                  <a:srgbClr val="000000"/>
                </a:solidFill>
              </a:defRPr>
            </a:lvl1pPr>
          </a:lstStyle>
          <a:p>
            <a:pPr lvl="0"/>
            <a:r>
              <a:rPr lang="en-US" dirty="0" smtClean="0"/>
              <a:t>Write ‘Results’ here</a:t>
            </a:r>
            <a:endParaRPr lang="en-US" dirty="0"/>
          </a:p>
        </p:txBody>
      </p:sp>
      <p:sp>
        <p:nvSpPr>
          <p:cNvPr id="8" name="Text Placeholder 7"/>
          <p:cNvSpPr>
            <a:spLocks noGrp="1"/>
          </p:cNvSpPr>
          <p:nvPr>
            <p:ph type="body" sz="quarter" idx="19" hasCustomPrompt="1"/>
          </p:nvPr>
        </p:nvSpPr>
        <p:spPr>
          <a:xfrm>
            <a:off x="5862638" y="1586630"/>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5" name="Text Placeholder 7"/>
          <p:cNvSpPr>
            <a:spLocks noGrp="1"/>
          </p:cNvSpPr>
          <p:nvPr>
            <p:ph type="body" sz="quarter" idx="20" hasCustomPrompt="1"/>
          </p:nvPr>
        </p:nvSpPr>
        <p:spPr>
          <a:xfrm>
            <a:off x="5862638" y="2357638"/>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6" name="Text Placeholder 7"/>
          <p:cNvSpPr>
            <a:spLocks noGrp="1"/>
          </p:cNvSpPr>
          <p:nvPr>
            <p:ph type="body" sz="quarter" idx="21" hasCustomPrompt="1"/>
          </p:nvPr>
        </p:nvSpPr>
        <p:spPr>
          <a:xfrm>
            <a:off x="5862638" y="3117307"/>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Tree>
    <p:extLst>
      <p:ext uri="{BB962C8B-B14F-4D97-AF65-F5344CB8AC3E}">
        <p14:creationId xmlns:p14="http://schemas.microsoft.com/office/powerpoint/2010/main" val="418395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358547"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22" r:id="rId1"/>
    <p:sldLayoutId id="2147483923"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8619009" y="267750"/>
            <a:ext cx="544884" cy="544884"/>
            <a:chOff x="2606675" y="685800"/>
            <a:chExt cx="2800350" cy="2800350"/>
          </a:xfrm>
          <a:solidFill>
            <a:schemeClr val="accent2"/>
          </a:solidFill>
        </p:grpSpPr>
        <p:sp>
          <p:nvSpPr>
            <p:cNvPr id="19"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Title 6"/>
          <p:cNvSpPr>
            <a:spLocks noGrp="1"/>
          </p:cNvSpPr>
          <p:nvPr>
            <p:ph type="title"/>
          </p:nvPr>
        </p:nvSpPr>
        <p:spPr>
          <a:xfrm>
            <a:off x="263445" y="268489"/>
            <a:ext cx="9308541" cy="409568"/>
          </a:xfrm>
        </p:spPr>
        <p:txBody>
          <a:bodyPr/>
          <a:lstStyle/>
          <a:p>
            <a:r>
              <a:rPr lang="en-GB" dirty="0" smtClean="0"/>
              <a:t>CoppaFeel!</a:t>
            </a:r>
            <a:endParaRPr lang="en-GB" dirty="0"/>
          </a:p>
        </p:txBody>
      </p:sp>
      <p:sp>
        <p:nvSpPr>
          <p:cNvPr id="8" name="Text Placeholder 7"/>
          <p:cNvSpPr>
            <a:spLocks noGrp="1"/>
          </p:cNvSpPr>
          <p:nvPr>
            <p:ph type="body" sz="quarter" idx="11"/>
          </p:nvPr>
        </p:nvSpPr>
        <p:spPr>
          <a:xfrm>
            <a:off x="215514" y="720566"/>
            <a:ext cx="9328120" cy="237225"/>
          </a:xfrm>
        </p:spPr>
        <p:txBody>
          <a:bodyPr/>
          <a:lstStyle/>
          <a:p>
            <a:r>
              <a:rPr lang="en-GB" dirty="0" smtClean="0"/>
              <a:t>‘#GetItOffYourChest’ - 2016</a:t>
            </a:r>
            <a:endParaRPr lang="en-GB" dirty="0"/>
          </a:p>
        </p:txBody>
      </p:sp>
      <p:sp>
        <p:nvSpPr>
          <p:cNvPr id="3" name="Text Placeholder 2"/>
          <p:cNvSpPr>
            <a:spLocks noGrp="1"/>
          </p:cNvSpPr>
          <p:nvPr>
            <p:ph type="body" sz="quarter" idx="16"/>
          </p:nvPr>
        </p:nvSpPr>
        <p:spPr>
          <a:xfrm>
            <a:off x="259467" y="1142315"/>
            <a:ext cx="5160672" cy="5384923"/>
          </a:xfrm>
        </p:spPr>
        <p:txBody>
          <a:bodyPr>
            <a:noAutofit/>
          </a:bodyPr>
          <a:lstStyle/>
          <a:p>
            <a:pPr>
              <a:spcBef>
                <a:spcPts val="1100"/>
              </a:spcBef>
            </a:pPr>
            <a:r>
              <a:rPr lang="en-GB" sz="1400" b="1" kern="1000" dirty="0" smtClean="0">
                <a:solidFill>
                  <a:schemeClr val="accent2"/>
                </a:solidFill>
              </a:rPr>
              <a:t>Background</a:t>
            </a:r>
          </a:p>
          <a:p>
            <a:pPr marL="171450" indent="-171450">
              <a:lnSpc>
                <a:spcPct val="100000"/>
              </a:lnSpc>
              <a:spcBef>
                <a:spcPts val="1100"/>
              </a:spcBef>
              <a:buClr>
                <a:schemeClr val="bg1"/>
              </a:buClr>
              <a:buFont typeface="LucidaGrande" charset="0"/>
              <a:buChar char="-"/>
            </a:pPr>
            <a:r>
              <a:rPr lang="en-GB" sz="1050" dirty="0" err="1" smtClean="0"/>
              <a:t>CoppaFeel</a:t>
            </a:r>
            <a:r>
              <a:rPr lang="en-GB" sz="1050" dirty="0" smtClean="0"/>
              <a:t>! is a health and education charity on a mission to eradicate late </a:t>
            </a:r>
            <a:r>
              <a:rPr lang="en-GB" sz="1050" dirty="0" smtClean="0"/>
              <a:t>detection and misdiagnosis of breast cancer by encouraging women to check their boobs, educating them on the signs and symptoms of breast cancer and empowering them to speak to a GP if they find anything that isn’t normal for them. </a:t>
            </a:r>
            <a:r>
              <a:rPr lang="en-GB" sz="1050" dirty="0" smtClean="0"/>
              <a:t>The aim for 2016 was to build on the strong YoY growth in awareness since the company’s inception in 2009. </a:t>
            </a:r>
          </a:p>
          <a:p>
            <a:pPr>
              <a:lnSpc>
                <a:spcPct val="100000"/>
              </a:lnSpc>
              <a:spcBef>
                <a:spcPts val="1100"/>
              </a:spcBef>
              <a:buClr>
                <a:schemeClr val="bg1"/>
              </a:buClr>
            </a:pPr>
            <a:r>
              <a:rPr lang="en-GB" sz="1400" b="1" kern="1000" dirty="0" smtClean="0">
                <a:solidFill>
                  <a:schemeClr val="accent2"/>
                </a:solidFill>
              </a:rPr>
              <a:t>Idea</a:t>
            </a:r>
            <a:endParaRPr lang="en-GB" sz="1400" b="1" kern="1000" dirty="0" smtClean="0">
              <a:solidFill>
                <a:schemeClr val="accent2"/>
              </a:solidFill>
            </a:endParaRPr>
          </a:p>
          <a:p>
            <a:pPr marL="171450" indent="-171450">
              <a:lnSpc>
                <a:spcPct val="100000"/>
              </a:lnSpc>
              <a:spcBef>
                <a:spcPts val="1100"/>
              </a:spcBef>
              <a:buClr>
                <a:schemeClr val="bg1"/>
              </a:buClr>
              <a:buFont typeface="LucidaGrande" charset="0"/>
              <a:buChar char="-"/>
            </a:pPr>
            <a:r>
              <a:rPr lang="en-GB" sz="1050" dirty="0"/>
              <a:t>The #GetItOffYourChest campaign aimed to continue the growth in awareness of the lesser known signs and symptoms of breast cancer &amp; give people the confidence to speak to their GP if they find anything that isn’t normal for them. </a:t>
            </a:r>
            <a:r>
              <a:rPr lang="en-GB" sz="1050" dirty="0" smtClean="0"/>
              <a:t>To achieve this, they</a:t>
            </a:r>
            <a:r>
              <a:rPr lang="en-GB" sz="1050" kern="1000" dirty="0" smtClean="0">
                <a:solidFill>
                  <a:schemeClr val="bg1"/>
                </a:solidFill>
              </a:rPr>
              <a:t> created a number of assets across various mediums all featuring famous celebrities (Fearne Cotton, Greg James, Russell Kane etc.) promoting the message.</a:t>
            </a:r>
          </a:p>
          <a:p>
            <a:pPr>
              <a:lnSpc>
                <a:spcPct val="100000"/>
              </a:lnSpc>
              <a:spcBef>
                <a:spcPts val="1100"/>
              </a:spcBef>
              <a:buClr>
                <a:schemeClr val="bg1"/>
              </a:buClr>
            </a:pPr>
            <a:r>
              <a:rPr lang="en-GB" sz="1400" b="1" kern="1000" dirty="0" smtClean="0">
                <a:solidFill>
                  <a:schemeClr val="accent2"/>
                </a:solidFill>
              </a:rPr>
              <a:t>Plan</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Looking to extend reach among 16-34 women, female-skewed films in the cinema provided CoppaFeel! with a high-impact environment to showcase their AV copy that was the perfect compliment to the wider media </a:t>
            </a:r>
            <a:r>
              <a:rPr lang="en-GB" sz="1050" kern="1000" dirty="0">
                <a:solidFill>
                  <a:schemeClr val="bg1"/>
                </a:solidFill>
              </a:rPr>
              <a:t>mix (print, radio, OOH &amp; social</a:t>
            </a:r>
            <a:r>
              <a:rPr lang="en-GB" sz="1050" kern="1000" dirty="0" smtClean="0">
                <a:solidFill>
                  <a:schemeClr val="bg1"/>
                </a:solidFill>
              </a:rPr>
              <a:t>).</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The execution used in cinema was a 60” copy </a:t>
            </a:r>
            <a:r>
              <a:rPr lang="en-GB" sz="1050" kern="1000" dirty="0">
                <a:solidFill>
                  <a:schemeClr val="bg1"/>
                </a:solidFill>
              </a:rPr>
              <a:t>featuring the celebs each saying lines from a poem whilst taking their shirt off to reveal a ‘#GetItOffYourChest’ shirt underneath. The poem was designed to increase symptom awareness, prompt further education </a:t>
            </a:r>
            <a:r>
              <a:rPr lang="en-GB" sz="1050" kern="1000" dirty="0" smtClean="0">
                <a:solidFill>
                  <a:schemeClr val="bg1"/>
                </a:solidFill>
              </a:rPr>
              <a:t>by directing viewers to the website and </a:t>
            </a:r>
            <a:r>
              <a:rPr lang="en-GB" sz="1050" kern="1000" dirty="0">
                <a:solidFill>
                  <a:schemeClr val="bg1"/>
                </a:solidFill>
              </a:rPr>
              <a:t>encourage </a:t>
            </a:r>
            <a:r>
              <a:rPr lang="en-GB" sz="1050" kern="1000" dirty="0" smtClean="0">
                <a:solidFill>
                  <a:schemeClr val="bg1"/>
                </a:solidFill>
              </a:rPr>
              <a:t>women to overcome their fears of going to </a:t>
            </a:r>
            <a:r>
              <a:rPr lang="en-GB" sz="1050" kern="1000" dirty="0">
                <a:solidFill>
                  <a:schemeClr val="bg1"/>
                </a:solidFill>
              </a:rPr>
              <a:t>the GP.</a:t>
            </a:r>
          </a:p>
          <a:p>
            <a:pPr marL="171450" indent="-171450">
              <a:lnSpc>
                <a:spcPct val="100000"/>
              </a:lnSpc>
              <a:spcBef>
                <a:spcPts val="1100"/>
              </a:spcBef>
              <a:buClr>
                <a:schemeClr val="bg1"/>
              </a:buClr>
              <a:buFont typeface="LucidaGrande" charset="0"/>
              <a:buChar char="-"/>
            </a:pPr>
            <a:r>
              <a:rPr lang="en-GB" sz="1050" kern="1000" dirty="0" smtClean="0">
                <a:solidFill>
                  <a:schemeClr val="bg1"/>
                </a:solidFill>
              </a:rPr>
              <a:t>CoppaFeel! ran in a Female AGP during the opening two weeks of </a:t>
            </a:r>
            <a:r>
              <a:rPr lang="en-GB" sz="1050" i="1" kern="1000" dirty="0">
                <a:solidFill>
                  <a:schemeClr val="bg1"/>
                </a:solidFill>
              </a:rPr>
              <a:t>Bridget Jones’s Baby </a:t>
            </a:r>
            <a:r>
              <a:rPr lang="en-GB" sz="1050" kern="1000" dirty="0" smtClean="0">
                <a:solidFill>
                  <a:schemeClr val="bg1"/>
                </a:solidFill>
              </a:rPr>
              <a:t>ensuring the ad reached the desired audience. The campaign also ran in other major female releases including </a:t>
            </a:r>
            <a:r>
              <a:rPr lang="en-GB" sz="1050" i="1" kern="1000" dirty="0" smtClean="0">
                <a:solidFill>
                  <a:schemeClr val="bg1"/>
                </a:solidFill>
              </a:rPr>
              <a:t>Girl On The Train, Bad Moms </a:t>
            </a:r>
            <a:r>
              <a:rPr lang="en-GB" sz="1050" kern="1000" dirty="0" smtClean="0">
                <a:solidFill>
                  <a:schemeClr val="bg1"/>
                </a:solidFill>
              </a:rPr>
              <a:t>and </a:t>
            </a:r>
            <a:r>
              <a:rPr lang="en-GB" sz="1050" i="1" kern="1000" dirty="0" smtClean="0">
                <a:solidFill>
                  <a:schemeClr val="bg1"/>
                </a:solidFill>
              </a:rPr>
              <a:t>Julieta.</a:t>
            </a:r>
            <a:endParaRPr lang="en-GB" dirty="0">
              <a:solidFill>
                <a:schemeClr val="bg1"/>
              </a:solidFill>
            </a:endParaRPr>
          </a:p>
        </p:txBody>
      </p:sp>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4666"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66"/>
          <p:cNvSpPr txBox="1">
            <a:spLocks/>
          </p:cNvSpPr>
          <p:nvPr/>
        </p:nvSpPr>
        <p:spPr>
          <a:xfrm>
            <a:off x="272719" y="3573732"/>
            <a:ext cx="3399367" cy="1817688"/>
          </a:xfrm>
          <a:prstGeom prst="rect">
            <a:avLst/>
          </a:prstGeom>
        </p:spPr>
        <p:txBody>
          <a:bodyPr vert="horz" lIns="36000" tIns="0"/>
          <a:lstStyle>
            <a:lvl1pPr marL="0" indent="0" algn="l" defTabSz="961844" rtl="0" eaLnBrk="1" latinLnBrk="0" hangingPunct="1">
              <a:lnSpc>
                <a:spcPts val="1900"/>
              </a:lnSpc>
              <a:spcBef>
                <a:spcPts val="0"/>
              </a:spcBef>
              <a:buClr>
                <a:srgbClr val="FFFFFF"/>
              </a:buClr>
              <a:buSzPct val="100000"/>
              <a:buFont typeface="Arial"/>
              <a:buNone/>
              <a:defRPr sz="1000" b="0" kern="1200" baseline="0">
                <a:solidFill>
                  <a:srgbClr val="000000"/>
                </a:solidFill>
                <a:latin typeface="Arial"/>
                <a:ea typeface="+mn-ea"/>
                <a:cs typeface="Arial"/>
              </a:defRPr>
            </a:lvl1pPr>
            <a:lvl2pPr marL="0" indent="0" algn="l" defTabSz="961844" rtl="0" eaLnBrk="1" latinLnBrk="0" hangingPunct="1">
              <a:lnSpc>
                <a:spcPts val="1900"/>
              </a:lnSpc>
              <a:spcBef>
                <a:spcPts val="0"/>
              </a:spcBef>
              <a:buClr>
                <a:srgbClr val="FFFFFF"/>
              </a:buClr>
              <a:buSzPct val="100000"/>
              <a:buFont typeface="Arial"/>
              <a:buNone/>
              <a:defRPr sz="1100" b="0" kern="1200">
                <a:solidFill>
                  <a:srgbClr val="000000"/>
                </a:solidFill>
                <a:latin typeface="Arial"/>
                <a:ea typeface="+mn-ea"/>
                <a:cs typeface="Arial"/>
              </a:defRPr>
            </a:lvl2pPr>
            <a:lvl3pPr marL="0" indent="0" algn="l" defTabSz="961844" rtl="0" eaLnBrk="1" latinLnBrk="0" hangingPunct="1">
              <a:lnSpc>
                <a:spcPts val="1500"/>
              </a:lnSpc>
              <a:spcBef>
                <a:spcPts val="0"/>
              </a:spcBef>
              <a:buClr>
                <a:srgbClr val="FFFFFF"/>
              </a:buClr>
              <a:buSzPct val="100000"/>
              <a:buFont typeface="Arial"/>
              <a:buNone/>
              <a:tabLst/>
              <a:defRPr sz="1100" b="1" kern="1200" baseline="0">
                <a:solidFill>
                  <a:srgbClr val="000000"/>
                </a:solidFill>
                <a:latin typeface="Arial"/>
                <a:ea typeface="+mn-ea"/>
                <a:cs typeface="Arial"/>
              </a:defRPr>
            </a:lvl3pPr>
            <a:lvl4pPr marL="0" indent="0" algn="l" defTabSz="961844" rtl="0" eaLnBrk="1" latinLnBrk="0" hangingPunct="1">
              <a:lnSpc>
                <a:spcPts val="1600"/>
              </a:lnSpc>
              <a:spcBef>
                <a:spcPts val="0"/>
              </a:spcBef>
              <a:buClr>
                <a:srgbClr val="FFFFFF"/>
              </a:buClr>
              <a:buSzPct val="100000"/>
              <a:buFont typeface="Arial"/>
              <a:buNone/>
              <a:tabLst/>
              <a:defRPr sz="1100" b="0" kern="1200">
                <a:solidFill>
                  <a:srgbClr val="000000"/>
                </a:solidFill>
                <a:latin typeface="Arial"/>
                <a:ea typeface="+mn-ea"/>
                <a:cs typeface="Arial"/>
              </a:defRPr>
            </a:lvl4pPr>
            <a:lvl5pPr marL="0" indent="0" algn="l" defTabSz="961844" rtl="0" eaLnBrk="1" latinLnBrk="0" hangingPunct="1">
              <a:lnSpc>
                <a:spcPts val="1100"/>
              </a:lnSpc>
              <a:spcBef>
                <a:spcPts val="0"/>
              </a:spcBef>
              <a:buClr>
                <a:srgbClr val="FFFFFF"/>
              </a:buClr>
              <a:buSzPct val="100000"/>
              <a:buFont typeface="Arial"/>
              <a:buNone/>
              <a:tabLst/>
              <a:defRPr sz="1100" b="0" kern="1200">
                <a:solidFill>
                  <a:srgbClr val="000000"/>
                </a:solidFill>
                <a:latin typeface="Arial"/>
                <a:ea typeface="+mn-ea"/>
                <a:cs typeface="Arial"/>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endParaRPr lang="en-GB" sz="1100" dirty="0" smtClean="0"/>
          </a:p>
        </p:txBody>
      </p:sp>
      <p:graphicFrame>
        <p:nvGraphicFramePr>
          <p:cNvPr id="15" name="Table 14"/>
          <p:cNvGraphicFramePr>
            <a:graphicFrameLocks noGrp="1"/>
          </p:cNvGraphicFramePr>
          <p:nvPr>
            <p:extLst>
              <p:ext uri="{D42A27DB-BD31-4B8C-83A1-F6EECF244321}">
                <p14:modId xmlns:p14="http://schemas.microsoft.com/office/powerpoint/2010/main" val="4048623295"/>
              </p:ext>
            </p:extLst>
          </p:nvPr>
        </p:nvGraphicFramePr>
        <p:xfrm>
          <a:off x="5813764" y="4106330"/>
          <a:ext cx="3758222" cy="2325965"/>
        </p:xfrm>
        <a:graphic>
          <a:graphicData uri="http://schemas.openxmlformats.org/drawingml/2006/table">
            <a:tbl>
              <a:tblPr firstRow="1" bandRow="1">
                <a:tableStyleId>{2D5ABB26-0587-4C30-8999-92F81FD0307C}</a:tableStyleId>
              </a:tblPr>
              <a:tblGrid>
                <a:gridCol w="1488063"/>
                <a:gridCol w="2270159"/>
              </a:tblGrid>
              <a:tr h="402403">
                <a:tc gridSpan="2">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1400" b="1" dirty="0" smtClean="0">
                          <a:solidFill>
                            <a:schemeClr val="accent2"/>
                          </a:solidFill>
                        </a:rPr>
                        <a:t>Campaign Details</a:t>
                      </a:r>
                    </a:p>
                  </a:txBody>
                  <a:tcPr anchor="ctr">
                    <a:lnL>
                      <a:noFill/>
                    </a:lnL>
                    <a:lnR w="12700" cap="flat" cmpd="sng" algn="ctr">
                      <a:noFill/>
                      <a:prstDash val="dot"/>
                      <a:round/>
                      <a:headEnd type="none" w="med" len="med"/>
                      <a:tailEnd type="none" w="med" len="me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en-US" sz="900" b="0" dirty="0">
                        <a:solidFill>
                          <a:schemeClr val="bg1"/>
                        </a:solidFill>
                      </a:endParaRPr>
                    </a:p>
                  </a:txBody>
                  <a:tcPr marL="288000" anchor="ctr">
                    <a:lnL w="12700" cap="flat" cmpd="sng" algn="ctr">
                      <a:noFill/>
                      <a:prstDash val="dot"/>
                      <a:round/>
                      <a:headEnd type="none" w="med" len="med"/>
                      <a:tailEnd type="none" w="med" len="med"/>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r h="305909">
                <a:tc>
                  <a:txBody>
                    <a:bodyPr/>
                    <a:lstStyle/>
                    <a:p>
                      <a:pPr>
                        <a:lnSpc>
                          <a:spcPct val="100000"/>
                        </a:lnSpc>
                      </a:pPr>
                      <a:r>
                        <a:rPr lang="en-US" sz="1050" b="1" dirty="0" smtClean="0">
                          <a:solidFill>
                            <a:schemeClr val="bg1"/>
                          </a:solidFill>
                        </a:rPr>
                        <a:t>Sector</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Charity</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12700" cap="flat" cmpd="sng" algn="ctr">
                      <a:no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Target Audience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050" b="0" dirty="0" smtClean="0">
                          <a:solidFill>
                            <a:schemeClr val="bg1"/>
                          </a:solidFill>
                        </a:rPr>
                        <a:t>16-34 Women</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46121">
                <a:tc>
                  <a:txBody>
                    <a:bodyPr/>
                    <a:lstStyle/>
                    <a:p>
                      <a:pPr>
                        <a:lnSpc>
                          <a:spcPct val="100000"/>
                        </a:lnSpc>
                      </a:pPr>
                      <a:r>
                        <a:rPr lang="en-US" sz="1050" b="1" dirty="0" smtClean="0">
                          <a:solidFill>
                            <a:schemeClr val="bg1"/>
                          </a:solidFill>
                        </a:rPr>
                        <a:t>Package</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i="0" baseline="0" dirty="0" smtClean="0">
                          <a:solidFill>
                            <a:schemeClr val="bg1"/>
                          </a:solidFill>
                        </a:rPr>
                        <a:t>Female AGP</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2574">
                <a:tc>
                  <a:txBody>
                    <a:bodyPr/>
                    <a:lstStyle/>
                    <a:p>
                      <a:pPr>
                        <a:lnSpc>
                          <a:spcPct val="100000"/>
                        </a:lnSpc>
                      </a:pPr>
                      <a:r>
                        <a:rPr lang="en-US" sz="1050" b="1" dirty="0" smtClean="0">
                          <a:solidFill>
                            <a:schemeClr val="bg1"/>
                          </a:solidFill>
                        </a:rPr>
                        <a:t>Media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Mediacom</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19680">
                <a:tc>
                  <a:txBody>
                    <a:bodyPr/>
                    <a:lstStyle/>
                    <a:p>
                      <a:pPr>
                        <a:lnSpc>
                          <a:spcPct val="100000"/>
                        </a:lnSpc>
                      </a:pPr>
                      <a:r>
                        <a:rPr lang="en-US" sz="1050" b="1" dirty="0" smtClean="0">
                          <a:solidFill>
                            <a:schemeClr val="bg1"/>
                          </a:solidFill>
                        </a:rPr>
                        <a:t>Creative Agency</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1050" b="0" dirty="0" smtClean="0">
                          <a:solidFill>
                            <a:schemeClr val="bg1"/>
                          </a:solidFill>
                        </a:rPr>
                        <a:t>Kream</a:t>
                      </a:r>
                      <a:endParaRPr lang="en-US" sz="1050" b="0" dirty="0">
                        <a:solidFill>
                          <a:schemeClr val="bg1"/>
                        </a:solidFill>
                      </a:endParaRP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9525" cap="flat" cmpd="sng" algn="ctr">
                      <a:solidFill>
                        <a:schemeClr val="accent6"/>
                      </a:solidFill>
                      <a:prstDash val="dot"/>
                      <a:round/>
                      <a:headEnd type="none" w="med" len="med"/>
                      <a:tailEnd type="none" w="med" len="med"/>
                    </a:lnB>
                    <a:lnTlToBr w="12700" cmpd="sng">
                      <a:noFill/>
                      <a:prstDash val="solid"/>
                    </a:lnTlToBr>
                    <a:lnBlToTr w="12700" cmpd="sng">
                      <a:noFill/>
                      <a:prstDash val="solid"/>
                    </a:lnBlToTr>
                  </a:tcPr>
                </a:tc>
              </a:tr>
              <a:tr h="326704">
                <a:tc>
                  <a:txBody>
                    <a:bodyPr/>
                    <a:lstStyle/>
                    <a:p>
                      <a:pPr>
                        <a:lnSpc>
                          <a:spcPct val="100000"/>
                        </a:lnSpc>
                      </a:pPr>
                      <a:r>
                        <a:rPr lang="en-US" sz="1050" b="1" dirty="0" smtClean="0">
                          <a:solidFill>
                            <a:schemeClr val="bg1"/>
                          </a:solidFill>
                        </a:rPr>
                        <a:t>Duration</a:t>
                      </a:r>
                      <a:endParaRPr lang="en-US" sz="1050" b="1" dirty="0">
                        <a:solidFill>
                          <a:schemeClr val="bg1"/>
                        </a:solidFill>
                      </a:endParaRPr>
                    </a:p>
                  </a:txBody>
                  <a:tcPr anchor="ctr">
                    <a:lnL>
                      <a:noFill/>
                    </a:lnL>
                    <a:lnR w="9525" cap="flat" cmpd="sng" algn="ctr">
                      <a:solidFill>
                        <a:schemeClr val="accent6"/>
                      </a:solidFill>
                      <a:prstDash val="dot"/>
                      <a:round/>
                      <a:headEnd type="none" w="med" len="med"/>
                      <a:tailEnd type="none" w="med" len="med"/>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r>
                        <a:rPr lang="en-US" sz="1050" kern="1200" dirty="0" smtClean="0">
                          <a:solidFill>
                            <a:schemeClr val="bg1"/>
                          </a:solidFill>
                          <a:latin typeface="+mn-lt"/>
                          <a:ea typeface="+mn-ea"/>
                          <a:cs typeface="+mn-cs"/>
                        </a:rPr>
                        <a:t>60”</a:t>
                      </a:r>
                    </a:p>
                  </a:txBody>
                  <a:tcPr marL="288000" anchor="ctr">
                    <a:lnL w="9525" cap="flat" cmpd="sng" algn="ctr">
                      <a:solidFill>
                        <a:schemeClr val="accent6"/>
                      </a:solidFill>
                      <a:prstDash val="dot"/>
                      <a:round/>
                      <a:headEnd type="none" w="med" len="med"/>
                      <a:tailEnd type="none" w="med" len="med"/>
                    </a:lnL>
                    <a:lnR>
                      <a:noFill/>
                    </a:lnR>
                    <a:lnT w="9525" cap="flat" cmpd="sng" algn="ctr">
                      <a:solidFill>
                        <a:schemeClr val="accent6"/>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Freeform 253"/>
          <p:cNvSpPr>
            <a:spLocks noEditPoints="1"/>
          </p:cNvSpPr>
          <p:nvPr/>
        </p:nvSpPr>
        <p:spPr bwMode="auto">
          <a:xfrm>
            <a:off x="9234688" y="26775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pic>
        <p:nvPicPr>
          <p:cNvPr id="5" name="Picture 4"/>
          <p:cNvPicPr>
            <a:picLocks noChangeAspect="1"/>
          </p:cNvPicPr>
          <p:nvPr/>
        </p:nvPicPr>
        <p:blipFill rotWithShape="1">
          <a:blip r:embed="rId7"/>
          <a:srcRect t="1030" b="918"/>
          <a:stretch/>
        </p:blipFill>
        <p:spPr>
          <a:xfrm>
            <a:off x="5596744" y="1639920"/>
            <a:ext cx="4101744" cy="2246232"/>
          </a:xfrm>
          <a:prstGeom prst="rect">
            <a:avLst/>
          </a:prstGeom>
        </p:spPr>
      </p:pic>
    </p:spTree>
    <p:extLst>
      <p:ext uri="{BB962C8B-B14F-4D97-AF65-F5344CB8AC3E}">
        <p14:creationId xmlns:p14="http://schemas.microsoft.com/office/powerpoint/2010/main" val="30429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p:cNvSpPr txBox="1">
            <a:spLocks/>
          </p:cNvSpPr>
          <p:nvPr/>
        </p:nvSpPr>
        <p:spPr bwMode="gray">
          <a:xfrm>
            <a:off x="1122380" y="4886690"/>
            <a:ext cx="3343294" cy="839014"/>
          </a:xfrm>
          <a:prstGeom prst="rect">
            <a:avLst/>
          </a:prstGeom>
        </p:spPr>
        <p:txBody>
          <a:bodyPr vert="horz" lIns="36000" tIns="0" rIns="0" bIns="0" rtlCol="0" anchor="ctr">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Uplift in prompted brand awareness:</a:t>
            </a:r>
            <a:endParaRPr lang="en-GB" sz="1100" b="1" dirty="0">
              <a:solidFill>
                <a:schemeClr val="bg1"/>
              </a:solidFill>
            </a:endParaRPr>
          </a:p>
          <a:p>
            <a:pPr defTabSz="417513">
              <a:lnSpc>
                <a:spcPct val="100000"/>
              </a:lnSpc>
              <a:buClrTx/>
              <a:tabLst>
                <a:tab pos="1250950" algn="l"/>
              </a:tabLst>
            </a:pPr>
            <a:r>
              <a:rPr lang="en-GB" sz="1100" dirty="0" smtClean="0">
                <a:solidFill>
                  <a:schemeClr val="bg1"/>
                </a:solidFill>
              </a:rPr>
              <a:t>Cinema contributed towards a </a:t>
            </a:r>
            <a:r>
              <a:rPr lang="en-GB" sz="1100" b="1" dirty="0">
                <a:solidFill>
                  <a:srgbClr val="A50021"/>
                </a:solidFill>
              </a:rPr>
              <a:t>3% increase </a:t>
            </a:r>
            <a:r>
              <a:rPr lang="en-GB" sz="1100" dirty="0" smtClean="0">
                <a:solidFill>
                  <a:schemeClr val="bg1"/>
                </a:solidFill>
              </a:rPr>
              <a:t>in brand awareness year-on-year</a:t>
            </a:r>
          </a:p>
          <a:p>
            <a:pPr defTabSz="417513">
              <a:lnSpc>
                <a:spcPct val="100000"/>
              </a:lnSpc>
              <a:buClrTx/>
              <a:tabLst>
                <a:tab pos="1250950" algn="l"/>
              </a:tabLst>
            </a:pPr>
            <a:r>
              <a:rPr lang="en-GB" altLang="en-US" sz="800" dirty="0">
                <a:solidFill>
                  <a:srgbClr val="000000">
                    <a:lumMod val="50000"/>
                    <a:lumOff val="50000"/>
                  </a:srgbClr>
                </a:solidFill>
              </a:rPr>
              <a:t>2015 = </a:t>
            </a:r>
            <a:r>
              <a:rPr lang="en-GB" altLang="en-US" sz="800" dirty="0" smtClean="0">
                <a:solidFill>
                  <a:srgbClr val="000000">
                    <a:lumMod val="50000"/>
                    <a:lumOff val="50000"/>
                  </a:srgbClr>
                </a:solidFill>
              </a:rPr>
              <a:t>28%, </a:t>
            </a:r>
            <a:r>
              <a:rPr lang="en-GB" altLang="en-US" sz="800" dirty="0">
                <a:solidFill>
                  <a:srgbClr val="000000">
                    <a:lumMod val="50000"/>
                    <a:lumOff val="50000"/>
                  </a:srgbClr>
                </a:solidFill>
              </a:rPr>
              <a:t>2016 = </a:t>
            </a:r>
            <a:r>
              <a:rPr lang="en-GB" altLang="en-US" sz="800" dirty="0" smtClean="0">
                <a:solidFill>
                  <a:srgbClr val="000000">
                    <a:lumMod val="50000"/>
                    <a:lumOff val="50000"/>
                  </a:srgbClr>
                </a:solidFill>
              </a:rPr>
              <a:t>31%</a:t>
            </a:r>
            <a:endParaRPr lang="en-GB" sz="1100" dirty="0"/>
          </a:p>
        </p:txBody>
      </p:sp>
      <p:sp>
        <p:nvSpPr>
          <p:cNvPr id="14" name="Title 6"/>
          <p:cNvSpPr txBox="1">
            <a:spLocks/>
          </p:cNvSpPr>
          <p:nvPr/>
        </p:nvSpPr>
        <p:spPr bwMode="gray">
          <a:xfrm>
            <a:off x="5017811" y="3890158"/>
            <a:ext cx="1060017" cy="337356"/>
          </a:xfrm>
          <a:prstGeom prst="rect">
            <a:avLst/>
          </a:prstGeom>
          <a:ln>
            <a:noFill/>
          </a:ln>
        </p:spPr>
        <p:txBody>
          <a:bodyPr vert="horz" wrap="none" lIns="0" tIns="0" rIns="0" bIns="0" rtlCol="0" anchor="ctr">
            <a:noAutofit/>
          </a:bodyPr>
          <a:lstStyle>
            <a:defPPr>
              <a:defRPr lang="en-US"/>
            </a:defPPr>
            <a:lvl1pPr defTabSz="721479">
              <a:spcBef>
                <a:spcPct val="0"/>
              </a:spcBef>
              <a:buNone/>
              <a:defRPr sz="1400" b="1" cap="none" spc="0" baseline="0">
                <a:ln w="22225">
                  <a:noFill/>
                  <a:prstDash val="solid"/>
                </a:ln>
                <a:solidFill>
                  <a:schemeClr val="accent2"/>
                </a:solidFill>
                <a:effectLst/>
                <a:latin typeface="Arial" charset="0"/>
                <a:ea typeface="Arial" charset="0"/>
                <a:cs typeface="Arial" charset="0"/>
              </a:defRPr>
            </a:lvl1pPr>
          </a:lstStyle>
          <a:p>
            <a:r>
              <a:rPr lang="en-GB" dirty="0" smtClean="0"/>
              <a:t>Summary</a:t>
            </a:r>
            <a:endParaRPr lang="en-GB" dirty="0"/>
          </a:p>
        </p:txBody>
      </p:sp>
      <p:cxnSp>
        <p:nvCxnSpPr>
          <p:cNvPr id="15" name="Straight Connector 14"/>
          <p:cNvCxnSpPr/>
          <p:nvPr/>
        </p:nvCxnSpPr>
        <p:spPr>
          <a:xfrm flipV="1">
            <a:off x="4744895" y="3911826"/>
            <a:ext cx="0" cy="2694538"/>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
          <p:cNvSpPr txBox="1">
            <a:spLocks/>
          </p:cNvSpPr>
          <p:nvPr/>
        </p:nvSpPr>
        <p:spPr bwMode="gray">
          <a:xfrm>
            <a:off x="1122379" y="3991545"/>
            <a:ext cx="3449620" cy="796909"/>
          </a:xfrm>
          <a:prstGeom prst="rect">
            <a:avLst/>
          </a:prstGeom>
        </p:spPr>
        <p:txBody>
          <a:bodyPr vert="horz" lIns="36000" tIns="0" rIns="0" bIns="0" rtlCol="0">
            <a:noAutofit/>
          </a:bodyPr>
          <a:lstStyle>
            <a:lvl1pPr marL="0" indent="0" algn="l" defTabSz="721479" rtl="0" eaLnBrk="1" latinLnBrk="0" hangingPunct="1">
              <a:lnSpc>
                <a:spcPts val="1425"/>
              </a:lnSpc>
              <a:spcBef>
                <a:spcPts val="0"/>
              </a:spcBef>
              <a:buClr>
                <a:srgbClr val="FFFFFF"/>
              </a:buClr>
              <a:buSzPct val="100000"/>
              <a:buFont typeface="Arial"/>
              <a:buNone/>
              <a:defRPr sz="750" b="0" kern="1200" baseline="0">
                <a:solidFill>
                  <a:srgbClr val="000000"/>
                </a:solidFill>
                <a:latin typeface="Arial"/>
                <a:ea typeface="+mn-ea"/>
                <a:cs typeface="Arial"/>
              </a:defRPr>
            </a:lvl1pPr>
            <a:lvl2pPr marL="0" indent="0" algn="l" defTabSz="721479" rtl="0" eaLnBrk="1" latinLnBrk="0" hangingPunct="1">
              <a:lnSpc>
                <a:spcPts val="1425"/>
              </a:lnSpc>
              <a:spcBef>
                <a:spcPts val="0"/>
              </a:spcBef>
              <a:buClr>
                <a:srgbClr val="FFFFFF"/>
              </a:buClr>
              <a:buSzPct val="100000"/>
              <a:buFont typeface="Arial"/>
              <a:buNone/>
              <a:defRPr sz="825" b="0" kern="1200">
                <a:solidFill>
                  <a:srgbClr val="000000"/>
                </a:solidFill>
                <a:latin typeface="Arial"/>
                <a:ea typeface="+mn-ea"/>
                <a:cs typeface="Arial"/>
              </a:defRPr>
            </a:lvl2pPr>
            <a:lvl3pPr marL="0" indent="0" algn="l" defTabSz="721479" rtl="0" eaLnBrk="1" latinLnBrk="0" hangingPunct="1">
              <a:lnSpc>
                <a:spcPts val="1125"/>
              </a:lnSpc>
              <a:spcBef>
                <a:spcPts val="0"/>
              </a:spcBef>
              <a:buClr>
                <a:srgbClr val="FFFFFF"/>
              </a:buClr>
              <a:buSzPct val="100000"/>
              <a:buFont typeface="Arial"/>
              <a:buNone/>
              <a:tabLst/>
              <a:defRPr sz="825" b="1" kern="1200" baseline="0">
                <a:solidFill>
                  <a:srgbClr val="000000"/>
                </a:solidFill>
                <a:latin typeface="Arial"/>
                <a:ea typeface="+mn-ea"/>
                <a:cs typeface="Arial"/>
              </a:defRPr>
            </a:lvl3pPr>
            <a:lvl4pPr marL="0" indent="0" algn="l" defTabSz="721479" rtl="0" eaLnBrk="1" latinLnBrk="0" hangingPunct="1">
              <a:lnSpc>
                <a:spcPts val="1200"/>
              </a:lnSpc>
              <a:spcBef>
                <a:spcPts val="0"/>
              </a:spcBef>
              <a:buClr>
                <a:srgbClr val="FFFFFF"/>
              </a:buClr>
              <a:buSzPct val="100000"/>
              <a:buFont typeface="Arial"/>
              <a:buNone/>
              <a:tabLst/>
              <a:defRPr sz="825" b="0" kern="1200">
                <a:solidFill>
                  <a:srgbClr val="000000"/>
                </a:solidFill>
                <a:latin typeface="Arial"/>
                <a:ea typeface="+mn-ea"/>
                <a:cs typeface="Arial"/>
              </a:defRPr>
            </a:lvl4pPr>
            <a:lvl5pPr marL="0" indent="0" algn="l" defTabSz="721479" rtl="0" eaLnBrk="1" latinLnBrk="0" hangingPunct="1">
              <a:lnSpc>
                <a:spcPts val="825"/>
              </a:lnSpc>
              <a:spcBef>
                <a:spcPts val="0"/>
              </a:spcBef>
              <a:buClr>
                <a:srgbClr val="FFFFFF"/>
              </a:buClr>
              <a:buSzPct val="100000"/>
              <a:buFont typeface="Arial"/>
              <a:buNone/>
              <a:tabLst/>
              <a:defRPr sz="825" b="0" kern="1200">
                <a:solidFill>
                  <a:srgbClr val="000000"/>
                </a:solidFill>
                <a:latin typeface="Arial"/>
                <a:ea typeface="+mn-ea"/>
                <a:cs typeface="Arial"/>
              </a:defRPr>
            </a:lvl5pPr>
            <a:lvl6pPr marL="198407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6pPr>
            <a:lvl7pPr marL="234481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7pPr>
            <a:lvl8pPr marL="2705551"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8pPr>
            <a:lvl9pPr marL="3066290" indent="-180371" algn="l" defTabSz="721479" rtl="0" eaLnBrk="1" latinLnBrk="0" hangingPunct="1">
              <a:lnSpc>
                <a:spcPct val="90000"/>
              </a:lnSpc>
              <a:spcBef>
                <a:spcPct val="30000"/>
              </a:spcBef>
              <a:buClr>
                <a:schemeClr val="accent6"/>
              </a:buClr>
              <a:buSzPct val="70000"/>
              <a:buFont typeface="Wingdings" panose="05000000000000000000" pitchFamily="2" charset="2"/>
              <a:buChar char="¤"/>
              <a:defRPr sz="1425" kern="1200">
                <a:solidFill>
                  <a:schemeClr val="tx1"/>
                </a:solidFill>
                <a:latin typeface="+mn-lt"/>
                <a:ea typeface="+mn-ea"/>
                <a:cs typeface="+mn-cs"/>
              </a:defRPr>
            </a:lvl9pPr>
          </a:lstStyle>
          <a:p>
            <a:pPr defTabSz="417513">
              <a:lnSpc>
                <a:spcPct val="100000"/>
              </a:lnSpc>
              <a:buClrTx/>
              <a:tabLst>
                <a:tab pos="1250950" algn="l"/>
              </a:tabLst>
            </a:pPr>
            <a:r>
              <a:rPr lang="en-GB" sz="1100" b="1" dirty="0" smtClean="0">
                <a:solidFill>
                  <a:schemeClr val="bg1"/>
                </a:solidFill>
              </a:rPr>
              <a:t>Uplift in prompted logo recognition:</a:t>
            </a:r>
          </a:p>
          <a:p>
            <a:pPr defTabSz="417513">
              <a:lnSpc>
                <a:spcPct val="100000"/>
              </a:lnSpc>
              <a:buClrTx/>
              <a:tabLst>
                <a:tab pos="1250950" algn="l"/>
              </a:tabLst>
            </a:pPr>
            <a:r>
              <a:rPr lang="en-GB" sz="1100" dirty="0" smtClean="0">
                <a:solidFill>
                  <a:schemeClr val="bg1"/>
                </a:solidFill>
              </a:rPr>
              <a:t>Cinema contributed significantly to a campaign that delivered a </a:t>
            </a:r>
            <a:r>
              <a:rPr lang="en-GB" sz="1100" b="1" dirty="0">
                <a:solidFill>
                  <a:srgbClr val="A50021"/>
                </a:solidFill>
              </a:rPr>
              <a:t>4% increase </a:t>
            </a:r>
            <a:r>
              <a:rPr lang="en-GB" sz="1100" dirty="0" smtClean="0">
                <a:solidFill>
                  <a:schemeClr val="bg1"/>
                </a:solidFill>
              </a:rPr>
              <a:t>in prompted logo recognition year-on-year</a:t>
            </a:r>
            <a:endParaRPr lang="en-GB" sz="1100" dirty="0">
              <a:solidFill>
                <a:schemeClr val="bg1"/>
              </a:solidFill>
            </a:endParaRPr>
          </a:p>
          <a:p>
            <a:pPr defTabSz="417513">
              <a:lnSpc>
                <a:spcPct val="100000"/>
              </a:lnSpc>
              <a:buClrTx/>
              <a:tabLst>
                <a:tab pos="1250950" algn="l"/>
              </a:tabLst>
            </a:pPr>
            <a:r>
              <a:rPr lang="en-GB" altLang="en-US" sz="800" dirty="0" smtClean="0">
                <a:solidFill>
                  <a:srgbClr val="000000">
                    <a:lumMod val="50000"/>
                    <a:lumOff val="50000"/>
                  </a:srgbClr>
                </a:solidFill>
              </a:rPr>
              <a:t>2015 = 21%, 2016 = 25%</a:t>
            </a:r>
            <a:endParaRPr lang="en-GB" sz="1100" dirty="0" smtClean="0"/>
          </a:p>
        </p:txBody>
      </p:sp>
      <p:sp>
        <p:nvSpPr>
          <p:cNvPr id="23" name="Freeform 287"/>
          <p:cNvSpPr>
            <a:spLocks noChangeAspect="1" noEditPoints="1"/>
          </p:cNvSpPr>
          <p:nvPr/>
        </p:nvSpPr>
        <p:spPr bwMode="auto">
          <a:xfrm>
            <a:off x="453239" y="4058242"/>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Text Placeholder 1"/>
          <p:cNvSpPr>
            <a:spLocks noGrp="1"/>
          </p:cNvSpPr>
          <p:nvPr>
            <p:ph type="body" sz="quarter" idx="16"/>
          </p:nvPr>
        </p:nvSpPr>
        <p:spPr>
          <a:xfrm>
            <a:off x="5021828" y="4227514"/>
            <a:ext cx="4695532" cy="1254567"/>
          </a:xfrm>
        </p:spPr>
        <p:txBody>
          <a:bodyPr/>
          <a:lstStyle/>
          <a:p>
            <a:pPr>
              <a:lnSpc>
                <a:spcPct val="100000"/>
              </a:lnSpc>
              <a:buClr>
                <a:srgbClr val="990000"/>
              </a:buClr>
            </a:pPr>
            <a:r>
              <a:rPr lang="en-GB" sz="1200" dirty="0" smtClean="0">
                <a:solidFill>
                  <a:schemeClr val="bg1"/>
                </a:solidFill>
              </a:rPr>
              <a:t>Adding cinema to the media mix helped CoppaFeel! bring the campaign story to life and the high impact environment helped land the key campaign messages among their target audience. Cinema helped CoppaFeel! </a:t>
            </a:r>
            <a:r>
              <a:rPr lang="en-GB" sz="1200" b="1" dirty="0">
                <a:solidFill>
                  <a:schemeClr val="accent2"/>
                </a:solidFill>
              </a:rPr>
              <a:t>drive brand recognition, campaign cut-through</a:t>
            </a:r>
            <a:r>
              <a:rPr lang="en-GB" sz="1200" dirty="0" smtClean="0">
                <a:solidFill>
                  <a:schemeClr val="bg1"/>
                </a:solidFill>
              </a:rPr>
              <a:t> and ultimately </a:t>
            </a:r>
            <a:r>
              <a:rPr lang="en-GB" sz="1200" b="1" dirty="0">
                <a:solidFill>
                  <a:schemeClr val="accent2"/>
                </a:solidFill>
              </a:rPr>
              <a:t>awareness of the signs and symptoms of breast cancer</a:t>
            </a:r>
            <a:r>
              <a:rPr lang="en-GB" sz="1200" dirty="0" smtClean="0">
                <a:solidFill>
                  <a:schemeClr val="bg1"/>
                </a:solidFill>
              </a:rPr>
              <a:t>.</a:t>
            </a:r>
          </a:p>
        </p:txBody>
      </p:sp>
      <p:graphicFrame>
        <p:nvGraphicFramePr>
          <p:cNvPr id="35" name="Chart 34"/>
          <p:cNvGraphicFramePr/>
          <p:nvPr>
            <p:extLst>
              <p:ext uri="{D42A27DB-BD31-4B8C-83A1-F6EECF244321}">
                <p14:modId xmlns:p14="http://schemas.microsoft.com/office/powerpoint/2010/main" val="3360067877"/>
              </p:ext>
            </p:extLst>
          </p:nvPr>
        </p:nvGraphicFramePr>
        <p:xfrm>
          <a:off x="-60010" y="1336990"/>
          <a:ext cx="9715546" cy="2371628"/>
        </p:xfrm>
        <a:graphic>
          <a:graphicData uri="http://schemas.openxmlformats.org/drawingml/2006/chart">
            <c:chart xmlns:c="http://schemas.openxmlformats.org/drawingml/2006/chart" xmlns:r="http://schemas.openxmlformats.org/officeDocument/2006/relationships" r:id="rId2"/>
          </a:graphicData>
        </a:graphic>
      </p:graphicFrame>
      <p:sp>
        <p:nvSpPr>
          <p:cNvPr id="36" name="Rectangle 35"/>
          <p:cNvSpPr/>
          <p:nvPr/>
        </p:nvSpPr>
        <p:spPr>
          <a:xfrm>
            <a:off x="4797763" y="7003588"/>
            <a:ext cx="5038725" cy="200055"/>
          </a:xfrm>
          <a:prstGeom prst="rect">
            <a:avLst/>
          </a:prstGeom>
        </p:spPr>
        <p:txBody>
          <a:bodyPr>
            <a:spAutoFit/>
          </a:bodyPr>
          <a:lstStyle/>
          <a:p>
            <a:pPr algn="r"/>
            <a:r>
              <a:rPr lang="en-US" sz="700" b="1" dirty="0" smtClean="0">
                <a:solidFill>
                  <a:schemeClr val="bg1"/>
                </a:solidFill>
              </a:rPr>
              <a:t>Source: </a:t>
            </a:r>
            <a:r>
              <a:rPr lang="en-US" sz="700" dirty="0" err="1" smtClean="0">
                <a:solidFill>
                  <a:schemeClr val="bg1"/>
                </a:solidFill>
              </a:rPr>
              <a:t>CoppaFeel</a:t>
            </a:r>
            <a:r>
              <a:rPr lang="en-US" sz="700" dirty="0" smtClean="0">
                <a:solidFill>
                  <a:schemeClr val="bg1"/>
                </a:solidFill>
              </a:rPr>
              <a:t>!</a:t>
            </a:r>
          </a:p>
        </p:txBody>
      </p:sp>
      <p:sp>
        <p:nvSpPr>
          <p:cNvPr id="37" name="Freeform 287"/>
          <p:cNvSpPr>
            <a:spLocks noChangeAspect="1" noEditPoints="1"/>
          </p:cNvSpPr>
          <p:nvPr/>
        </p:nvSpPr>
        <p:spPr bwMode="auto">
          <a:xfrm>
            <a:off x="438835" y="5014081"/>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Title 6"/>
          <p:cNvSpPr txBox="1">
            <a:spLocks/>
          </p:cNvSpPr>
          <p:nvPr/>
        </p:nvSpPr>
        <p:spPr bwMode="gray">
          <a:xfrm>
            <a:off x="263445" y="1109835"/>
            <a:ext cx="1860672" cy="337356"/>
          </a:xfrm>
          <a:prstGeom prst="rect">
            <a:avLst/>
          </a:prstGeom>
          <a:ln>
            <a:noFill/>
          </a:ln>
        </p:spPr>
        <p:txBody>
          <a:bodyPr vert="horz" wrap="none" lIns="0" tIns="0" rIns="0" bIns="0" rtlCol="0" anchor="ctr">
            <a:noAutofit/>
          </a:bodyPr>
          <a:lstStyle>
            <a:lvl1pPr algn="l" defTabSz="721479" rtl="0" eaLnBrk="1" latinLnBrk="0" hangingPunct="1">
              <a:spcBef>
                <a:spcPct val="0"/>
              </a:spcBef>
              <a:buNone/>
              <a:defRPr sz="2700" b="0" kern="1200" cap="all" spc="0" baseline="0">
                <a:ln w="22225">
                  <a:noFill/>
                  <a:prstDash val="solid"/>
                </a:ln>
                <a:solidFill>
                  <a:srgbClr val="000000"/>
                </a:solidFill>
                <a:effectLst/>
                <a:latin typeface="+mj-lt"/>
                <a:ea typeface="+mj-ea"/>
                <a:cs typeface="+mj-cs"/>
              </a:defRPr>
            </a:lvl1pPr>
          </a:lstStyle>
          <a:p>
            <a:r>
              <a:rPr lang="en-GB" sz="1400" b="1" cap="none" dirty="0" smtClean="0">
                <a:solidFill>
                  <a:schemeClr val="accent2"/>
                </a:solidFill>
                <a:latin typeface="Arial" charset="0"/>
                <a:ea typeface="Arial" charset="0"/>
                <a:cs typeface="Arial" charset="0"/>
              </a:rPr>
              <a:t>Results </a:t>
            </a:r>
            <a:endParaRPr lang="en-GB" sz="1400" b="1" cap="none" dirty="0">
              <a:solidFill>
                <a:schemeClr val="accent2"/>
              </a:solidFill>
              <a:latin typeface="Arial" charset="0"/>
              <a:ea typeface="Arial" charset="0"/>
              <a:cs typeface="Arial" charset="0"/>
            </a:endParaRPr>
          </a:p>
        </p:txBody>
      </p:sp>
      <p:cxnSp>
        <p:nvCxnSpPr>
          <p:cNvPr id="21" name="Straight Connector 20"/>
          <p:cNvCxnSpPr/>
          <p:nvPr/>
        </p:nvCxnSpPr>
        <p:spPr>
          <a:xfrm>
            <a:off x="215878" y="3806852"/>
            <a:ext cx="9501482" cy="0"/>
          </a:xfrm>
          <a:prstGeom prst="line">
            <a:avLst/>
          </a:prstGeom>
          <a:ln w="12700"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45886" y="5823939"/>
            <a:ext cx="3419788" cy="769441"/>
          </a:xfrm>
          <a:prstGeom prst="rect">
            <a:avLst/>
          </a:prstGeom>
        </p:spPr>
        <p:txBody>
          <a:bodyPr wrap="square">
            <a:spAutoFit/>
          </a:bodyPr>
          <a:lstStyle/>
          <a:p>
            <a:pPr lvl="0" defTabSz="417513">
              <a:tabLst>
                <a:tab pos="1250950" algn="l"/>
              </a:tabLst>
            </a:pPr>
            <a:r>
              <a:rPr lang="en-GB" sz="1100" b="1" dirty="0" smtClean="0">
                <a:solidFill>
                  <a:srgbClr val="000000"/>
                </a:solidFill>
              </a:rPr>
              <a:t>Ad campaign reaction:</a:t>
            </a:r>
            <a:endParaRPr lang="en-GB" sz="1100" b="1" dirty="0">
              <a:solidFill>
                <a:srgbClr val="000000"/>
              </a:solidFill>
            </a:endParaRPr>
          </a:p>
          <a:p>
            <a:pPr defTabSz="417513">
              <a:lnSpc>
                <a:spcPct val="100000"/>
              </a:lnSpc>
              <a:buClrTx/>
              <a:tabLst>
                <a:tab pos="1250950" algn="l"/>
              </a:tabLst>
            </a:pPr>
            <a:r>
              <a:rPr lang="en-GB" sz="1100" b="1" dirty="0">
                <a:solidFill>
                  <a:srgbClr val="A50021"/>
                </a:solidFill>
                <a:latin typeface="Arial"/>
                <a:cs typeface="Arial"/>
              </a:rPr>
              <a:t>70% agree </a:t>
            </a:r>
            <a:r>
              <a:rPr lang="en-GB" sz="1100" dirty="0" smtClean="0">
                <a:solidFill>
                  <a:schemeClr val="bg1"/>
                </a:solidFill>
              </a:rPr>
              <a:t>that because of the campaign they understand the signs and symptoms of breast cancer and </a:t>
            </a:r>
            <a:r>
              <a:rPr lang="en-GB" sz="1100" b="1" dirty="0">
                <a:solidFill>
                  <a:srgbClr val="A50021"/>
                </a:solidFill>
                <a:latin typeface="Arial"/>
                <a:cs typeface="Arial"/>
              </a:rPr>
              <a:t>74% agree </a:t>
            </a:r>
            <a:r>
              <a:rPr lang="en-GB" sz="1100" dirty="0" smtClean="0">
                <a:solidFill>
                  <a:schemeClr val="bg1"/>
                </a:solidFill>
              </a:rPr>
              <a:t>that the campaign stood out</a:t>
            </a:r>
            <a:endParaRPr lang="en-GB" sz="1100" dirty="0">
              <a:solidFill>
                <a:schemeClr val="bg1"/>
              </a:solidFill>
            </a:endParaRPr>
          </a:p>
        </p:txBody>
      </p:sp>
      <p:sp>
        <p:nvSpPr>
          <p:cNvPr id="27" name="Title 6"/>
          <p:cNvSpPr>
            <a:spLocks noGrp="1"/>
          </p:cNvSpPr>
          <p:nvPr>
            <p:ph type="title"/>
          </p:nvPr>
        </p:nvSpPr>
        <p:spPr>
          <a:xfrm>
            <a:off x="263445" y="268489"/>
            <a:ext cx="9308541" cy="409568"/>
          </a:xfrm>
        </p:spPr>
        <p:txBody>
          <a:bodyPr/>
          <a:lstStyle/>
          <a:p>
            <a:r>
              <a:rPr lang="en-GB" dirty="0"/>
              <a:t>CoppaFeel!</a:t>
            </a:r>
          </a:p>
        </p:txBody>
      </p:sp>
      <p:sp>
        <p:nvSpPr>
          <p:cNvPr id="30" name="Text Placeholder 7"/>
          <p:cNvSpPr>
            <a:spLocks noGrp="1"/>
          </p:cNvSpPr>
          <p:nvPr>
            <p:ph type="body" sz="quarter" idx="11"/>
          </p:nvPr>
        </p:nvSpPr>
        <p:spPr>
          <a:xfrm>
            <a:off x="215514" y="720566"/>
            <a:ext cx="9328120" cy="237225"/>
          </a:xfrm>
        </p:spPr>
        <p:txBody>
          <a:bodyPr/>
          <a:lstStyle/>
          <a:p>
            <a:r>
              <a:rPr lang="en-GB" dirty="0"/>
              <a:t>‘#GetItOffYourChest’ - 2016</a:t>
            </a:r>
          </a:p>
        </p:txBody>
      </p:sp>
      <p:sp>
        <p:nvSpPr>
          <p:cNvPr id="31" name="Freeform 253"/>
          <p:cNvSpPr>
            <a:spLocks noEditPoints="1"/>
          </p:cNvSpPr>
          <p:nvPr/>
        </p:nvSpPr>
        <p:spPr bwMode="auto">
          <a:xfrm>
            <a:off x="9234688" y="267750"/>
            <a:ext cx="540000" cy="540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grpSp>
        <p:nvGrpSpPr>
          <p:cNvPr id="20" name="Group 19"/>
          <p:cNvGrpSpPr/>
          <p:nvPr/>
        </p:nvGrpSpPr>
        <p:grpSpPr>
          <a:xfrm>
            <a:off x="8619009" y="267750"/>
            <a:ext cx="544884" cy="544884"/>
            <a:chOff x="2606675" y="685800"/>
            <a:chExt cx="2800350" cy="2800350"/>
          </a:xfrm>
          <a:solidFill>
            <a:schemeClr val="accent2"/>
          </a:solidFill>
        </p:grpSpPr>
        <p:sp>
          <p:nvSpPr>
            <p:cNvPr id="28"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4" name="Freeform 287"/>
          <p:cNvSpPr>
            <a:spLocks noChangeAspect="1" noEditPoints="1"/>
          </p:cNvSpPr>
          <p:nvPr/>
        </p:nvSpPr>
        <p:spPr bwMode="auto">
          <a:xfrm>
            <a:off x="453239" y="5836136"/>
            <a:ext cx="468000" cy="468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2" name="Picture 1"/>
          <p:cNvPicPr>
            <a:picLocks noChangeAspect="1"/>
          </p:cNvPicPr>
          <p:nvPr/>
        </p:nvPicPr>
        <p:blipFill rotWithShape="1">
          <a:blip r:embed="rId3"/>
          <a:srcRect t="3121" b="10549"/>
          <a:stretch/>
        </p:blipFill>
        <p:spPr>
          <a:xfrm>
            <a:off x="5547819" y="5460296"/>
            <a:ext cx="3758660" cy="1220701"/>
          </a:xfrm>
          <a:prstGeom prst="rect">
            <a:avLst/>
          </a:prstGeom>
        </p:spPr>
      </p:pic>
    </p:spTree>
    <p:extLst>
      <p:ext uri="{BB962C8B-B14F-4D97-AF65-F5344CB8AC3E}">
        <p14:creationId xmlns:p14="http://schemas.microsoft.com/office/powerpoint/2010/main" val="172543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template" id="{9D1F7800-D88B-4456-B4D7-D80839F0DC16}" vid="{48A69CA1-4DF5-4556-B86D-B299B8F349FA}"/>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485</Words>
  <Application>Microsoft Office PowerPoint</Application>
  <PresentationFormat>Custom</PresentationFormat>
  <Paragraphs>38</Paragraphs>
  <Slides>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Arial</vt:lpstr>
      <vt:lpstr>Calibri</vt:lpstr>
      <vt:lpstr>Century Gothic</vt:lpstr>
      <vt:lpstr>Impact</vt:lpstr>
      <vt:lpstr>LucidaGrande</vt:lpstr>
      <vt:lpstr>Wingdings</vt:lpstr>
      <vt:lpstr>Divider Slides</vt:lpstr>
      <vt:lpstr>think-cell Slide</vt:lpstr>
      <vt:lpstr>CoppaFeel!</vt:lpstr>
      <vt:lpstr>CoppaFeel!</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2016-07-05T09:34:16Z</cp:lastPrinted>
  <dcterms:created xsi:type="dcterms:W3CDTF">2014-05-20T13:39:47Z</dcterms:created>
  <dcterms:modified xsi:type="dcterms:W3CDTF">2017-07-19T07:57:42Z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