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5704478" r:id="rId2"/>
    <p:sldId id="214570448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314DA-7092-431F-8181-E6865D475951}" v="15" dt="2025-03-28T10:34:08.341"/>
    <p1510:client id="{BB6577B5-B756-4A95-C7EE-7CD5C3CB9594}" v="13" dt="2025-03-28T09:05:26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3471829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66899" y="4087968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66899" y="4600774"/>
            <a:ext cx="11258204" cy="1425857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8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03876" y="212237"/>
            <a:ext cx="54505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503876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503876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44" y="6317610"/>
            <a:ext cx="1521331" cy="329789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503875" y="4270272"/>
            <a:ext cx="2639005" cy="175085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here to add a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315405" y="4270272"/>
            <a:ext cx="2639005" cy="175085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9880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3436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4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6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9" y="3426308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1036395" y="1142516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036395" y="1758655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036395" y="2106946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0" name="Title Placeholder 1"/>
          <p:cNvSpPr txBox="1">
            <a:spLocks/>
          </p:cNvSpPr>
          <p:nvPr userDrawn="1"/>
        </p:nvSpPr>
        <p:spPr bwMode="gray">
          <a:xfrm>
            <a:off x="7132146" y="4568823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 defTabSz="961844" rtl="0" eaLnBrk="1" latinLnBrk="0" hangingPunct="1">
              <a:spcBef>
                <a:spcPct val="0"/>
              </a:spcBef>
              <a:buNone/>
              <a:defRPr sz="28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39"/>
              <a:t>ENTER HEADER TEXT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132146" y="5184962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7132146" y="5533254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7230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7132146" y="1142516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7132146" y="1758655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7132146" y="2106946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 bwMode="gray">
          <a:xfrm>
            <a:off x="1044303" y="4568823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 defTabSz="961844" rtl="0" eaLnBrk="1" latinLnBrk="0" hangingPunct="1">
              <a:spcBef>
                <a:spcPct val="0"/>
              </a:spcBef>
              <a:buNone/>
              <a:defRPr sz="28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39"/>
              <a:t>ENTER HEADER TEXT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044303" y="5184962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044303" y="5533254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-7410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88341" y="3426308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517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-7410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88341" y="0"/>
            <a:ext cx="6095751" cy="342630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6088341" y="3426308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3748579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4356621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4885153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8" y="3471829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4087968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4600774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88341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3431693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6088341" y="3426308"/>
            <a:ext cx="6095751" cy="342630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191231" y="338971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90653" y="947013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90653" y="1475544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972313" y="1478731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Header copy (Arial, 12pt, Bold)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7482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46350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95218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4463501" y="1478731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Header copy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7952180" y="1478731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Header copy (Arial, 12pt, Bold)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5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972313" y="5297424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4463501" y="5297423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7952180" y="5297423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7733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74821" y="1337016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463501" y="1337016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952181" y="1337016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3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972313" y="5297424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4463501" y="5297423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7952180" y="5297423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1083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99796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0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799796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3528172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256548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984926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528171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26" hasCustomPrompt="1"/>
          </p:nvPr>
        </p:nvSpPr>
        <p:spPr>
          <a:xfrm>
            <a:off x="6256548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984926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6223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7541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327541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95495" y="227695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263449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6231403" y="227695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99356" y="1750686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0167311" y="227695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4263448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8199355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2295495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6231402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10167311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6203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99796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799796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3528172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256548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984926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528171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26" hasCustomPrompt="1"/>
          </p:nvPr>
        </p:nvSpPr>
        <p:spPr>
          <a:xfrm>
            <a:off x="6256548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984926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270986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7541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327541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95495" y="227695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263449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6231403" y="227695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99356" y="1750686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0167311" y="227695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4263448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8199355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2295495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6231402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10167311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28688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750376" y="1184300"/>
            <a:ext cx="3232421" cy="4793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209203" y="1184300"/>
            <a:ext cx="3232421" cy="4793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0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9619889" y="564661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857936" y="564661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6764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032626" y="3426309"/>
            <a:ext cx="5097219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097219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0" y="3426309"/>
            <a:ext cx="3032626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5097220" y="0"/>
            <a:ext cx="3032625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8465025" y="212237"/>
            <a:ext cx="3642893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465024" y="826015"/>
            <a:ext cx="3443341" cy="1856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44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094781" y="3426309"/>
            <a:ext cx="5097219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062155" y="0"/>
            <a:ext cx="5097219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062155" y="3426309"/>
            <a:ext cx="3032626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159375" y="0"/>
            <a:ext cx="3032625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546295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54687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39650" cy="3728417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9057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32651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66899" y="942656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66899" y="1455462"/>
            <a:ext cx="11258204" cy="1425857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700583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2401198" y="3426309"/>
            <a:ext cx="369128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9790802" y="3426309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9790802" y="-5384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0" y="3426309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369128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3691288" y="-5384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endParaRPr lang="en-US" sz="1088" i="1"/>
          </a:p>
          <a:p>
            <a:r>
              <a:rPr lang="en-US" sz="1088" i="1"/>
              <a:t>Click here to add picture</a:t>
            </a:r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83653" y="212237"/>
            <a:ext cx="2715981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368944" y="820279"/>
            <a:ext cx="3145399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  <p:sp>
        <p:nvSpPr>
          <p:cNvPr id="1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368945" y="1357992"/>
            <a:ext cx="3145398" cy="372841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2259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4893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4344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519379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519957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520245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946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9659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97175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9746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91126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487485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88063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88349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5676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78372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78949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79235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42266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44616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46787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47070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a picture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9355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9824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8450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41156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8" y="32651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942656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455462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700583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5032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3477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8" y="3471829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4087968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4600774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5751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249" y="1"/>
            <a:ext cx="6095751" cy="3157417"/>
          </a:xfrm>
          <a:prstGeom prst="rect">
            <a:avLst/>
          </a:prstGeom>
          <a:solidFill>
            <a:schemeClr val="accent6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50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231" y="-1"/>
            <a:ext cx="4063539" cy="342842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064922" y="3428426"/>
            <a:ext cx="4063539" cy="3428427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51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35" y="6317610"/>
            <a:ext cx="152133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0826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11261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5"/>
            <a:ext cx="1516258" cy="32868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258718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063040" y="4159099"/>
            <a:ext cx="4065920" cy="15519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197413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781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44" y="6317610"/>
            <a:ext cx="1521331" cy="329789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656894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656894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11647" y="974354"/>
            <a:ext cx="6118748" cy="588364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66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656894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656894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974355"/>
            <a:ext cx="6330394" cy="501673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852074" y="974355"/>
            <a:ext cx="6330394" cy="501673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here to add picture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03876" y="212237"/>
            <a:ext cx="54505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503876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503876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44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emf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ags" Target="../tags/tag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59"/>
            </p:custDataLst>
          </p:nvPr>
        </p:nvGraphicFramePr>
        <p:xfrm>
          <a:off x="1952" y="1588"/>
          <a:ext cx="1954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60" imgW="6350000" imgH="6350000" progId="">
                  <p:embed/>
                </p:oleObj>
              </mc:Choice>
              <mc:Fallback>
                <p:oleObj name="think-cell Slide" r:id="rId60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" y="1588"/>
                        <a:ext cx="1954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855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72296" rtl="0" eaLnBrk="1" latinLnBrk="0" hangingPunct="1">
        <a:spcBef>
          <a:spcPct val="0"/>
        </a:spcBef>
        <a:buNone/>
        <a:defRPr sz="3446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907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398818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834967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271116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707264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1pPr>
      <a:lvl2pPr marL="436149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2pPr>
      <a:lvl3pPr marL="872296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08447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4pPr>
      <a:lvl5pPr marL="1744595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5pPr>
      <a:lvl6pPr marL="2180744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616892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053041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489187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39594240?tq=center#t=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[video-to-gif output image]">
            <a:extLst>
              <a:ext uri="{FF2B5EF4-FFF2-40B4-BE49-F238E27FC236}">
                <a16:creationId xmlns:a16="http://schemas.microsoft.com/office/drawing/2014/main" id="{60DCA231-CE37-EDB1-9D17-20F6656FD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304" r="2345" b="21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DCFF8E-9183-6994-630D-636C05BA0B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D38A3D-755D-569D-3AA3-F0676FDC0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4932" y="2567190"/>
            <a:ext cx="7522135" cy="1249026"/>
          </a:xfrm>
        </p:spPr>
        <p:txBody>
          <a:bodyPr/>
          <a:lstStyle/>
          <a:p>
            <a:r>
              <a:rPr lang="en-GB"/>
              <a:t>CENTER PARCS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47B62-703F-8A25-EC64-65426DE87E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FAMILY SPONSORSHIP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DD14B-DE6E-CB6B-9F87-2748DE981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16315A-6E4B-9977-4D84-014C149044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18"/>
          <a:stretch/>
        </p:blipFill>
        <p:spPr>
          <a:xfrm>
            <a:off x="794158" y="0"/>
            <a:ext cx="1147042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327D63-2CCF-BDB0-5B6F-D9C9B3D5B561}"/>
              </a:ext>
            </a:extLst>
          </p:cNvPr>
          <p:cNvSpPr/>
          <p:nvPr/>
        </p:nvSpPr>
        <p:spPr>
          <a:xfrm>
            <a:off x="75465" y="0"/>
            <a:ext cx="7700791" cy="6858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54000">
                <a:schemeClr val="bg1">
                  <a:alpha val="68000"/>
                </a:schemeClr>
              </a:gs>
              <a:gs pos="77000">
                <a:schemeClr val="bg1">
                  <a:alpha val="39720"/>
                </a:schemeClr>
              </a:gs>
              <a:gs pos="100000">
                <a:schemeClr val="bg1">
                  <a:lumMod val="75000"/>
                  <a:lumOff val="2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40813-BCE9-E71C-4AE6-FAF1AA7B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CENTER PARCS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2492C-A52C-C748-0DC3-2CFD53F35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6283" y="814285"/>
            <a:ext cx="5450534" cy="202014"/>
          </a:xfrm>
        </p:spPr>
        <p:txBody>
          <a:bodyPr/>
          <a:lstStyle/>
          <a:p>
            <a:r>
              <a:rPr lang="en-GB"/>
              <a:t>Family Sponsorship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CC0E11-3F9B-8D77-1601-7D20014747E1}"/>
              </a:ext>
            </a:extLst>
          </p:cNvPr>
          <p:cNvSpPr txBox="1">
            <a:spLocks/>
          </p:cNvSpPr>
          <p:nvPr/>
        </p:nvSpPr>
        <p:spPr>
          <a:xfrm>
            <a:off x="211648" y="1127528"/>
            <a:ext cx="5629680" cy="46886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872296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088" b="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l" defTabSz="872296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088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872296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88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872296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88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872296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88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98818" indent="-218075" algn="l" defTabSz="872296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4967" indent="-218075" algn="l" defTabSz="872296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1116" indent="-218075" algn="l" defTabSz="872296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7264" indent="-218075" algn="l" defTabSz="872296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7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2"/>
                </a:solidFill>
              </a:rPr>
              <a:t>Background</a:t>
            </a:r>
          </a:p>
          <a:p>
            <a:endParaRPr lang="en-US" dirty="0"/>
          </a:p>
          <a:p>
            <a:r>
              <a:rPr lang="en-US" dirty="0"/>
              <a:t>Center Parcs were looking to establish a cinema presence and </a:t>
            </a:r>
            <a:r>
              <a:rPr lang="en-US" dirty="0" err="1"/>
              <a:t>localise</a:t>
            </a:r>
            <a:r>
              <a:rPr lang="en-US" dirty="0"/>
              <a:t> their advertising on screen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Idea</a:t>
            </a:r>
          </a:p>
          <a:p>
            <a:endParaRPr lang="en-GB" dirty="0"/>
          </a:p>
          <a:p>
            <a:r>
              <a:rPr lang="en-GB" sz="1050" dirty="0"/>
              <a:t>A trip to the cinema is more than just watching a film…it’s an opportunity for families to spend quality time together, escape the routine of everyday life, and immerse themselves in shared experiences.</a:t>
            </a:r>
          </a:p>
          <a:p>
            <a:endParaRPr lang="en-GB" sz="1050" dirty="0"/>
          </a:p>
          <a:p>
            <a:r>
              <a:rPr lang="en-GB" sz="1050" dirty="0"/>
              <a:t>Recognising the power of this cinema experience, the </a:t>
            </a:r>
            <a:r>
              <a:rPr lang="en-GB" sz="1050" dirty="0" err="1"/>
              <a:t>Center</a:t>
            </a:r>
            <a:r>
              <a:rPr lang="en-GB" sz="1050" dirty="0"/>
              <a:t> Parcs family sponsorship with DCM Studios engaged their core audience in a meaningful way, aligning their brand with the joy and togetherness that cinema outings inspire.</a:t>
            </a:r>
            <a:endParaRPr lang="en-GB" sz="1050" dirty="0">
              <a:cs typeface="Arial"/>
            </a:endParaRPr>
          </a:p>
          <a:p>
            <a:endParaRPr lang="en-GB" sz="1050" dirty="0"/>
          </a:p>
          <a:p>
            <a:r>
              <a:rPr lang="en-GB" sz="1050" dirty="0"/>
              <a:t>To bring this vision to life, DCM Studios created bespoke idents featuring co-branded and localised end-frames. These executions seamlessly integrated the </a:t>
            </a:r>
            <a:r>
              <a:rPr lang="en-GB" sz="1050" dirty="0" err="1"/>
              <a:t>Center</a:t>
            </a:r>
            <a:r>
              <a:rPr lang="en-GB" sz="1050" dirty="0"/>
              <a:t> Parcs messaging with the cinema experience, reinforcing the brand’s commitment to family bonding and relaxation. Through tailored storytelling and the visually engaging content, the idents resonated with audiences on a personal level, strengthening the connection between the brand and its family-focused values.</a:t>
            </a:r>
          </a:p>
          <a:p>
            <a:endParaRPr lang="en-GB" sz="1050" dirty="0"/>
          </a:p>
          <a:p>
            <a:r>
              <a:rPr lang="en-GB" sz="1050" dirty="0"/>
              <a:t>A key feature of these idents was the use of localised end-frames, which highlighted the nearest </a:t>
            </a:r>
            <a:r>
              <a:rPr lang="en-GB" sz="1050" dirty="0" err="1"/>
              <a:t>Center</a:t>
            </a:r>
            <a:r>
              <a:rPr lang="en-GB" sz="1050" dirty="0"/>
              <a:t> Parcs location to each cinema where the ad was shown. This approach added a personal touch, making the messaging feel more relevant and immediate to the audience, encouraging them to envision their own family getaway at a destination within easy reach. </a:t>
            </a:r>
          </a:p>
          <a:p>
            <a:r>
              <a:rPr lang="en-GB" sz="1050" dirty="0"/>
              <a:t>Localised end-frames enhance engagement by making the advertising feel tailored to the brand. </a:t>
            </a:r>
            <a:endParaRPr lang="en-US" dirty="0"/>
          </a:p>
          <a:p>
            <a:r>
              <a:rPr lang="en-GB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&gt;Click to Watch&lt;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E481800-1A99-49B0-477D-D05F55AC5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312047"/>
              </p:ext>
            </p:extLst>
          </p:nvPr>
        </p:nvGraphicFramePr>
        <p:xfrm>
          <a:off x="5841327" y="5257174"/>
          <a:ext cx="6286500" cy="13406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6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0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628">
                <a:tc gridSpan="2">
                  <a:txBody>
                    <a:bodyPr/>
                    <a:lstStyle/>
                    <a:p>
                      <a:pPr marL="0" marR="0" indent="0" algn="l" defTabSz="961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accent2"/>
                          </a:solidFill>
                        </a:rPr>
                        <a:t>Campaign Details</a:t>
                      </a:r>
                    </a:p>
                  </a:txBody>
                  <a:tcPr marL="82931" marR="82931" marT="41465" marB="41465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900" b="0">
                        <a:solidFill>
                          <a:schemeClr val="bg1"/>
                        </a:solidFill>
                      </a:endParaRPr>
                    </a:p>
                  </a:txBody>
                  <a:tcPr marL="28800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61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>
                        <a:solidFill>
                          <a:schemeClr val="accent2"/>
                        </a:solidFill>
                      </a:endParaRPr>
                    </a:p>
                  </a:txBody>
                  <a:tcPr marL="82931" marR="82931" marT="41465" marB="41465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61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>
                        <a:solidFill>
                          <a:schemeClr val="accent2"/>
                        </a:solidFill>
                      </a:endParaRPr>
                    </a:p>
                  </a:txBody>
                  <a:tcPr marL="82931" marR="82931" marT="41465" marB="41465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Sector</a:t>
                      </a:r>
                    </a:p>
                  </a:txBody>
                  <a:tcPr marL="82931" marR="82931" marT="41465" marB="41465" anchor="ctr">
                    <a:lnL>
                      <a:noFill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>
                          <a:solidFill>
                            <a:srgbClr val="FFFFFF"/>
                          </a:solidFill>
                        </a:rPr>
                        <a:t>Leisure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Media Agency</a:t>
                      </a:r>
                    </a:p>
                  </a:txBody>
                  <a:tcPr marL="82931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err="1">
                          <a:solidFill>
                            <a:srgbClr val="FFFFFF"/>
                          </a:solidFill>
                        </a:rPr>
                        <a:t>Dentsu</a:t>
                      </a:r>
                      <a:endParaRPr lang="en-US" sz="1100" b="0">
                        <a:solidFill>
                          <a:srgbClr val="FFFFFF"/>
                        </a:solidFill>
                      </a:endParaRP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Target Audience</a:t>
                      </a:r>
                    </a:p>
                  </a:txBody>
                  <a:tcPr marL="82931" marR="82931" marT="41465" marB="41465" anchor="ctr">
                    <a:lnL>
                      <a:noFill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61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rgbClr val="FFFFFF"/>
                          </a:solidFill>
                        </a:rPr>
                        <a:t>Family 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Creative Agency</a:t>
                      </a:r>
                    </a:p>
                  </a:txBody>
                  <a:tcPr marL="82931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>
                          <a:solidFill>
                            <a:srgbClr val="FFFFFF"/>
                          </a:solidFill>
                        </a:rPr>
                        <a:t>DCM Studios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Package</a:t>
                      </a:r>
                    </a:p>
                  </a:txBody>
                  <a:tcPr marL="82931" marR="82931" marT="41465" marB="41465" anchor="ctr">
                    <a:lnL>
                      <a:noFill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i="0" baseline="0">
                          <a:solidFill>
                            <a:srgbClr val="FFFFFF"/>
                          </a:solidFill>
                        </a:rPr>
                        <a:t>Family Sponsorship + Idents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</a:rPr>
                        <a:t>Duration</a:t>
                      </a:r>
                    </a:p>
                  </a:txBody>
                  <a:tcPr marL="82931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Year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 descr="Center Parcs, Woburn, Befordshire - All Pump Solutions : All Pump Solutions">
            <a:extLst>
              <a:ext uri="{FF2B5EF4-FFF2-40B4-BE49-F238E27FC236}">
                <a16:creationId xmlns:a16="http://schemas.microsoft.com/office/drawing/2014/main" id="{6E10F50D-7B27-39FC-2185-8C8F35F87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823" y="212237"/>
            <a:ext cx="1271894" cy="99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90C83F-AE1C-6E2B-3AAE-0137218D3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8575DD-22C5-B735-EFFA-CA066304C642}"/>
              </a:ext>
            </a:extLst>
          </p:cNvPr>
          <p:cNvCxnSpPr>
            <a:cxnSpLocks/>
          </p:cNvCxnSpPr>
          <p:nvPr/>
        </p:nvCxnSpPr>
        <p:spPr>
          <a:xfrm>
            <a:off x="0" y="647984"/>
            <a:ext cx="3189249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0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276</Words>
  <Application>Microsoft Office PowerPoint</Application>
  <PresentationFormat>Widescreen</PresentationFormat>
  <Paragraphs>33</Paragraphs>
  <Slides>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Impact</vt:lpstr>
      <vt:lpstr>Wingdings</vt:lpstr>
      <vt:lpstr>COPY SLIDES</vt:lpstr>
      <vt:lpstr>think-cell Slide</vt:lpstr>
      <vt:lpstr>PowerPoint Presentation</vt:lpstr>
      <vt:lpstr>CENTER PARCS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Radford</dc:creator>
  <cp:lastModifiedBy>Mia Blakeney</cp:lastModifiedBy>
  <cp:revision>8</cp:revision>
  <dcterms:created xsi:type="dcterms:W3CDTF">2025-03-11T11:16:12Z</dcterms:created>
  <dcterms:modified xsi:type="dcterms:W3CDTF">2025-04-02T11:37:36Z</dcterms:modified>
</cp:coreProperties>
</file>