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1" r:id="rId4"/>
    <p:sldMasterId id="2147484010" r:id="rId5"/>
  </p:sldMasterIdLst>
  <p:notesMasterIdLst>
    <p:notesMasterId r:id="rId8"/>
  </p:notesMasterIdLst>
  <p:handoutMasterIdLst>
    <p:handoutMasterId r:id="rId9"/>
  </p:handoutMasterIdLst>
  <p:sldIdLst>
    <p:sldId id="261" r:id="rId6"/>
    <p:sldId id="262" r:id="rId7"/>
  </p:sldIdLst>
  <p:sldSz cx="13442950" cy="7561263"/>
  <p:notesSz cx="9926638" cy="6797675"/>
  <p:custDataLst>
    <p:tags r:id="rId10"/>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B3449"/>
    <a:srgbClr val="000000"/>
    <a:srgbClr val="CAC8C8"/>
    <a:srgbClr val="8547AD"/>
    <a:srgbClr val="33006F"/>
    <a:srgbClr val="0099A8"/>
    <a:srgbClr val="EA576C"/>
    <a:srgbClr val="DFDEDE"/>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96370" autoAdjust="0"/>
  </p:normalViewPr>
  <p:slideViewPr>
    <p:cSldViewPr snapToGrid="0">
      <p:cViewPr varScale="1">
        <p:scale>
          <a:sx n="98" d="100"/>
          <a:sy n="98" d="100"/>
        </p:scale>
        <p:origin x="1038" y="7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2.0672396931066608E-2"/>
          <c:y val="0.19093612533609494"/>
          <c:w val="0.91895130590605645"/>
          <c:h val="0.6264757299079361"/>
        </c:manualLayout>
      </c:layout>
      <c:barChart>
        <c:barDir val="col"/>
        <c:grouping val="clustered"/>
        <c:varyColors val="0"/>
        <c:ser>
          <c:idx val="0"/>
          <c:order val="0"/>
          <c:tx>
            <c:strRef>
              <c:f>Sheet1!$B$1</c:f>
              <c:strCache>
                <c:ptCount val="1"/>
                <c:pt idx="0">
                  <c:v>Control</c:v>
                </c:pt>
              </c:strCache>
            </c:strRef>
          </c:tx>
          <c:spPr>
            <a:solidFill>
              <a:srgbClr val="D31B35">
                <a:alpha val="49804"/>
              </a:srgbClr>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Prompted brand awareness</c:v>
                </c:pt>
                <c:pt idx="1">
                  <c:v>Cazoo offers high quality used cars</c:v>
                </c:pt>
                <c:pt idx="2">
                  <c:v>Cazoo offers a simple and easy experience</c:v>
                </c:pt>
                <c:pt idx="3">
                  <c:v>Brand Consideration 
(Top 3 - Likely)</c:v>
                </c:pt>
              </c:strCache>
            </c:strRef>
          </c:cat>
          <c:val>
            <c:numRef>
              <c:f>Sheet1!$B$2:$B$5</c:f>
              <c:numCache>
                <c:formatCode>0%</c:formatCode>
                <c:ptCount val="4"/>
                <c:pt idx="0">
                  <c:v>0.53</c:v>
                </c:pt>
                <c:pt idx="1">
                  <c:v>0.28000000000000003</c:v>
                </c:pt>
                <c:pt idx="2">
                  <c:v>0.28999999999999998</c:v>
                </c:pt>
                <c:pt idx="3">
                  <c:v>0.57999999999999996</c:v>
                </c:pt>
              </c:numCache>
            </c:numRef>
          </c:val>
          <c:extLst>
            <c:ext xmlns:c16="http://schemas.microsoft.com/office/drawing/2014/chart" uri="{C3380CC4-5D6E-409C-BE32-E72D297353CC}">
              <c16:uniqueId val="{00000000-716D-45EC-AA09-3CCEFC90B52F}"/>
            </c:ext>
          </c:extLst>
        </c:ser>
        <c:ser>
          <c:idx val="1"/>
          <c:order val="1"/>
          <c:tx>
            <c:strRef>
              <c:f>Sheet1!$C$1</c:f>
              <c:strCache>
                <c:ptCount val="1"/>
                <c:pt idx="0">
                  <c:v>Cinemagoers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Prompted brand awareness</c:v>
                </c:pt>
                <c:pt idx="1">
                  <c:v>Cazoo offers high quality used cars</c:v>
                </c:pt>
                <c:pt idx="2">
                  <c:v>Cazoo offers a simple and easy experience</c:v>
                </c:pt>
                <c:pt idx="3">
                  <c:v>Brand Consideration 
(Top 3 - Likely)</c:v>
                </c:pt>
              </c:strCache>
            </c:strRef>
          </c:cat>
          <c:val>
            <c:numRef>
              <c:f>Sheet1!$C$2:$C$5</c:f>
              <c:numCache>
                <c:formatCode>0%</c:formatCode>
                <c:ptCount val="4"/>
                <c:pt idx="0">
                  <c:v>0.59</c:v>
                </c:pt>
                <c:pt idx="1">
                  <c:v>0.35</c:v>
                </c:pt>
                <c:pt idx="2">
                  <c:v>0.34</c:v>
                </c:pt>
                <c:pt idx="3">
                  <c:v>0.64</c:v>
                </c:pt>
              </c:numCache>
            </c:numRef>
          </c:val>
          <c:extLst>
            <c:ext xmlns:c16="http://schemas.microsoft.com/office/drawing/2014/chart" uri="{C3380CC4-5D6E-409C-BE32-E72D297353CC}">
              <c16:uniqueId val="{00000001-716D-45EC-AA09-3CCEFC90B52F}"/>
            </c:ext>
          </c:extLst>
        </c:ser>
        <c:dLbls>
          <c:showLegendKey val="0"/>
          <c:showVal val="0"/>
          <c:showCatName val="0"/>
          <c:showSerName val="0"/>
          <c:showPercent val="0"/>
          <c:showBubbleSize val="0"/>
        </c:dLbls>
        <c:gapWidth val="100"/>
        <c:axId val="421044736"/>
        <c:axId val="261937344"/>
      </c:barChart>
      <c:catAx>
        <c:axId val="421044736"/>
        <c:scaling>
          <c:orientation val="minMax"/>
        </c:scaling>
        <c:delete val="0"/>
        <c:axPos val="b"/>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950" b="1" i="0" u="none" strike="noStrike" kern="1200" baseline="0">
                <a:solidFill>
                  <a:schemeClr val="bg1">
                    <a:lumMod val="95000"/>
                    <a:lumOff val="5000"/>
                  </a:schemeClr>
                </a:solidFill>
                <a:latin typeface="+mn-lt"/>
                <a:ea typeface="+mn-ea"/>
                <a:cs typeface="+mn-cs"/>
              </a:defRPr>
            </a:pPr>
            <a:endParaRPr lang="en-US"/>
          </a:p>
        </c:txPr>
        <c:crossAx val="261937344"/>
        <c:crosses val="autoZero"/>
        <c:auto val="1"/>
        <c:lblAlgn val="ctr"/>
        <c:lblOffset val="100"/>
        <c:noMultiLvlLbl val="0"/>
      </c:catAx>
      <c:valAx>
        <c:axId val="261937344"/>
        <c:scaling>
          <c:orientation val="minMax"/>
        </c:scaling>
        <c:delete val="1"/>
        <c:axPos val="l"/>
        <c:numFmt formatCode="0%" sourceLinked="0"/>
        <c:majorTickMark val="out"/>
        <c:minorTickMark val="none"/>
        <c:tickLblPos val="nextTo"/>
        <c:crossAx val="421044736"/>
        <c:crosses val="autoZero"/>
        <c:crossBetween val="between"/>
      </c:valAx>
      <c:spPr>
        <a:noFill/>
        <a:ln>
          <a:noFill/>
        </a:ln>
        <a:effectLst/>
      </c:spPr>
    </c:plotArea>
    <c:legend>
      <c:legendPos val="tr"/>
      <c:layout>
        <c:manualLayout>
          <c:xMode val="edge"/>
          <c:yMode val="edge"/>
          <c:x val="7.7344255344171777E-3"/>
          <c:y val="1.0206834959573603E-2"/>
          <c:w val="7.8415294838583879E-2"/>
          <c:h val="0.1474703808917560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bg1">
                  <a:lumMod val="95000"/>
                  <a:lumOff val="5000"/>
                </a:schemeClr>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1EA18645-DB65-E848-9EE2-8548BEAEB573}" type="datetimeFigureOut">
              <a:rPr lang="en-US" smtClean="0"/>
              <a:t>5/16/2022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DBD0E036-A0EF-40EA-AC2B-818A5F8CFC1C}" type="datetimeFigureOut">
              <a:rPr lang="en-US" smtClean="0"/>
              <a:pPr/>
              <a:t>5/16/2022</a:t>
            </a:fld>
            <a:endParaRPr lang="en-US"/>
          </a:p>
        </p:txBody>
      </p:sp>
      <p:sp>
        <p:nvSpPr>
          <p:cNvPr id="4" name="Slide Image Placeholder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Co Brand Full Image and 8 Logos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940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p:spPr>
        <p:txBody>
          <a:bodyPr tIns="2520000" anchor="t"/>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16" name="Picture Placeholder 13"/>
          <p:cNvSpPr>
            <a:spLocks noGrp="1"/>
          </p:cNvSpPr>
          <p:nvPr>
            <p:ph type="pic" sz="quarter" idx="17"/>
          </p:nvPr>
        </p:nvSpPr>
        <p:spPr bwMode="gray">
          <a:xfrm>
            <a:off x="1335311" y="7117320"/>
            <a:ext cx="879606" cy="375362"/>
          </a:xfrm>
        </p:spPr>
        <p:txBody>
          <a:bodyPr/>
          <a:lstStyle>
            <a:lvl1pPr>
              <a:lnSpc>
                <a:spcPct val="100000"/>
              </a:lnSpc>
              <a:buNone/>
              <a:defRPr sz="700" i="1">
                <a:solidFill>
                  <a:schemeClr val="bg1"/>
                </a:solidFill>
              </a:defRPr>
            </a:lvl1pPr>
          </a:lstStyle>
          <a:p>
            <a:r>
              <a:rPr lang="en-US" dirty="0"/>
              <a:t>Click icon to add picture</a:t>
            </a:r>
            <a:endParaRPr lang="en-GB" dirty="0"/>
          </a:p>
        </p:txBody>
      </p:sp>
      <p:sp>
        <p:nvSpPr>
          <p:cNvPr id="17" name="Picture Placeholder 13"/>
          <p:cNvSpPr>
            <a:spLocks noGrp="1"/>
          </p:cNvSpPr>
          <p:nvPr>
            <p:ph type="pic" sz="quarter" idx="18"/>
          </p:nvPr>
        </p:nvSpPr>
        <p:spPr bwMode="gray">
          <a:xfrm>
            <a:off x="2404819" y="71173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sp>
        <p:nvSpPr>
          <p:cNvPr id="18" name="Picture Placeholder 13"/>
          <p:cNvSpPr>
            <a:spLocks noGrp="1"/>
          </p:cNvSpPr>
          <p:nvPr>
            <p:ph type="pic" sz="quarter" idx="19"/>
          </p:nvPr>
        </p:nvSpPr>
        <p:spPr bwMode="gray">
          <a:xfrm>
            <a:off x="3474328" y="71173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sp>
        <p:nvSpPr>
          <p:cNvPr id="19" name="Picture Placeholder 13"/>
          <p:cNvSpPr>
            <a:spLocks noGrp="1"/>
          </p:cNvSpPr>
          <p:nvPr>
            <p:ph type="pic" sz="quarter" idx="20"/>
          </p:nvPr>
        </p:nvSpPr>
        <p:spPr bwMode="gray">
          <a:xfrm>
            <a:off x="4543836" y="71173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pic>
        <p:nvPicPr>
          <p:cNvPr id="20" name="Picture 19"/>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Picture Placeholder 13"/>
          <p:cNvSpPr>
            <a:spLocks noGrp="1"/>
          </p:cNvSpPr>
          <p:nvPr>
            <p:ph type="pic" sz="quarter" idx="16"/>
          </p:nvPr>
        </p:nvSpPr>
        <p:spPr bwMode="gray">
          <a:xfrm>
            <a:off x="1914525" y="1520270"/>
            <a:ext cx="9613900" cy="5040000"/>
          </a:xfrm>
          <a:noFill/>
        </p:spPr>
        <p:txBody>
          <a:bodyPr tIns="2520000" anchor="t"/>
          <a:lstStyle>
            <a:lvl1pPr algn="ctr">
              <a:buNone/>
              <a:defRPr sz="1200" i="1">
                <a:solidFill>
                  <a:schemeClr val="bg1"/>
                </a:solidFill>
              </a:defRPr>
            </a:lvl1pPr>
          </a:lstStyle>
          <a:p>
            <a:r>
              <a:rPr lang="en-US" dirty="0"/>
              <a:t>Drag picture to placeholder </a:t>
            </a:r>
          </a:p>
          <a:p>
            <a:r>
              <a:rPr lang="en-US" dirty="0"/>
              <a:t>or click icon to add</a:t>
            </a:r>
          </a:p>
        </p:txBody>
      </p:sp>
    </p:spTree>
    <p:extLst>
      <p:ext uri="{BB962C8B-B14F-4D97-AF65-F5344CB8AC3E}">
        <p14:creationId xmlns:p14="http://schemas.microsoft.com/office/powerpoint/2010/main" val="615470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465020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76813"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vmlDrawing" Target="../drawings/vmlDrawing1.vml"/><Relationship Id="rId4" Type="http://schemas.openxmlformats.org/officeDocument/2006/relationships/theme" Target="../theme/theme1.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3.vml"/><Relationship Id="rId7"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6"/>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58381" name="think-cell Slide" r:id="rId7" imgW="6350000" imgH="6350000" progId="">
                  <p:embed/>
                </p:oleObj>
              </mc:Choice>
              <mc:Fallback>
                <p:oleObj name="think-cell Slide" r:id="rId7" imgW="6350000" imgH="6350000" progId="">
                  <p:embed/>
                  <p:pic>
                    <p:nvPicPr>
                      <p:cNvPr id="8" name="Object 7"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352548" y="136671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713" r:id="rId1"/>
    <p:sldLayoutId id="2147484048" r:id="rId2"/>
    <p:sldLayoutId id="2147484116" r:id="rId3"/>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75789"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823764720"/>
      </p:ext>
    </p:extLst>
  </p:cSld>
  <p:clrMap bg1="lt1" tx1="dk1" bg2="lt2" tx2="dk2" accent1="accent1" accent2="accent2" accent3="accent3" accent4="accent4" accent5="accent5" accent6="accent6" hlink="hlink" folHlink="folHlink"/>
  <p:sldLayoutIdLst>
    <p:sldLayoutId id="2147484011"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C4BC719E-3E9A-48B2-BB79-D605E78D7A92}"/>
              </a:ext>
            </a:extLst>
          </p:cNvPr>
          <p:cNvSpPr>
            <a:spLocks noGrp="1"/>
          </p:cNvSpPr>
          <p:nvPr>
            <p:ph type="title"/>
          </p:nvPr>
        </p:nvSpPr>
        <p:spPr/>
        <p:txBody>
          <a:bodyPr/>
          <a:lstStyle/>
          <a:p>
            <a:r>
              <a:rPr lang="en-GB" dirty="0"/>
              <a:t>CAZOO</a:t>
            </a:r>
            <a:endParaRPr lang="en-US" dirty="0"/>
          </a:p>
        </p:txBody>
      </p:sp>
      <p:pic>
        <p:nvPicPr>
          <p:cNvPr id="12" name="Picture Placeholder 11">
            <a:extLst>
              <a:ext uri="{FF2B5EF4-FFF2-40B4-BE49-F238E27FC236}">
                <a16:creationId xmlns:a16="http://schemas.microsoft.com/office/drawing/2014/main" id="{7C601DB5-2F35-43A2-AA90-37E633F19621}"/>
              </a:ext>
            </a:extLst>
          </p:cNvPr>
          <p:cNvPicPr>
            <a:picLocks noGrp="1" noChangeAspect="1"/>
          </p:cNvPicPr>
          <p:nvPr>
            <p:ph type="pic" sz="quarter" idx="18"/>
          </p:nvPr>
        </p:nvPicPr>
        <p:blipFill rotWithShape="1">
          <a:blip r:embed="rId2" cstate="screen">
            <a:extLst>
              <a:ext uri="{28A0092B-C50C-407E-A947-70E740481C1C}">
                <a14:useLocalDpi xmlns:a14="http://schemas.microsoft.com/office/drawing/2010/main"/>
              </a:ext>
            </a:extLst>
          </a:blip>
          <a:srcRect l="27" r="27"/>
          <a:stretch/>
        </p:blipFill>
        <p:spPr>
          <a:prstGeom prst="rect">
            <a:avLst/>
          </a:prstGeom>
        </p:spPr>
      </p:pic>
      <p:sp>
        <p:nvSpPr>
          <p:cNvPr id="27" name="Text Placeholder 3">
            <a:extLst>
              <a:ext uri="{FF2B5EF4-FFF2-40B4-BE49-F238E27FC236}">
                <a16:creationId xmlns:a16="http://schemas.microsoft.com/office/drawing/2014/main" id="{9B15F7C1-D487-4010-9907-E562DAE2A936}"/>
              </a:ext>
            </a:extLst>
          </p:cNvPr>
          <p:cNvSpPr>
            <a:spLocks noGrp="1"/>
          </p:cNvSpPr>
          <p:nvPr>
            <p:ph type="body" sz="quarter" idx="14"/>
          </p:nvPr>
        </p:nvSpPr>
        <p:spPr>
          <a:xfrm>
            <a:off x="270000" y="2166442"/>
            <a:ext cx="6121400" cy="5541726"/>
          </a:xfrm>
        </p:spPr>
        <p:txBody>
          <a:bodyPr/>
          <a:lstStyle/>
          <a:p>
            <a:pPr>
              <a:lnSpc>
                <a:spcPct val="100000"/>
              </a:lnSpc>
              <a:buClr>
                <a:schemeClr val="bg1"/>
              </a:buClr>
            </a:pPr>
            <a:r>
              <a:rPr lang="en-US" sz="1600" b="1" dirty="0">
                <a:solidFill>
                  <a:schemeClr val="accent2"/>
                </a:solidFill>
              </a:rPr>
              <a:t>Background</a:t>
            </a:r>
            <a:br>
              <a:rPr lang="en-US" sz="1100" b="1" dirty="0">
                <a:solidFill>
                  <a:srgbClr val="FF0000"/>
                </a:solidFill>
              </a:rPr>
            </a:br>
            <a:endParaRPr lang="en-US" sz="1100" b="1" dirty="0">
              <a:solidFill>
                <a:srgbClr val="FF0000"/>
              </a:solidFill>
              <a:highlight>
                <a:srgbClr val="FFFF00"/>
              </a:highlight>
            </a:endParaRPr>
          </a:p>
          <a:p>
            <a:pPr marL="171450" indent="-171450">
              <a:lnSpc>
                <a:spcPct val="100000"/>
              </a:lnSpc>
              <a:spcAft>
                <a:spcPts val="800"/>
              </a:spcAft>
              <a:buClr>
                <a:schemeClr val="bg1"/>
              </a:buClr>
              <a:buFont typeface="Lucida Grande"/>
              <a:buChar char="-"/>
            </a:pPr>
            <a:r>
              <a:rPr lang="en-GB" sz="1100" b="0" dirty="0">
                <a:solidFill>
                  <a:srgbClr val="000000"/>
                </a:solidFill>
              </a:rPr>
              <a:t>Launched in 2019, Cazoo is pioneering the shift to online car buying in the UK, selling thousands of cars per month across the country as consumers embrace the ability to buy used cars entirely online. </a:t>
            </a:r>
          </a:p>
          <a:p>
            <a:pPr marL="171450" indent="-171450">
              <a:lnSpc>
                <a:spcPct val="100000"/>
              </a:lnSpc>
              <a:spcAft>
                <a:spcPts val="800"/>
              </a:spcAft>
              <a:buClr>
                <a:schemeClr val="bg1"/>
              </a:buClr>
              <a:buFont typeface="Lucida Grande"/>
              <a:buChar char="-"/>
            </a:pPr>
            <a:endParaRPr lang="en-GB" sz="1100" b="0" dirty="0">
              <a:solidFill>
                <a:srgbClr val="000000"/>
              </a:solidFill>
            </a:endParaRPr>
          </a:p>
          <a:p>
            <a:pPr marL="171450" indent="-171450">
              <a:lnSpc>
                <a:spcPct val="100000"/>
              </a:lnSpc>
              <a:spcAft>
                <a:spcPts val="800"/>
              </a:spcAft>
              <a:buClr>
                <a:schemeClr val="bg1"/>
              </a:buClr>
              <a:buFont typeface="Lucida Grande"/>
              <a:buChar char="-"/>
            </a:pPr>
            <a:r>
              <a:rPr lang="en-GB" sz="1100" b="0" dirty="0">
                <a:solidFill>
                  <a:srgbClr val="000000"/>
                </a:solidFill>
              </a:rPr>
              <a:t>Cazoo has already achieved significant national brand awareness since launching and the aim of the latest campaign was to continue building the brand into a household name, reinforce value and quality perceptions, and celebrate the convenience of the online buying process. </a:t>
            </a:r>
          </a:p>
          <a:p>
            <a:pPr marL="171450" indent="-171450">
              <a:lnSpc>
                <a:spcPct val="100000"/>
              </a:lnSpc>
              <a:buClr>
                <a:schemeClr val="bg1"/>
              </a:buClr>
              <a:buFont typeface="Lucida Grande"/>
              <a:buChar char="-"/>
            </a:pPr>
            <a:endParaRPr lang="en-GB" sz="1100" b="0" dirty="0">
              <a:solidFill>
                <a:srgbClr val="000000"/>
              </a:solidFill>
              <a:highlight>
                <a:srgbClr val="FFFFFF"/>
              </a:highlight>
            </a:endParaRPr>
          </a:p>
          <a:p>
            <a:pPr marL="171450" indent="-171450">
              <a:lnSpc>
                <a:spcPct val="100000"/>
              </a:lnSpc>
              <a:buClr>
                <a:schemeClr val="bg1"/>
              </a:buClr>
              <a:buFont typeface="Lucida Grande"/>
              <a:buChar char="-"/>
            </a:pPr>
            <a:endParaRPr lang="en-GB" sz="1100" b="0" dirty="0">
              <a:solidFill>
                <a:srgbClr val="000000"/>
              </a:solidFill>
              <a:highlight>
                <a:srgbClr val="FFFFFF"/>
              </a:highlight>
            </a:endParaRPr>
          </a:p>
          <a:p>
            <a:pPr>
              <a:lnSpc>
                <a:spcPct val="100000"/>
              </a:lnSpc>
              <a:buClr>
                <a:schemeClr val="bg1"/>
              </a:buClr>
            </a:pPr>
            <a:r>
              <a:rPr lang="en-US" sz="1600" dirty="0">
                <a:solidFill>
                  <a:srgbClr val="AC162C"/>
                </a:solidFill>
              </a:rPr>
              <a:t>Plan</a:t>
            </a:r>
            <a:endParaRPr lang="en-GB" sz="1100" b="0" dirty="0">
              <a:solidFill>
                <a:srgbClr val="000000"/>
              </a:solidFill>
              <a:highlight>
                <a:srgbClr val="FFFFFF"/>
              </a:highlight>
            </a:endParaRPr>
          </a:p>
          <a:p>
            <a:pPr>
              <a:lnSpc>
                <a:spcPct val="100000"/>
              </a:lnSpc>
              <a:buClr>
                <a:schemeClr val="bg1"/>
              </a:buClr>
            </a:pPr>
            <a:endParaRPr lang="en-GB" sz="1100" b="0" dirty="0">
              <a:solidFill>
                <a:srgbClr val="000000"/>
              </a:solidFill>
              <a:highlight>
                <a:srgbClr val="FFFFFF"/>
              </a:highlight>
            </a:endParaRPr>
          </a:p>
          <a:p>
            <a:pPr marL="171450" marR="0" lvl="0" indent="-171450" fontAlgn="auto">
              <a:lnSpc>
                <a:spcPct val="100000"/>
              </a:lnSpc>
              <a:spcAft>
                <a:spcPts val="800"/>
              </a:spcAft>
              <a:buClr>
                <a:schemeClr val="bg1"/>
              </a:buClr>
              <a:buFont typeface="Lucida Grande"/>
              <a:buChar char="-"/>
              <a:tabLst/>
              <a:defRPr/>
            </a:pPr>
            <a:r>
              <a:rPr lang="en-GB" sz="1100" b="0" dirty="0">
                <a:solidFill>
                  <a:srgbClr val="000000"/>
                </a:solidFill>
              </a:rPr>
              <a:t>Cazoo wanted to invest in cinema for the first time to test the effectiveness of advertising in cinema’s premium environment. Alongside the existing AV plan, cinema was able to add cost-effective incremental cover for its target younger audience too. </a:t>
            </a:r>
          </a:p>
          <a:p>
            <a:pPr marL="171450" marR="0" lvl="0" indent="-171450" fontAlgn="auto">
              <a:lnSpc>
                <a:spcPct val="100000"/>
              </a:lnSpc>
              <a:spcAft>
                <a:spcPts val="800"/>
              </a:spcAft>
              <a:buClr>
                <a:schemeClr val="bg1"/>
              </a:buClr>
              <a:buFont typeface="Lucida Grande"/>
              <a:buChar char="-"/>
              <a:tabLst/>
              <a:defRPr/>
            </a:pPr>
            <a:endParaRPr lang="en-GB" sz="1100" b="0" dirty="0">
              <a:solidFill>
                <a:srgbClr val="000000"/>
              </a:solidFill>
            </a:endParaRPr>
          </a:p>
          <a:p>
            <a:pPr marL="171450" indent="-171450">
              <a:lnSpc>
                <a:spcPct val="100000"/>
              </a:lnSpc>
              <a:spcAft>
                <a:spcPts val="800"/>
              </a:spcAft>
              <a:buClr>
                <a:schemeClr val="bg1"/>
              </a:buClr>
              <a:buFont typeface="Lucida Grande"/>
              <a:buChar char="-"/>
            </a:pPr>
            <a:r>
              <a:rPr lang="en-GB" sz="1100" b="0" dirty="0">
                <a:solidFill>
                  <a:srgbClr val="000000"/>
                </a:solidFill>
              </a:rPr>
              <a:t>Alongside existing media presence on TV, BVOD, social, online, print and radio, Cazoo bought an ABC1 Adults AGP running in reel across a range of films that included </a:t>
            </a:r>
            <a:r>
              <a:rPr lang="en-GB" sz="1100" b="0" i="1" dirty="0">
                <a:solidFill>
                  <a:srgbClr val="000000"/>
                </a:solidFill>
              </a:rPr>
              <a:t>The Matrix: Resurrections, The King’s Man, Licorice Pizza, Belfast </a:t>
            </a:r>
            <a:r>
              <a:rPr lang="en-GB" sz="1100" b="0" dirty="0">
                <a:solidFill>
                  <a:srgbClr val="000000"/>
                </a:solidFill>
              </a:rPr>
              <a:t>and </a:t>
            </a:r>
            <a:r>
              <a:rPr lang="en-GB" sz="1100" b="0" i="1" dirty="0">
                <a:solidFill>
                  <a:srgbClr val="000000"/>
                </a:solidFill>
              </a:rPr>
              <a:t>Nightmare Alley. </a:t>
            </a:r>
            <a:endParaRPr lang="en-GB" sz="1100" b="0" dirty="0"/>
          </a:p>
          <a:p>
            <a:pPr marL="171450" lvl="0" indent="-171450">
              <a:lnSpc>
                <a:spcPct val="100000"/>
              </a:lnSpc>
              <a:spcBef>
                <a:spcPts val="1100"/>
              </a:spcBef>
              <a:buClr>
                <a:srgbClr val="000000"/>
              </a:buClr>
              <a:buFont typeface="LucidaGrande" charset="0"/>
              <a:buChar char="—"/>
              <a:defRPr/>
            </a:pPr>
            <a:endParaRPr lang="en-US" sz="1100" b="0" kern="1000" dirty="0">
              <a:solidFill>
                <a:srgbClr val="000000"/>
              </a:solidFill>
            </a:endParaRPr>
          </a:p>
          <a:p>
            <a:pPr>
              <a:lnSpc>
                <a:spcPct val="100000"/>
              </a:lnSpc>
              <a:buClr>
                <a:schemeClr val="bg1"/>
              </a:buClr>
            </a:pPr>
            <a:endParaRPr lang="en-GB" sz="1100" b="0" dirty="0"/>
          </a:p>
          <a:p>
            <a:pPr marL="171450" indent="-171450">
              <a:lnSpc>
                <a:spcPct val="100000"/>
              </a:lnSpc>
              <a:buClr>
                <a:schemeClr val="bg1"/>
              </a:buClr>
              <a:buFont typeface="Lucida Grande"/>
              <a:buChar char="-"/>
            </a:pPr>
            <a:endParaRPr lang="en-GB" sz="1100" dirty="0"/>
          </a:p>
          <a:p>
            <a:pPr marL="171450" indent="-171450">
              <a:lnSpc>
                <a:spcPct val="100000"/>
              </a:lnSpc>
              <a:buClr>
                <a:schemeClr val="bg1"/>
              </a:buClr>
              <a:buFont typeface="Lucida Grande"/>
              <a:buChar char="-"/>
            </a:pPr>
            <a:endParaRPr lang="en-US" sz="1100" dirty="0">
              <a:solidFill>
                <a:schemeClr val="bg1"/>
              </a:solidFill>
            </a:endParaRPr>
          </a:p>
        </p:txBody>
      </p:sp>
      <p:sp>
        <p:nvSpPr>
          <p:cNvPr id="26" name="Text Placeholder 2">
            <a:extLst>
              <a:ext uri="{FF2B5EF4-FFF2-40B4-BE49-F238E27FC236}">
                <a16:creationId xmlns:a16="http://schemas.microsoft.com/office/drawing/2014/main" id="{E8A6A8CD-FB3C-49D6-B906-F3E3575F0BF9}"/>
              </a:ext>
            </a:extLst>
          </p:cNvPr>
          <p:cNvSpPr txBox="1">
            <a:spLocks/>
          </p:cNvSpPr>
          <p:nvPr/>
        </p:nvSpPr>
        <p:spPr bwMode="gray">
          <a:xfrm>
            <a:off x="270000" y="664058"/>
            <a:ext cx="12423740" cy="436608"/>
          </a:xfrm>
          <a:prstGeom prst="rect">
            <a:avLst/>
          </a:prstGeom>
        </p:spPr>
        <p:txBody>
          <a:bodyPr vert="horz" lIns="0" tIns="0" rIns="0" bIns="0" rtlCol="0" anchor="t" anchorCtr="0">
            <a:no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accent6"/>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GB" dirty="0"/>
              <a:t>The Better Way To Buy Your Next Car</a:t>
            </a:r>
          </a:p>
        </p:txBody>
      </p:sp>
      <p:graphicFrame>
        <p:nvGraphicFramePr>
          <p:cNvPr id="29" name="Table 5">
            <a:extLst>
              <a:ext uri="{FF2B5EF4-FFF2-40B4-BE49-F238E27FC236}">
                <a16:creationId xmlns:a16="http://schemas.microsoft.com/office/drawing/2014/main" id="{A8CEC029-43CA-491E-A4FA-9C96074C207D}"/>
              </a:ext>
            </a:extLst>
          </p:cNvPr>
          <p:cNvGraphicFramePr>
            <a:graphicFrameLocks noGrp="1"/>
          </p:cNvGraphicFramePr>
          <p:nvPr>
            <p:extLst>
              <p:ext uri="{D42A27DB-BD31-4B8C-83A1-F6EECF244321}">
                <p14:modId xmlns:p14="http://schemas.microsoft.com/office/powerpoint/2010/main" val="1004536967"/>
              </p:ext>
            </p:extLst>
          </p:nvPr>
        </p:nvGraphicFramePr>
        <p:xfrm>
          <a:off x="172395" y="1003770"/>
          <a:ext cx="6121400" cy="822960"/>
        </p:xfrm>
        <a:graphic>
          <a:graphicData uri="http://schemas.openxmlformats.org/drawingml/2006/table">
            <a:tbl>
              <a:tblPr firstRow="1" bandRow="1">
                <a:tableStyleId>{5C22544A-7EE6-4342-B048-85BDC9FD1C3A}</a:tableStyleId>
              </a:tblPr>
              <a:tblGrid>
                <a:gridCol w="1224280">
                  <a:extLst>
                    <a:ext uri="{9D8B030D-6E8A-4147-A177-3AD203B41FA5}">
                      <a16:colId xmlns:a16="http://schemas.microsoft.com/office/drawing/2014/main" val="1043653864"/>
                    </a:ext>
                  </a:extLst>
                </a:gridCol>
                <a:gridCol w="1281211">
                  <a:extLst>
                    <a:ext uri="{9D8B030D-6E8A-4147-A177-3AD203B41FA5}">
                      <a16:colId xmlns:a16="http://schemas.microsoft.com/office/drawing/2014/main" val="1969532920"/>
                    </a:ext>
                  </a:extLst>
                </a:gridCol>
                <a:gridCol w="1167349">
                  <a:extLst>
                    <a:ext uri="{9D8B030D-6E8A-4147-A177-3AD203B41FA5}">
                      <a16:colId xmlns:a16="http://schemas.microsoft.com/office/drawing/2014/main" val="696929619"/>
                    </a:ext>
                  </a:extLst>
                </a:gridCol>
                <a:gridCol w="1224280">
                  <a:extLst>
                    <a:ext uri="{9D8B030D-6E8A-4147-A177-3AD203B41FA5}">
                      <a16:colId xmlns:a16="http://schemas.microsoft.com/office/drawing/2014/main" val="214587584"/>
                    </a:ext>
                  </a:extLst>
                </a:gridCol>
                <a:gridCol w="1224280">
                  <a:extLst>
                    <a:ext uri="{9D8B030D-6E8A-4147-A177-3AD203B41FA5}">
                      <a16:colId xmlns:a16="http://schemas.microsoft.com/office/drawing/2014/main" val="1729032941"/>
                    </a:ext>
                  </a:extLst>
                </a:gridCol>
              </a:tblGrid>
              <a:tr h="199303">
                <a:tc gridSpan="5">
                  <a:txBody>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lang="en-GB" sz="1600" b="1" dirty="0">
                          <a:solidFill>
                            <a:schemeClr val="accent2"/>
                          </a:solidFill>
                        </a:rPr>
                        <a:t>Campaign Details</a:t>
                      </a:r>
                    </a:p>
                  </a:txBody>
                  <a:tcPr>
                    <a:lnL w="12700" cmpd="sng">
                      <a:noFill/>
                    </a:lnL>
                    <a:lnR w="12700" cmpd="sng">
                      <a:noFill/>
                    </a:lnR>
                    <a:lnT w="127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09395326"/>
                  </a:ext>
                </a:extLst>
              </a:tr>
              <a:tr h="199303">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199303">
                <a:tc>
                  <a:txBody>
                    <a:bodyPr/>
                    <a:lstStyle/>
                    <a:p>
                      <a:pPr algn="l"/>
                      <a:r>
                        <a:rPr lang="en-GB" sz="1000" b="0" kern="1200" dirty="0">
                          <a:solidFill>
                            <a:schemeClr val="bg1"/>
                          </a:solidFill>
                          <a:latin typeface="+mn-lt"/>
                          <a:ea typeface="+mn-ea"/>
                          <a:cs typeface="+mn-cs"/>
                        </a:rPr>
                        <a:t>Automotive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ABC1 Adults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ABC1 Ads AGP</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Good Stuff</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30”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Tree>
    <p:extLst>
      <p:ext uri="{BB962C8B-B14F-4D97-AF65-F5344CB8AC3E}">
        <p14:creationId xmlns:p14="http://schemas.microsoft.com/office/powerpoint/2010/main" val="168061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cazoo</a:t>
            </a:r>
            <a:endParaRPr lang="en-US" dirty="0"/>
          </a:p>
        </p:txBody>
      </p:sp>
      <p:sp>
        <p:nvSpPr>
          <p:cNvPr id="12" name="Text Placeholder 9">
            <a:extLst>
              <a:ext uri="{FF2B5EF4-FFF2-40B4-BE49-F238E27FC236}">
                <a16:creationId xmlns:a16="http://schemas.microsoft.com/office/drawing/2014/main" id="{E1381766-970B-46C9-B3A9-D860895B2810}"/>
              </a:ext>
            </a:extLst>
          </p:cNvPr>
          <p:cNvSpPr>
            <a:spLocks noGrp="1"/>
          </p:cNvSpPr>
          <p:nvPr>
            <p:ph type="body" sz="quarter" idx="16"/>
          </p:nvPr>
        </p:nvSpPr>
        <p:spPr>
          <a:xfrm>
            <a:off x="1070410" y="6063261"/>
            <a:ext cx="6237513" cy="558166"/>
          </a:xfrm>
          <a:prstGeom prst="rect">
            <a:avLst/>
          </a:prstGeom>
        </p:spPr>
        <p:txBody>
          <a:bodyPr wrap="square">
            <a:spAutoFit/>
          </a:bodyPr>
          <a:lstStyle/>
          <a:p>
            <a:pPr>
              <a:buClr>
                <a:srgbClr val="000000"/>
              </a:buClr>
              <a:defRPr/>
            </a:pPr>
            <a:r>
              <a:rPr lang="en-GB" sz="1000" dirty="0">
                <a:solidFill>
                  <a:srgbClr val="000000"/>
                </a:solidFill>
                <a:latin typeface="Arial"/>
              </a:rPr>
              <a:t>Increasing consideration:</a:t>
            </a:r>
          </a:p>
          <a:p>
            <a:pPr>
              <a:buClr>
                <a:schemeClr val="bg1"/>
              </a:buClr>
            </a:pPr>
            <a:r>
              <a:rPr lang="en-GB" sz="1000" dirty="0">
                <a:solidFill>
                  <a:schemeClr val="accent2"/>
                </a:solidFill>
              </a:rPr>
              <a:t>64% </a:t>
            </a:r>
            <a:r>
              <a:rPr lang="en-GB" sz="1000" b="0" dirty="0"/>
              <a:t>of cinema exposed respondents are </a:t>
            </a:r>
            <a:r>
              <a:rPr lang="en-GB" sz="1000" dirty="0">
                <a:solidFill>
                  <a:srgbClr val="C00000"/>
                </a:solidFill>
              </a:rPr>
              <a:t>likely to consider</a:t>
            </a:r>
            <a:r>
              <a:rPr lang="en-GB" sz="1000" b="0" dirty="0"/>
              <a:t> Cazoo when next looking to buy a car – </a:t>
            </a:r>
            <a:r>
              <a:rPr lang="en-GB" sz="1000" dirty="0">
                <a:solidFill>
                  <a:srgbClr val="C00000"/>
                </a:solidFill>
              </a:rPr>
              <a:t>10% higher than control </a:t>
            </a:r>
            <a:r>
              <a:rPr lang="en-GB" sz="1000" b="0" dirty="0"/>
              <a:t>respondents. </a:t>
            </a:r>
          </a:p>
        </p:txBody>
      </p:sp>
      <p:sp>
        <p:nvSpPr>
          <p:cNvPr id="15" name="Text Placeholder 2"/>
          <p:cNvSpPr>
            <a:spLocks noGrp="1"/>
          </p:cNvSpPr>
          <p:nvPr>
            <p:ph type="body" sz="quarter" idx="14"/>
          </p:nvPr>
        </p:nvSpPr>
        <p:spPr/>
        <p:txBody>
          <a:bodyPr vert="horz" lIns="0" tIns="0" rIns="0" bIns="0" rtlCol="0" anchor="t" anchorCtr="0">
            <a:noAutofit/>
          </a:bodyPr>
          <a:lstStyle/>
          <a:p>
            <a:r>
              <a:rPr lang="en-GB" dirty="0"/>
              <a:t>The Better Way To Buy Your Next Car</a:t>
            </a:r>
          </a:p>
        </p:txBody>
      </p:sp>
      <p:graphicFrame>
        <p:nvGraphicFramePr>
          <p:cNvPr id="13" name="Chart 12">
            <a:extLst>
              <a:ext uri="{FF2B5EF4-FFF2-40B4-BE49-F238E27FC236}">
                <a16:creationId xmlns:a16="http://schemas.microsoft.com/office/drawing/2014/main" id="{008D4ED6-2B2B-45E1-BBAD-FEF84F7F517E}"/>
              </a:ext>
            </a:extLst>
          </p:cNvPr>
          <p:cNvGraphicFramePr/>
          <p:nvPr>
            <p:extLst>
              <p:ext uri="{D42A27DB-BD31-4B8C-83A1-F6EECF244321}">
                <p14:modId xmlns:p14="http://schemas.microsoft.com/office/powerpoint/2010/main" val="1124703007"/>
              </p:ext>
            </p:extLst>
          </p:nvPr>
        </p:nvGraphicFramePr>
        <p:xfrm>
          <a:off x="219871" y="1160905"/>
          <a:ext cx="10339488" cy="210506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7366DA91-DE30-42E9-8DB5-7757D3324F7A}"/>
              </a:ext>
            </a:extLst>
          </p:cNvPr>
          <p:cNvSpPr txBox="1"/>
          <p:nvPr/>
        </p:nvSpPr>
        <p:spPr>
          <a:xfrm>
            <a:off x="1164537" y="1137974"/>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a:t>
            </a:r>
            <a:r>
              <a:rPr lang="en-GB" sz="950" b="1" dirty="0">
                <a:solidFill>
                  <a:srgbClr val="AC162C"/>
                </a:solidFill>
                <a:latin typeface="Arial" panose="020B0604020202020204" pitchFamily="34" charset="0"/>
                <a:cs typeface="Arial" panose="020B0604020202020204" pitchFamily="34" charset="0"/>
              </a:rPr>
              <a:t>11</a:t>
            </a: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6" name="TextBox 15">
            <a:extLst>
              <a:ext uri="{FF2B5EF4-FFF2-40B4-BE49-F238E27FC236}">
                <a16:creationId xmlns:a16="http://schemas.microsoft.com/office/drawing/2014/main" id="{1A1A9796-BAE6-4B4E-AB75-2563BF4FBA57}"/>
              </a:ext>
            </a:extLst>
          </p:cNvPr>
          <p:cNvSpPr txBox="1"/>
          <p:nvPr/>
        </p:nvSpPr>
        <p:spPr>
          <a:xfrm>
            <a:off x="3550548" y="1139337"/>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a:t>
            </a:r>
            <a:r>
              <a:rPr lang="en-GB" sz="950" b="1" dirty="0">
                <a:solidFill>
                  <a:srgbClr val="AC162C"/>
                </a:solidFill>
                <a:latin typeface="Arial" panose="020B0604020202020204" pitchFamily="34" charset="0"/>
                <a:cs typeface="Arial" panose="020B0604020202020204" pitchFamily="34" charset="0"/>
              </a:rPr>
              <a:t>25</a:t>
            </a: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Freeform 393">
            <a:extLst>
              <a:ext uri="{FF2B5EF4-FFF2-40B4-BE49-F238E27FC236}">
                <a16:creationId xmlns:a16="http://schemas.microsoft.com/office/drawing/2014/main" id="{4FBB9C90-4999-4957-966D-846F9471DB39}"/>
              </a:ext>
            </a:extLst>
          </p:cNvPr>
          <p:cNvSpPr>
            <a:spLocks noEditPoints="1"/>
          </p:cNvSpPr>
          <p:nvPr/>
        </p:nvSpPr>
        <p:spPr bwMode="auto">
          <a:xfrm>
            <a:off x="351316" y="5115421"/>
            <a:ext cx="522705" cy="522705"/>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594 w 726"/>
              <a:gd name="T69" fmla="*/ 362 h 726"/>
              <a:gd name="T70" fmla="*/ 592 w 726"/>
              <a:gd name="T71" fmla="*/ 374 h 726"/>
              <a:gd name="T72" fmla="*/ 580 w 726"/>
              <a:gd name="T73" fmla="*/ 388 h 726"/>
              <a:gd name="T74" fmla="*/ 550 w 726"/>
              <a:gd name="T75" fmla="*/ 390 h 726"/>
              <a:gd name="T76" fmla="*/ 514 w 726"/>
              <a:gd name="T77" fmla="*/ 390 h 726"/>
              <a:gd name="T78" fmla="*/ 296 w 726"/>
              <a:gd name="T79" fmla="*/ 390 h 726"/>
              <a:gd name="T80" fmla="*/ 280 w 726"/>
              <a:gd name="T81" fmla="*/ 382 h 726"/>
              <a:gd name="T82" fmla="*/ 272 w 726"/>
              <a:gd name="T83" fmla="*/ 362 h 726"/>
              <a:gd name="T84" fmla="*/ 272 w 726"/>
              <a:gd name="T85" fmla="*/ 224 h 726"/>
              <a:gd name="T86" fmla="*/ 280 w 726"/>
              <a:gd name="T87" fmla="*/ 204 h 726"/>
              <a:gd name="T88" fmla="*/ 296 w 726"/>
              <a:gd name="T89" fmla="*/ 196 h 726"/>
              <a:gd name="T90" fmla="*/ 570 w 726"/>
              <a:gd name="T91" fmla="*/ 196 h 726"/>
              <a:gd name="T92" fmla="*/ 588 w 726"/>
              <a:gd name="T93" fmla="*/ 204 h 726"/>
              <a:gd name="T94" fmla="*/ 594 w 726"/>
              <a:gd name="T95" fmla="*/ 224 h 726"/>
              <a:gd name="T96" fmla="*/ 388 w 726"/>
              <a:gd name="T97" fmla="*/ 470 h 726"/>
              <a:gd name="T98" fmla="*/ 178 w 726"/>
              <a:gd name="T99" fmla="*/ 504 h 726"/>
              <a:gd name="T100" fmla="*/ 132 w 726"/>
              <a:gd name="T101" fmla="*/ 470 h 726"/>
              <a:gd name="T102" fmla="*/ 248 w 726"/>
              <a:gd name="T103" fmla="*/ 326 h 726"/>
              <a:gd name="T104" fmla="*/ 248 w 726"/>
              <a:gd name="T105" fmla="*/ 362 h 726"/>
              <a:gd name="T106" fmla="*/ 252 w 726"/>
              <a:gd name="T107" fmla="*/ 382 h 726"/>
              <a:gd name="T108" fmla="*/ 262 w 726"/>
              <a:gd name="T109" fmla="*/ 400 h 726"/>
              <a:gd name="T110" fmla="*/ 278 w 726"/>
              <a:gd name="T111" fmla="*/ 410 h 726"/>
              <a:gd name="T112" fmla="*/ 296 w 726"/>
              <a:gd name="T113" fmla="*/ 414 h 726"/>
              <a:gd name="T114" fmla="*/ 388 w 726"/>
              <a:gd name="T115" fmla="*/ 470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94" y="362"/>
                </a:moveTo>
                <a:lnTo>
                  <a:pt x="594" y="362"/>
                </a:lnTo>
                <a:lnTo>
                  <a:pt x="592" y="374"/>
                </a:lnTo>
                <a:lnTo>
                  <a:pt x="588" y="382"/>
                </a:lnTo>
                <a:lnTo>
                  <a:pt x="580" y="388"/>
                </a:lnTo>
                <a:lnTo>
                  <a:pt x="570" y="390"/>
                </a:lnTo>
                <a:lnTo>
                  <a:pt x="550" y="390"/>
                </a:lnTo>
                <a:lnTo>
                  <a:pt x="550" y="424"/>
                </a:lnTo>
                <a:lnTo>
                  <a:pt x="514" y="390"/>
                </a:lnTo>
                <a:lnTo>
                  <a:pt x="296" y="390"/>
                </a:lnTo>
                <a:lnTo>
                  <a:pt x="288" y="388"/>
                </a:lnTo>
                <a:lnTo>
                  <a:pt x="280" y="382"/>
                </a:lnTo>
                <a:lnTo>
                  <a:pt x="274" y="374"/>
                </a:lnTo>
                <a:lnTo>
                  <a:pt x="272" y="362"/>
                </a:lnTo>
                <a:lnTo>
                  <a:pt x="272" y="224"/>
                </a:lnTo>
                <a:lnTo>
                  <a:pt x="274" y="212"/>
                </a:lnTo>
                <a:lnTo>
                  <a:pt x="280" y="204"/>
                </a:lnTo>
                <a:lnTo>
                  <a:pt x="288" y="198"/>
                </a:lnTo>
                <a:lnTo>
                  <a:pt x="296" y="196"/>
                </a:lnTo>
                <a:lnTo>
                  <a:pt x="570" y="196"/>
                </a:lnTo>
                <a:lnTo>
                  <a:pt x="580" y="198"/>
                </a:lnTo>
                <a:lnTo>
                  <a:pt x="588" y="204"/>
                </a:lnTo>
                <a:lnTo>
                  <a:pt x="592" y="212"/>
                </a:lnTo>
                <a:lnTo>
                  <a:pt x="594" y="224"/>
                </a:lnTo>
                <a:lnTo>
                  <a:pt x="594" y="362"/>
                </a:lnTo>
                <a:close/>
                <a:moveTo>
                  <a:pt x="388" y="470"/>
                </a:moveTo>
                <a:lnTo>
                  <a:pt x="212" y="470"/>
                </a:lnTo>
                <a:lnTo>
                  <a:pt x="178" y="504"/>
                </a:lnTo>
                <a:lnTo>
                  <a:pt x="178" y="470"/>
                </a:lnTo>
                <a:lnTo>
                  <a:pt x="132" y="470"/>
                </a:lnTo>
                <a:lnTo>
                  <a:pt x="132" y="326"/>
                </a:lnTo>
                <a:lnTo>
                  <a:pt x="248" y="326"/>
                </a:lnTo>
                <a:lnTo>
                  <a:pt x="248" y="362"/>
                </a:lnTo>
                <a:lnTo>
                  <a:pt x="248" y="374"/>
                </a:lnTo>
                <a:lnTo>
                  <a:pt x="252" y="382"/>
                </a:lnTo>
                <a:lnTo>
                  <a:pt x="256" y="392"/>
                </a:lnTo>
                <a:lnTo>
                  <a:pt x="262" y="400"/>
                </a:lnTo>
                <a:lnTo>
                  <a:pt x="270" y="406"/>
                </a:lnTo>
                <a:lnTo>
                  <a:pt x="278" y="410"/>
                </a:lnTo>
                <a:lnTo>
                  <a:pt x="286" y="414"/>
                </a:lnTo>
                <a:lnTo>
                  <a:pt x="296" y="414"/>
                </a:lnTo>
                <a:lnTo>
                  <a:pt x="388" y="414"/>
                </a:lnTo>
                <a:lnTo>
                  <a:pt x="388" y="470"/>
                </a:ln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a:ln>
                <a:noFill/>
              </a:ln>
              <a:solidFill>
                <a:srgbClr val="000000"/>
              </a:solidFill>
              <a:effectLst/>
              <a:uLnTx/>
              <a:uFillTx/>
              <a:latin typeface="Arial"/>
              <a:ea typeface="+mn-ea"/>
              <a:cs typeface="+mn-cs"/>
            </a:endParaRPr>
          </a:p>
        </p:txBody>
      </p:sp>
      <p:sp>
        <p:nvSpPr>
          <p:cNvPr id="20" name="Text Placeholder 9">
            <a:extLst>
              <a:ext uri="{FF2B5EF4-FFF2-40B4-BE49-F238E27FC236}">
                <a16:creationId xmlns:a16="http://schemas.microsoft.com/office/drawing/2014/main" id="{6C2C3172-40D7-46A0-B293-FF95883AEC55}"/>
              </a:ext>
            </a:extLst>
          </p:cNvPr>
          <p:cNvSpPr txBox="1">
            <a:spLocks/>
          </p:cNvSpPr>
          <p:nvPr/>
        </p:nvSpPr>
        <p:spPr bwMode="gray">
          <a:xfrm>
            <a:off x="1070410" y="4992052"/>
            <a:ext cx="6237513" cy="747577"/>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rPr>
              <a:t>Driving key brand perceptions further:</a:t>
            </a:r>
          </a:p>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rPr>
              <a:t>Cinema exposed respondents were </a:t>
            </a:r>
            <a:r>
              <a:rPr lang="en-GB" sz="1000" dirty="0">
                <a:solidFill>
                  <a:srgbClr val="AC162C"/>
                </a:solidFill>
                <a:latin typeface="Arial"/>
              </a:rPr>
              <a:t>15</a:t>
            </a:r>
            <a:r>
              <a:rPr kumimoji="0" lang="en-GB" sz="1000" b="1" i="0" u="none" strike="noStrike" kern="1200" cap="none" spc="0" normalizeH="0" baseline="0" noProof="0" dirty="0">
                <a:ln>
                  <a:noFill/>
                </a:ln>
                <a:solidFill>
                  <a:srgbClr val="AC162C"/>
                </a:solidFill>
                <a:effectLst/>
                <a:uLnTx/>
                <a:uFillTx/>
                <a:latin typeface="Arial"/>
                <a:ea typeface="+mn-ea"/>
                <a:cs typeface="+mn-cs"/>
              </a:rPr>
              <a:t>% more likely to agree ‘Cazoo is a brand for me’ </a:t>
            </a:r>
            <a:r>
              <a:rPr kumimoji="0" lang="en-GB" sz="1000" b="0" u="none" strike="noStrike" kern="1200" cap="none" spc="0" normalizeH="0" baseline="0" noProof="0" dirty="0">
                <a:ln>
                  <a:noFill/>
                </a:ln>
                <a:effectLst/>
                <a:uLnTx/>
                <a:uFillTx/>
                <a:latin typeface="Arial"/>
                <a:ea typeface="+mn-ea"/>
                <a:cs typeface="+mn-cs"/>
              </a:rPr>
              <a:t>and</a:t>
            </a:r>
            <a:r>
              <a:rPr kumimoji="0" lang="en-GB" sz="1000" b="1" u="none" strike="noStrike" kern="1200" cap="none" spc="0" normalizeH="0" baseline="0" noProof="0" dirty="0">
                <a:ln>
                  <a:noFill/>
                </a:ln>
                <a:solidFill>
                  <a:srgbClr val="AC162C"/>
                </a:solidFill>
                <a:effectLst/>
                <a:uLnTx/>
                <a:uFillTx/>
                <a:latin typeface="Arial"/>
                <a:ea typeface="+mn-ea"/>
                <a:cs typeface="+mn-cs"/>
              </a:rPr>
              <a:t> 55% more likely to agree ‘Cazoo is innovative’ </a:t>
            </a:r>
            <a:r>
              <a:rPr kumimoji="0" lang="en-GB" sz="1000" b="0" u="none" strike="noStrike" kern="1200" cap="none" spc="0" normalizeH="0" baseline="0" noProof="0" dirty="0">
                <a:ln>
                  <a:noFill/>
                </a:ln>
                <a:effectLst/>
                <a:uLnTx/>
                <a:uFillTx/>
                <a:latin typeface="Arial"/>
                <a:ea typeface="+mn-ea"/>
                <a:cs typeface="+mn-cs"/>
              </a:rPr>
              <a:t>too</a:t>
            </a:r>
            <a:r>
              <a:rPr kumimoji="0" lang="en-GB" sz="1000" b="1" u="none" strike="noStrike" kern="1200" cap="none" spc="0" normalizeH="0" baseline="0" noProof="0" dirty="0">
                <a:ln>
                  <a:noFill/>
                </a:ln>
                <a:solidFill>
                  <a:srgbClr val="AC162C"/>
                </a:solidFill>
                <a:effectLst/>
                <a:uLnTx/>
                <a:uFillTx/>
                <a:latin typeface="Arial"/>
                <a:ea typeface="+mn-ea"/>
                <a:cs typeface="+mn-cs"/>
              </a:rPr>
              <a:t> </a:t>
            </a:r>
            <a:r>
              <a:rPr kumimoji="0" lang="en-GB" sz="1000" b="0" i="0" u="none" strike="noStrike" kern="1200" cap="none" spc="0" normalizeH="0" baseline="0" noProof="0" dirty="0">
                <a:ln>
                  <a:noFill/>
                </a:ln>
                <a:solidFill>
                  <a:srgbClr val="000000"/>
                </a:solidFill>
                <a:effectLst/>
                <a:uLnTx/>
                <a:uFillTx/>
                <a:latin typeface="Arial"/>
                <a:ea typeface="+mn-ea"/>
                <a:cs typeface="+mn-cs"/>
              </a:rPr>
              <a:t>vs. control. </a:t>
            </a:r>
          </a:p>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altLang="en-US" sz="900" b="1" i="0" u="none" strike="noStrike" kern="1200" cap="none" spc="0" normalizeH="0" baseline="0" noProof="0" dirty="0">
                <a:ln>
                  <a:noFill/>
                </a:ln>
                <a:solidFill>
                  <a:srgbClr val="000000">
                    <a:lumMod val="50000"/>
                    <a:lumOff val="50000"/>
                  </a:srgbClr>
                </a:solidFill>
                <a:effectLst/>
                <a:uLnTx/>
                <a:uFillTx/>
                <a:latin typeface="Arial"/>
                <a:ea typeface="+mn-ea"/>
                <a:cs typeface="+mn-cs"/>
              </a:rPr>
              <a:t>Cinema exposed = </a:t>
            </a:r>
            <a:r>
              <a:rPr lang="en-GB" altLang="en-US" sz="900" dirty="0">
                <a:solidFill>
                  <a:srgbClr val="000000">
                    <a:lumMod val="50000"/>
                    <a:lumOff val="50000"/>
                  </a:srgbClr>
                </a:solidFill>
                <a:latin typeface="Arial"/>
              </a:rPr>
              <a:t>31</a:t>
            </a:r>
            <a:r>
              <a:rPr kumimoji="0" lang="en-GB" altLang="en-US" sz="900" b="1" i="0" u="none" strike="noStrike" kern="1200" cap="none" spc="0" normalizeH="0" baseline="0" noProof="0" dirty="0">
                <a:ln>
                  <a:noFill/>
                </a:ln>
                <a:solidFill>
                  <a:srgbClr val="000000">
                    <a:lumMod val="50000"/>
                    <a:lumOff val="50000"/>
                  </a:srgbClr>
                </a:solidFill>
                <a:effectLst/>
                <a:uLnTx/>
                <a:uFillTx/>
                <a:latin typeface="Arial"/>
                <a:ea typeface="+mn-ea"/>
                <a:cs typeface="+mn-cs"/>
              </a:rPr>
              <a:t>%, Control = 27%; Cinema exposed = </a:t>
            </a:r>
            <a:r>
              <a:rPr lang="en-GB" altLang="en-US" sz="900" dirty="0">
                <a:solidFill>
                  <a:srgbClr val="000000">
                    <a:lumMod val="50000"/>
                    <a:lumOff val="50000"/>
                  </a:srgbClr>
                </a:solidFill>
                <a:latin typeface="Arial"/>
              </a:rPr>
              <a:t>34</a:t>
            </a:r>
            <a:r>
              <a:rPr kumimoji="0" lang="en-GB" altLang="en-US" sz="900" b="1" i="0" u="none" strike="noStrike" kern="1200" cap="none" spc="0" normalizeH="0" baseline="0" noProof="0" dirty="0">
                <a:ln>
                  <a:noFill/>
                </a:ln>
                <a:solidFill>
                  <a:srgbClr val="000000">
                    <a:lumMod val="50000"/>
                    <a:lumOff val="50000"/>
                  </a:srgbClr>
                </a:solidFill>
                <a:effectLst/>
                <a:uLnTx/>
                <a:uFillTx/>
                <a:latin typeface="Arial"/>
                <a:ea typeface="+mn-ea"/>
                <a:cs typeface="+mn-cs"/>
              </a:rPr>
              <a:t>%, Control = </a:t>
            </a:r>
            <a:r>
              <a:rPr lang="en-GB" altLang="en-US" sz="900" dirty="0">
                <a:solidFill>
                  <a:srgbClr val="000000">
                    <a:lumMod val="50000"/>
                    <a:lumOff val="50000"/>
                  </a:srgbClr>
                </a:solidFill>
                <a:latin typeface="Arial"/>
              </a:rPr>
              <a:t>22</a:t>
            </a:r>
            <a:r>
              <a:rPr kumimoji="0" lang="en-GB" altLang="en-US" sz="900" b="1" i="0" u="none" strike="noStrike" kern="1200" cap="none" spc="0" normalizeH="0" baseline="0" noProof="0" dirty="0">
                <a:ln>
                  <a:noFill/>
                </a:ln>
                <a:solidFill>
                  <a:srgbClr val="000000">
                    <a:lumMod val="50000"/>
                    <a:lumOff val="50000"/>
                  </a:srgbClr>
                </a:solidFill>
                <a:effectLst/>
                <a:uLnTx/>
                <a:uFillTx/>
                <a:latin typeface="Arial"/>
                <a:ea typeface="+mn-ea"/>
                <a:cs typeface="+mn-cs"/>
              </a:rPr>
              <a:t>%</a:t>
            </a:r>
            <a:endParaRPr kumimoji="0" lang="en-GB" sz="1200" b="1" i="0" u="none" strike="noStrike" kern="1200" cap="none" spc="0" normalizeH="0" baseline="0" noProof="0" dirty="0">
              <a:ln>
                <a:noFill/>
              </a:ln>
              <a:solidFill>
                <a:srgbClr val="000000"/>
              </a:solidFill>
              <a:effectLst/>
              <a:uLnTx/>
              <a:uFillTx/>
              <a:latin typeface="Arial"/>
              <a:ea typeface="+mn-ea"/>
              <a:cs typeface="+mn-cs"/>
            </a:endParaRPr>
          </a:p>
        </p:txBody>
      </p:sp>
      <p:sp>
        <p:nvSpPr>
          <p:cNvPr id="21" name="Text Placeholder 9">
            <a:extLst>
              <a:ext uri="{FF2B5EF4-FFF2-40B4-BE49-F238E27FC236}">
                <a16:creationId xmlns:a16="http://schemas.microsoft.com/office/drawing/2014/main" id="{028E0542-3973-4F58-B92C-9E7D03A3B144}"/>
              </a:ext>
            </a:extLst>
          </p:cNvPr>
          <p:cNvSpPr txBox="1">
            <a:spLocks/>
          </p:cNvSpPr>
          <p:nvPr/>
        </p:nvSpPr>
        <p:spPr bwMode="gray">
          <a:xfrm>
            <a:off x="1070410" y="3760080"/>
            <a:ext cx="6237513" cy="942887"/>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rPr>
              <a:t>Increasing awareness:</a:t>
            </a:r>
          </a:p>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rPr>
              <a:t>Cinemagoers exposed to the ad on the big screen were </a:t>
            </a:r>
            <a:r>
              <a:rPr kumimoji="0" lang="en-GB" sz="1000" b="1" i="0" u="none" strike="noStrike" kern="1200" cap="none" spc="0" normalizeH="0" baseline="0" noProof="0" dirty="0">
                <a:ln>
                  <a:noFill/>
                </a:ln>
                <a:solidFill>
                  <a:srgbClr val="AC162C"/>
                </a:solidFill>
                <a:effectLst/>
                <a:uLnTx/>
                <a:uFillTx/>
                <a:latin typeface="Arial"/>
                <a:ea typeface="+mn-ea"/>
                <a:cs typeface="+mn-cs"/>
              </a:rPr>
              <a:t>11% more aware of Cazoo </a:t>
            </a:r>
            <a:r>
              <a:rPr kumimoji="0" lang="en-GB" sz="1000" b="0" i="0" u="none" strike="noStrike" kern="1200" cap="none" spc="0" normalizeH="0" baseline="0" noProof="0" dirty="0">
                <a:ln>
                  <a:noFill/>
                </a:ln>
                <a:effectLst/>
                <a:uLnTx/>
                <a:uFillTx/>
                <a:latin typeface="Arial"/>
                <a:ea typeface="+mn-ea"/>
                <a:cs typeface="+mn-cs"/>
              </a:rPr>
              <a:t>(vs. control) and exposure to the</a:t>
            </a:r>
            <a:r>
              <a:rPr lang="en-GB" sz="1000" b="0" dirty="0">
                <a:latin typeface="Arial"/>
              </a:rPr>
              <a:t> ad in cinema also delivered an incremental uplift in advertising awareness too (+3%). Recall</a:t>
            </a:r>
            <a:r>
              <a:rPr lang="en-GB" sz="1000" dirty="0">
                <a:solidFill>
                  <a:srgbClr val="C00000"/>
                </a:solidFill>
                <a:latin typeface="Arial"/>
              </a:rPr>
              <a:t> </a:t>
            </a:r>
            <a:r>
              <a:rPr lang="en-GB" sz="1000" b="0" dirty="0">
                <a:latin typeface="Arial"/>
              </a:rPr>
              <a:t>of the ad was strong too with </a:t>
            </a:r>
            <a:r>
              <a:rPr lang="en-GB" sz="1000" dirty="0">
                <a:solidFill>
                  <a:srgbClr val="C00000"/>
                </a:solidFill>
                <a:latin typeface="Arial"/>
              </a:rPr>
              <a:t>60% of cinemagoers recalling </a:t>
            </a:r>
            <a:r>
              <a:rPr lang="en-GB" sz="1000" b="0" dirty="0">
                <a:latin typeface="Arial"/>
              </a:rPr>
              <a:t>seeing the ad recently – </a:t>
            </a:r>
            <a:r>
              <a:rPr lang="en-GB" sz="1000" dirty="0">
                <a:solidFill>
                  <a:srgbClr val="C00000"/>
                </a:solidFill>
                <a:latin typeface="Arial"/>
              </a:rPr>
              <a:t>20% increase from control </a:t>
            </a:r>
            <a:r>
              <a:rPr lang="en-GB" sz="1000" b="0" dirty="0">
                <a:latin typeface="Arial"/>
              </a:rPr>
              <a:t>levels (50%) and ahead of the cinema recall benchmark (44%)</a:t>
            </a:r>
            <a:endParaRPr kumimoji="0" lang="en-GB" sz="1000" b="0" i="0" u="none" strike="noStrike" kern="1200" cap="none" spc="0" normalizeH="0" baseline="0" noProof="0" dirty="0">
              <a:ln>
                <a:noFill/>
              </a:ln>
              <a:effectLst/>
              <a:uLnTx/>
              <a:uFillTx/>
              <a:latin typeface="Arial"/>
              <a:ea typeface="+mn-ea"/>
              <a:cs typeface="+mn-cs"/>
            </a:endParaRPr>
          </a:p>
        </p:txBody>
      </p:sp>
      <p:sp>
        <p:nvSpPr>
          <p:cNvPr id="22" name="Text Placeholder 9">
            <a:extLst>
              <a:ext uri="{FF2B5EF4-FFF2-40B4-BE49-F238E27FC236}">
                <a16:creationId xmlns:a16="http://schemas.microsoft.com/office/drawing/2014/main" id="{A8D8DD3C-763F-45BE-A4C7-CA9CE2221F57}"/>
              </a:ext>
            </a:extLst>
          </p:cNvPr>
          <p:cNvSpPr txBox="1">
            <a:spLocks/>
          </p:cNvSpPr>
          <p:nvPr/>
        </p:nvSpPr>
        <p:spPr bwMode="gray">
          <a:xfrm>
            <a:off x="7743630" y="3914626"/>
            <a:ext cx="5219895" cy="481991"/>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just" defTabSz="961844" rtl="0" eaLnBrk="1" fontAlgn="auto" latinLnBrk="0" hangingPunct="1">
              <a:lnSpc>
                <a:spcPct val="107000"/>
              </a:lnSpc>
              <a:spcBef>
                <a:spcPts val="0"/>
              </a:spcBef>
              <a:spcAft>
                <a:spcPts val="800"/>
              </a:spcAft>
              <a:buClr>
                <a:srgbClr val="FFFFFF"/>
              </a:buClr>
              <a:buSzPct val="100000"/>
              <a:buFont typeface="Arial"/>
              <a:buNone/>
              <a:tabLst/>
              <a:defRPr/>
            </a:pPr>
            <a:r>
              <a:rPr lang="en-GB" sz="1000" b="0" dirty="0">
                <a:solidFill>
                  <a:srgbClr val="000000"/>
                </a:solidFill>
                <a:latin typeface="Arial"/>
                <a:ea typeface="Calibri" panose="020F0502020204030204" pitchFamily="34" charset="0"/>
                <a:cs typeface="Times New Roman" panose="02020603050405020304" pitchFamily="18" charset="0"/>
              </a:rPr>
              <a:t>Cinema worked well for Cazoo helping the brand drive </a:t>
            </a:r>
            <a:r>
              <a:rPr lang="en-GB" sz="1000" dirty="0">
                <a:solidFill>
                  <a:schemeClr val="accent2"/>
                </a:solidFill>
                <a:latin typeface="Arial"/>
                <a:ea typeface="Calibri" panose="020F0502020204030204" pitchFamily="34" charset="0"/>
                <a:cs typeface="Times New Roman" panose="02020603050405020304" pitchFamily="18" charset="0"/>
              </a:rPr>
              <a:t>brand awareness and perceptions of convenience and quality </a:t>
            </a:r>
            <a:r>
              <a:rPr lang="en-GB" sz="1000" b="0" dirty="0">
                <a:latin typeface="Arial"/>
                <a:ea typeface="Calibri" panose="020F0502020204030204" pitchFamily="34" charset="0"/>
                <a:cs typeface="Times New Roman" panose="02020603050405020304" pitchFamily="18" charset="0"/>
              </a:rPr>
              <a:t>further among the target younger audience, </a:t>
            </a:r>
            <a:r>
              <a:rPr lang="en-GB" sz="1000" b="0" dirty="0">
                <a:solidFill>
                  <a:srgbClr val="000000"/>
                </a:solidFill>
                <a:latin typeface="Arial"/>
                <a:ea typeface="Calibri" panose="020F0502020204030204" pitchFamily="34" charset="0"/>
                <a:cs typeface="Times New Roman" panose="02020603050405020304" pitchFamily="18" charset="0"/>
              </a:rPr>
              <a:t>and ultimately made a </a:t>
            </a:r>
            <a:r>
              <a:rPr lang="en-GB" sz="1000" dirty="0">
                <a:solidFill>
                  <a:srgbClr val="AC162C"/>
                </a:solidFill>
                <a:latin typeface="Arial"/>
              </a:rPr>
              <a:t>positive impact on brand consideration </a:t>
            </a:r>
            <a:r>
              <a:rPr lang="en-GB" sz="1000" b="0" dirty="0">
                <a:latin typeface="Arial"/>
              </a:rPr>
              <a:t>too.</a:t>
            </a:r>
            <a:endParaRPr lang="en-GB" sz="1000" dirty="0">
              <a:latin typeface="Arial"/>
            </a:endParaRPr>
          </a:p>
        </p:txBody>
      </p:sp>
      <p:sp>
        <p:nvSpPr>
          <p:cNvPr id="23" name="Title 6">
            <a:extLst>
              <a:ext uri="{FF2B5EF4-FFF2-40B4-BE49-F238E27FC236}">
                <a16:creationId xmlns:a16="http://schemas.microsoft.com/office/drawing/2014/main" id="{F46D0C39-8461-4520-ABE8-B772D8AE9D6D}"/>
              </a:ext>
            </a:extLst>
          </p:cNvPr>
          <p:cNvSpPr txBox="1">
            <a:spLocks/>
          </p:cNvSpPr>
          <p:nvPr/>
        </p:nvSpPr>
        <p:spPr bwMode="gray">
          <a:xfrm>
            <a:off x="7743630" y="3563419"/>
            <a:ext cx="1060017" cy="337356"/>
          </a:xfrm>
          <a:prstGeom prst="rect">
            <a:avLst/>
          </a:prstGeom>
          <a:ln>
            <a:noFill/>
          </a:ln>
        </p:spPr>
        <p:txBody>
          <a:bodyPr vert="horz" wrap="none" lIns="0" tIns="0" rIns="0" bIns="0" rtlCol="0" anchor="ctr">
            <a:noAutofit/>
          </a:bodyPr>
          <a:lstStyle>
            <a:defPPr>
              <a:defRPr lang="en-US"/>
            </a:defPPr>
            <a:lvl1pPr defTabSz="721479">
              <a:spcBef>
                <a:spcPct val="0"/>
              </a:spcBef>
              <a:buNone/>
              <a:defRPr sz="1400" b="1" cap="none" spc="0" baseline="0">
                <a:ln w="22225">
                  <a:noFill/>
                  <a:prstDash val="solid"/>
                </a:ln>
                <a:solidFill>
                  <a:schemeClr val="accent2"/>
                </a:solidFill>
                <a:effectLst/>
                <a:latin typeface="Arial" charset="0"/>
                <a:ea typeface="Arial" charset="0"/>
                <a:cs typeface="Arial" charset="0"/>
              </a:defRPr>
            </a:lvl1pPr>
          </a:lstStyle>
          <a:p>
            <a:pPr marL="0" marR="0" lvl="0" indent="0" algn="l" defTabSz="721479" rtl="0" eaLnBrk="1" fontAlgn="auto" latinLnBrk="0" hangingPunct="1">
              <a:lnSpc>
                <a:spcPct val="100000"/>
              </a:lnSpc>
              <a:spcBef>
                <a:spcPct val="0"/>
              </a:spcBef>
              <a:spcAft>
                <a:spcPts val="0"/>
              </a:spcAft>
              <a:buClrTx/>
              <a:buSzTx/>
              <a:buFontTx/>
              <a:buNone/>
              <a:tabLst/>
              <a:defRPr/>
            </a:pPr>
            <a:r>
              <a:rPr kumimoji="0" lang="en-GB" sz="1400" b="1" i="0" u="none" strike="noStrike" kern="1200" cap="none" spc="0" normalizeH="0" baseline="0" noProof="0" dirty="0">
                <a:ln w="22225">
                  <a:noFill/>
                  <a:prstDash val="solid"/>
                </a:ln>
                <a:solidFill>
                  <a:srgbClr val="AC162C"/>
                </a:solidFill>
                <a:effectLst/>
                <a:uLnTx/>
                <a:uFillTx/>
                <a:latin typeface="Arial" charset="0"/>
                <a:cs typeface="Arial" charset="0"/>
              </a:rPr>
              <a:t>Summary</a:t>
            </a:r>
          </a:p>
        </p:txBody>
      </p:sp>
      <p:cxnSp>
        <p:nvCxnSpPr>
          <p:cNvPr id="24" name="Straight Connector 23">
            <a:extLst>
              <a:ext uri="{FF2B5EF4-FFF2-40B4-BE49-F238E27FC236}">
                <a16:creationId xmlns:a16="http://schemas.microsoft.com/office/drawing/2014/main" id="{12617757-B495-4D96-84EA-44176CB3BD8F}"/>
              </a:ext>
            </a:extLst>
          </p:cNvPr>
          <p:cNvCxnSpPr>
            <a:cxnSpLocks/>
          </p:cNvCxnSpPr>
          <p:nvPr/>
        </p:nvCxnSpPr>
        <p:spPr>
          <a:xfrm flipV="1">
            <a:off x="7519330" y="3609425"/>
            <a:ext cx="0" cy="3418696"/>
          </a:xfrm>
          <a:prstGeom prst="line">
            <a:avLst/>
          </a:prstGeom>
          <a:ln w="12700" cmpd="sng">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984F3CF-AE9E-4FC1-8397-0DDFA2596FA1}"/>
              </a:ext>
            </a:extLst>
          </p:cNvPr>
          <p:cNvCxnSpPr>
            <a:cxnSpLocks/>
          </p:cNvCxnSpPr>
          <p:nvPr/>
        </p:nvCxnSpPr>
        <p:spPr>
          <a:xfrm>
            <a:off x="351316" y="3456319"/>
            <a:ext cx="12705230" cy="20501"/>
          </a:xfrm>
          <a:prstGeom prst="line">
            <a:avLst/>
          </a:prstGeom>
          <a:ln w="12700" cmpd="sng">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7A63161-262E-483D-B787-A345CAFD6216}"/>
              </a:ext>
            </a:extLst>
          </p:cNvPr>
          <p:cNvSpPr txBox="1"/>
          <p:nvPr/>
        </p:nvSpPr>
        <p:spPr>
          <a:xfrm>
            <a:off x="8355636" y="1139337"/>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a:t>
            </a:r>
            <a:r>
              <a:rPr lang="en-GB" sz="950" b="1" dirty="0">
                <a:solidFill>
                  <a:srgbClr val="AC162C"/>
                </a:solidFill>
                <a:latin typeface="Arial" panose="020B0604020202020204" pitchFamily="34" charset="0"/>
                <a:cs typeface="Arial" panose="020B0604020202020204" pitchFamily="34" charset="0"/>
              </a:rPr>
              <a:t>10</a:t>
            </a: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8" name="Oval 27">
            <a:extLst>
              <a:ext uri="{FF2B5EF4-FFF2-40B4-BE49-F238E27FC236}">
                <a16:creationId xmlns:a16="http://schemas.microsoft.com/office/drawing/2014/main" id="{02A70013-EF4F-413B-A8E3-7DF28687C30E}"/>
              </a:ext>
            </a:extLst>
          </p:cNvPr>
          <p:cNvSpPr/>
          <p:nvPr/>
        </p:nvSpPr>
        <p:spPr>
          <a:xfrm>
            <a:off x="10559359" y="1176567"/>
            <a:ext cx="2037961" cy="1955595"/>
          </a:xfrm>
          <a:prstGeom prst="ellipse">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60%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Arial"/>
                <a:ea typeface="+mn-ea"/>
                <a:cs typeface="+mn-cs"/>
              </a:rPr>
              <a:t>of</a:t>
            </a:r>
            <a:r>
              <a:rPr kumimoji="0" lang="en-GB" sz="1200" b="0" i="0" u="none" strike="noStrike" kern="1200" cap="none" spc="0" normalizeH="0" baseline="0" noProof="0" dirty="0">
                <a:ln>
                  <a:noFill/>
                </a:ln>
                <a:solidFill>
                  <a:srgbClr val="FFFFFF"/>
                </a:solidFill>
                <a:effectLst/>
                <a:uLnTx/>
                <a:uFillTx/>
                <a:latin typeface="Arial"/>
                <a:ea typeface="+mn-ea"/>
                <a:cs typeface="+mn-cs"/>
              </a:rPr>
              <a:t> cinemagoers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Arial"/>
                <a:ea typeface="+mn-ea"/>
                <a:cs typeface="+mn-cs"/>
              </a:rPr>
              <a:t>recalled seeing the Cazoo ad recently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rial"/>
                <a:ea typeface="+mn-ea"/>
                <a:cs typeface="+mn-cs"/>
              </a:rPr>
              <a:t>(vs. 50% control)</a:t>
            </a:r>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30" name="TextBox 29">
            <a:extLst>
              <a:ext uri="{FF2B5EF4-FFF2-40B4-BE49-F238E27FC236}">
                <a16:creationId xmlns:a16="http://schemas.microsoft.com/office/drawing/2014/main" id="{17EBD8D7-19EA-4BD2-B14C-2CA504A93E1A}"/>
              </a:ext>
            </a:extLst>
          </p:cNvPr>
          <p:cNvSpPr txBox="1"/>
          <p:nvPr/>
        </p:nvSpPr>
        <p:spPr>
          <a:xfrm>
            <a:off x="5969625" y="1136873"/>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+17%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29" name="Picture 28">
            <a:extLst>
              <a:ext uri="{FF2B5EF4-FFF2-40B4-BE49-F238E27FC236}">
                <a16:creationId xmlns:a16="http://schemas.microsoft.com/office/drawing/2014/main" id="{C0E8DD80-E43D-4480-910F-C6B6D3AC209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4029" y="4613549"/>
            <a:ext cx="4015561" cy="2169801"/>
          </a:xfrm>
          <a:prstGeom prst="rect">
            <a:avLst/>
          </a:prstGeom>
        </p:spPr>
      </p:pic>
      <p:sp>
        <p:nvSpPr>
          <p:cNvPr id="31" name="Freeform 287">
            <a:extLst>
              <a:ext uri="{FF2B5EF4-FFF2-40B4-BE49-F238E27FC236}">
                <a16:creationId xmlns:a16="http://schemas.microsoft.com/office/drawing/2014/main" id="{22B50EBB-8130-4EA1-B071-77C293641C16}"/>
              </a:ext>
            </a:extLst>
          </p:cNvPr>
          <p:cNvSpPr>
            <a:spLocks noChangeAspect="1" noEditPoints="1"/>
          </p:cNvSpPr>
          <p:nvPr/>
        </p:nvSpPr>
        <p:spPr bwMode="auto">
          <a:xfrm>
            <a:off x="338424" y="3823173"/>
            <a:ext cx="522540" cy="52254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dirty="0">
              <a:ln>
                <a:noFill/>
              </a:ln>
              <a:solidFill>
                <a:srgbClr val="00BFD6"/>
              </a:solidFill>
              <a:effectLst/>
              <a:uLnTx/>
              <a:uFillTx/>
              <a:latin typeface="Arial"/>
              <a:ea typeface="+mn-ea"/>
              <a:cs typeface="+mn-cs"/>
            </a:endParaRPr>
          </a:p>
        </p:txBody>
      </p:sp>
      <p:sp>
        <p:nvSpPr>
          <p:cNvPr id="32" name="Freeform 238">
            <a:extLst>
              <a:ext uri="{FF2B5EF4-FFF2-40B4-BE49-F238E27FC236}">
                <a16:creationId xmlns:a16="http://schemas.microsoft.com/office/drawing/2014/main" id="{7C806221-F1C9-46BC-AE38-CCA48D5325C9}"/>
              </a:ext>
            </a:extLst>
          </p:cNvPr>
          <p:cNvSpPr>
            <a:spLocks noEditPoints="1"/>
          </p:cNvSpPr>
          <p:nvPr/>
        </p:nvSpPr>
        <p:spPr bwMode="auto">
          <a:xfrm>
            <a:off x="351321" y="6092445"/>
            <a:ext cx="522700" cy="522705"/>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27" name="Text Placeholder 10">
            <a:extLst>
              <a:ext uri="{FF2B5EF4-FFF2-40B4-BE49-F238E27FC236}">
                <a16:creationId xmlns:a16="http://schemas.microsoft.com/office/drawing/2014/main" id="{AA18C5BA-2A78-4D0F-9166-16BC41D7A4ED}"/>
              </a:ext>
            </a:extLst>
          </p:cNvPr>
          <p:cNvSpPr txBox="1">
            <a:spLocks/>
          </p:cNvSpPr>
          <p:nvPr/>
        </p:nvSpPr>
        <p:spPr bwMode="gray">
          <a:xfrm>
            <a:off x="6740609" y="7188222"/>
            <a:ext cx="6508582" cy="206082"/>
          </a:xfrm>
          <a:prstGeom prst="rect">
            <a:avLst/>
          </a:prstGeom>
          <a:ln>
            <a:noFill/>
          </a:ln>
        </p:spPr>
        <p:txBody>
          <a:bodyPr vert="horz" lIns="0" tIns="0" rIns="0" bIns="0" rtlCol="0" anchor="ctr">
            <a:spAutoFit/>
          </a:bodyPr>
          <a:lstStyle>
            <a:lvl1pPr marL="0" indent="0" algn="r" defTabSz="961844" rtl="0" eaLnBrk="1" latinLnBrk="0" hangingPunct="1">
              <a:lnSpc>
                <a:spcPts val="1900"/>
              </a:lnSpc>
              <a:spcBef>
                <a:spcPts val="0"/>
              </a:spcBef>
              <a:buClr>
                <a:srgbClr val="FFFFFF"/>
              </a:buClr>
              <a:buSzPct val="100000"/>
              <a:buFont typeface="Arial"/>
              <a:buNone/>
              <a:defRPr sz="800" b="0"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US" b="1"/>
              <a:t>Source: </a:t>
            </a:r>
            <a:r>
              <a:rPr lang="en-US"/>
              <a:t>DCM / Cazoo. Conducted by: Differentology, Feb 2022. </a:t>
            </a:r>
            <a:r>
              <a:rPr lang="en-GB"/>
              <a:t>B</a:t>
            </a:r>
            <a:r>
              <a:rPr lang="en-US"/>
              <a:t>ase: ABC1 25-34 Adults</a:t>
            </a:r>
            <a:endParaRPr lang="en-US" dirty="0"/>
          </a:p>
        </p:txBody>
      </p:sp>
    </p:spTree>
    <p:extLst>
      <p:ext uri="{BB962C8B-B14F-4D97-AF65-F5344CB8AC3E}">
        <p14:creationId xmlns:p14="http://schemas.microsoft.com/office/powerpoint/2010/main" val="319498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branding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361EAB93-89FC-7C45-A263-CCB4337C1C1A}"/>
    </a:ext>
  </a:extLst>
</a:theme>
</file>

<file path=ppt/theme/theme2.xml><?xml version="1.0" encoding="utf-8"?>
<a:theme xmlns:a="http://schemas.openxmlformats.org/drawingml/2006/main" name="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AAF47608315248A36B72E121849E10" ma:contentTypeVersion="8" ma:contentTypeDescription="Create a new document." ma:contentTypeScope="" ma:versionID="f8ba75f9166849227572054ec574ba93">
  <xsd:schema xmlns:xsd="http://www.w3.org/2001/XMLSchema" xmlns:xs="http://www.w3.org/2001/XMLSchema" xmlns:p="http://schemas.microsoft.com/office/2006/metadata/properties" xmlns:ns3="50a49a54-5dbb-4b0f-aa98-dd78e74d4392" targetNamespace="http://schemas.microsoft.com/office/2006/metadata/properties" ma:root="true" ma:fieldsID="4285cc8b92375a3d9010b5f119f2f518" ns3:_="">
    <xsd:import namespace="50a49a54-5dbb-4b0f-aa98-dd78e74d439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a49a54-5dbb-4b0f-aa98-dd78e74d439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88C25E-7771-4837-9099-6131AA9092A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0a49a54-5dbb-4b0f-aa98-dd78e74d4392"/>
    <ds:schemaRef ds:uri="http://www.w3.org/XML/1998/namespace"/>
    <ds:schemaRef ds:uri="http://purl.org/dc/dcmitype/"/>
  </ds:schemaRefs>
</ds:datastoreItem>
</file>

<file path=customXml/itemProps2.xml><?xml version="1.0" encoding="utf-8"?>
<ds:datastoreItem xmlns:ds="http://schemas.openxmlformats.org/officeDocument/2006/customXml" ds:itemID="{5E47332E-7C8F-44A8-9D2C-B55684B6149F}">
  <ds:schemaRefs>
    <ds:schemaRef ds:uri="http://schemas.microsoft.com/sharepoint/v3/contenttype/forms"/>
  </ds:schemaRefs>
</ds:datastoreItem>
</file>

<file path=customXml/itemProps3.xml><?xml version="1.0" encoding="utf-8"?>
<ds:datastoreItem xmlns:ds="http://schemas.openxmlformats.org/officeDocument/2006/customXml" ds:itemID="{5E5D608A-B5BA-487E-976D-D651F8FDCD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a49a54-5dbb-4b0f-aa98-dd78e74d43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472</Words>
  <Application>Microsoft Office PowerPoint</Application>
  <PresentationFormat>Custom</PresentationFormat>
  <Paragraphs>46</Paragraphs>
  <Slides>2</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vt:i4>
      </vt:variant>
    </vt:vector>
  </HeadingPairs>
  <TitlesOfParts>
    <vt:vector size="11" baseType="lpstr">
      <vt:lpstr>Arial</vt:lpstr>
      <vt:lpstr>Century Gothic</vt:lpstr>
      <vt:lpstr>Impact</vt:lpstr>
      <vt:lpstr>Lucida Grande</vt:lpstr>
      <vt:lpstr>LucidaGrande</vt:lpstr>
      <vt:lpstr>Wingdings</vt:lpstr>
      <vt:lpstr>Co-branding Slides</vt:lpstr>
      <vt:lpstr>Blank with title</vt:lpstr>
      <vt:lpstr>think-cell Slide</vt:lpstr>
      <vt:lpstr>CAZOO</vt:lpstr>
      <vt:lpstr>cazoo</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2019-08-13T08:28:57Z</dcterms:created>
  <dcterms:modified xsi:type="dcterms:W3CDTF">2022-05-16T09:38:16Z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y fmtid="{D5CDD505-2E9C-101B-9397-08002B2CF9AE}" pid="3" name="ContentTypeId">
    <vt:lpwstr>0x010100EFAAF47608315248A36B72E121849E10</vt:lpwstr>
  </property>
</Properties>
</file>