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ags/tag74.xml" ContentType="application/vnd.openxmlformats-officedocument.presentationml.tags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4"/>
    <p:sldMasterId id="2147483758" r:id="rId5"/>
    <p:sldMasterId id="2147483782" r:id="rId6"/>
    <p:sldMasterId id="2147483954" r:id="rId7"/>
    <p:sldMasterId id="2147483824" r:id="rId8"/>
    <p:sldMasterId id="2147483891" r:id="rId9"/>
    <p:sldMasterId id="2147483894" r:id="rId10"/>
    <p:sldMasterId id="2147483895" r:id="rId11"/>
    <p:sldMasterId id="2147483899" r:id="rId12"/>
    <p:sldMasterId id="2147483996" r:id="rId13"/>
    <p:sldMasterId id="2147484010" r:id="rId14"/>
    <p:sldMasterId id="2147484055" r:id="rId15"/>
  </p:sldMasterIdLst>
  <p:notesMasterIdLst>
    <p:notesMasterId r:id="rId17"/>
  </p:notesMasterIdLst>
  <p:handoutMasterIdLst>
    <p:handoutMasterId r:id="rId18"/>
  </p:handoutMasterIdLst>
  <p:sldIdLst>
    <p:sldId id="256" r:id="rId16"/>
  </p:sldIdLst>
  <p:sldSz cx="13442950" cy="7561263"/>
  <p:notesSz cx="6858000" cy="9144000"/>
  <p:custDataLst>
    <p:tags r:id="rId19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000000"/>
    <a:srgbClr val="CAC8C8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3970" autoAdjust="0"/>
  </p:normalViewPr>
  <p:slideViewPr>
    <p:cSldViewPr snapToGrid="0">
      <p:cViewPr varScale="1">
        <p:scale>
          <a:sx n="65" d="100"/>
          <a:sy n="65" d="100"/>
        </p:scale>
        <p:origin x="972" y="78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12/6/2021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9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716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10611285" y="6183028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12026518" y="6183027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0452595" y="4868460"/>
            <a:ext cx="1263600" cy="12636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11911150" y="4868460"/>
            <a:ext cx="1263600" cy="12636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2192258" y="3618285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10647867" y="3620185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12081181" y="2538673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10603878" y="2517413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274363" y="5096617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268299" y="399445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656615" y="3994458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4705636" y="3994458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745602" y="3994458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6177509" y="3994458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22903" y="3994458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782252" y="509661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3217526" y="5096617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4665507" y="5096617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6201770" y="5096617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7691105" y="5096617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10642171" y="5096617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10614848" y="3994458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9164126" y="5096617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9132115" y="3994458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vmlDrawing" Target="../drawings/vmlDrawing73.v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oleObject" Target="../embeddings/oleObject73.bin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ags" Target="../tags/tag7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4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tags" Target="../tags/tag7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6.vml"/><Relationship Id="rId7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tags" Target="../tags/tag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vmlDrawing" Target="../drawings/vmlDrawing22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37.v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ags" Target="../tags/tag4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vmlDrawing" Target="../drawings/vmlDrawing43.v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58.xml"/><Relationship Id="rId5" Type="http://schemas.openxmlformats.org/officeDocument/2006/relationships/vmlDrawing" Target="../drawings/vmlDrawing57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9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78.xml"/><Relationship Id="rId9" Type="http://schemas.openxmlformats.org/officeDocument/2006/relationships/tags" Target="../tags/tag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slideLayout" Target="../slideLayouts/slideLayout83.xml"/><Relationship Id="rId7" Type="http://schemas.openxmlformats.org/officeDocument/2006/relationships/vmlDrawing" Target="../drawings/vmlDrawing66.v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4.xml"/><Relationship Id="rId9" Type="http://schemas.openxmlformats.org/officeDocument/2006/relationships/oleObject" Target="../embeddings/oleObject6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slideLayout" Target="../slideLayouts/slideLayout88.xml"/><Relationship Id="rId7" Type="http://schemas.openxmlformats.org/officeDocument/2006/relationships/tags" Target="../tags/tag73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vmlDrawing" Target="../drawings/vmlDrawing72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46" r:id="rId12"/>
    <p:sldLayoutId id="2147484054" r:id="rId13"/>
    <p:sldLayoutId id="2147484047" r:id="rId14"/>
    <p:sldLayoutId id="2147484051" r:id="rId15"/>
    <p:sldLayoutId id="2147484052" r:id="rId16"/>
    <p:sldLayoutId id="2147483726" r:id="rId17"/>
    <p:sldLayoutId id="2147483727" r:id="rId18"/>
    <p:sldLayoutId id="2147484040" r:id="rId19"/>
    <p:sldLayoutId id="2147484039" r:id="rId20"/>
    <p:sldLayoutId id="21474840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7041-3EE2-4801-9E8E-F84DE357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CAPITAL ONE</a:t>
            </a:r>
            <a:endParaRPr lang="en-US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ABBF91-12FC-4598-85E9-071A93FDA9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000" y="1061143"/>
            <a:ext cx="6645149" cy="5893136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accent2"/>
                </a:solidFill>
              </a:rPr>
              <a:t>Background</a:t>
            </a:r>
            <a:br>
              <a:rPr lang="en-US" sz="1000" dirty="0">
                <a:solidFill>
                  <a:srgbClr val="FF0000"/>
                </a:solidFill>
              </a:rPr>
            </a:br>
            <a:endParaRPr lang="en-US" sz="100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Capital One wanted to leverage its 40” creative in a high impact environment to maximise its impact on key brand metrics and drive cut through of its new ‘that’s credit done right’ positioning.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Cinema was also included on the plan to help drive quality and trustworthiness perceptions of the brand. With research having shown that the audience perception of cinema as a premium environment can transfer to the brands advertising on the big screen, Capital One wanted to harness this to build positive brand perceptions and further consideration.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br>
              <a:rPr lang="en-GB" sz="800" dirty="0"/>
            </a:br>
            <a:r>
              <a:rPr lang="en-GB" dirty="0">
                <a:solidFill>
                  <a:srgbClr val="AC162C"/>
                </a:solidFill>
              </a:rPr>
              <a:t>Plan</a:t>
            </a:r>
          </a:p>
          <a:p>
            <a:pPr>
              <a:lnSpc>
                <a:spcPct val="100000"/>
              </a:lnSpc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With a strong slate of titles releasing in cinemas across the summer, Capital One bought an AGP to maximise reach of its target audience as part of a multi-media mix alongside BVOD, social, online video, outdoor and radio.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Capital One’s ad featured in the reel ahead of titles including </a:t>
            </a:r>
            <a:r>
              <a:rPr lang="en-GB" sz="1100" b="0" i="1" dirty="0">
                <a:solidFill>
                  <a:schemeClr val="bg1"/>
                </a:solidFill>
              </a:rPr>
              <a:t>Shang Chi And The Legend Of The Ten Rings, </a:t>
            </a:r>
            <a:r>
              <a:rPr lang="en-GB" sz="1100" b="0" i="1" dirty="0" err="1">
                <a:solidFill>
                  <a:schemeClr val="bg1"/>
                </a:solidFill>
              </a:rPr>
              <a:t>Candyman</a:t>
            </a:r>
            <a:r>
              <a:rPr lang="en-GB" sz="1100" b="0" i="1" dirty="0">
                <a:solidFill>
                  <a:schemeClr val="bg1"/>
                </a:solidFill>
              </a:rPr>
              <a:t>, Free Guy, Jungle Cruise </a:t>
            </a:r>
            <a:r>
              <a:rPr lang="en-GB" sz="1100" b="0" dirty="0">
                <a:solidFill>
                  <a:schemeClr val="bg1"/>
                </a:solidFill>
              </a:rPr>
              <a:t>and</a:t>
            </a:r>
            <a:r>
              <a:rPr lang="en-GB" sz="1100" b="0" i="1" dirty="0">
                <a:solidFill>
                  <a:schemeClr val="bg1"/>
                </a:solidFill>
              </a:rPr>
              <a:t> Space Jam: A New Legacy.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800" dirty="0">
              <a:solidFill>
                <a:srgbClr val="AC162C"/>
              </a:solidFill>
            </a:endParaRPr>
          </a:p>
          <a:p>
            <a:pPr lvl="0"/>
            <a:br>
              <a:rPr lang="en-GB" sz="800" dirty="0">
                <a:solidFill>
                  <a:srgbClr val="AC162C"/>
                </a:solidFill>
              </a:rPr>
            </a:br>
            <a:r>
              <a:rPr lang="en-GB" dirty="0">
                <a:solidFill>
                  <a:srgbClr val="AC162C"/>
                </a:solidFill>
              </a:rPr>
              <a:t>Results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Capital One’s cinema campaign was a success with exposure to the ad on the big screen delivering significant uplifts across a range of metrics and delivering on key campaign objectives: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100" dirty="0">
                <a:solidFill>
                  <a:schemeClr val="bg1"/>
                </a:solidFill>
              </a:rPr>
              <a:t>Awareness of recent advertising: +129% uplift</a:t>
            </a: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100" dirty="0">
                <a:solidFill>
                  <a:schemeClr val="bg1"/>
                </a:solidFill>
              </a:rPr>
              <a:t>Capital One are trustworthy: </a:t>
            </a:r>
            <a:r>
              <a:rPr lang="en-GB" sz="1100" dirty="0"/>
              <a:t>+30</a:t>
            </a:r>
            <a:r>
              <a:rPr lang="en-GB" sz="1100" dirty="0">
                <a:solidFill>
                  <a:schemeClr val="bg1"/>
                </a:solidFill>
              </a:rPr>
              <a:t>% uplift</a:t>
            </a: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100" dirty="0">
                <a:solidFill>
                  <a:schemeClr val="bg1"/>
                </a:solidFill>
              </a:rPr>
              <a:t>Capital One ‘do credit the right way’: +32% uplift</a:t>
            </a:r>
          </a:p>
          <a:p>
            <a:pPr lvl="3">
              <a:lnSpc>
                <a:spcPct val="100000"/>
              </a:lnSpc>
              <a:buClr>
                <a:schemeClr val="bg1"/>
              </a:buClr>
            </a:pPr>
            <a:endParaRPr lang="en-GB" sz="11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Ultimately, those exposed to the campaign in cinema were </a:t>
            </a:r>
            <a:r>
              <a:rPr lang="en-GB" sz="1100" dirty="0">
                <a:solidFill>
                  <a:schemeClr val="bg1"/>
                </a:solidFill>
              </a:rPr>
              <a:t>almost 3x more likely to consider Capital One as their ‘first choice’ for a new credit card </a:t>
            </a:r>
            <a:r>
              <a:rPr lang="en-GB" sz="1100" b="0" dirty="0">
                <a:solidFill>
                  <a:schemeClr val="bg1"/>
                </a:solidFill>
              </a:rPr>
              <a:t>than those who didn’t see the campaign in cinema.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451544-10DB-4F24-B4E7-308F8C2C1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23030"/>
              </p:ext>
            </p:extLst>
          </p:nvPr>
        </p:nvGraphicFramePr>
        <p:xfrm>
          <a:off x="7756143" y="4062886"/>
          <a:ext cx="5033384" cy="2252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6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95">
                <a:tc gridSpan="2">
                  <a:txBody>
                    <a:bodyPr/>
                    <a:lstStyle/>
                    <a:p>
                      <a:pPr marL="0" marR="0" indent="0" algn="just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Campaign Details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Finance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Target Audience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20-54 Adults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Package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AGP</a:t>
                      </a: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Media Agency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</a:rPr>
                        <a:t>The7Stars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Duration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0”</a:t>
                      </a:r>
                    </a:p>
                  </a:txBody>
                  <a:tcPr marL="288000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5297934"/>
                  </a:ext>
                </a:extLst>
              </a:tr>
            </a:tbl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B2EDB2-C1DA-4B6E-881D-EF51F8A0BB9D}"/>
              </a:ext>
            </a:extLst>
          </p:cNvPr>
          <p:cNvSpPr txBox="1">
            <a:spLocks/>
          </p:cNvSpPr>
          <p:nvPr/>
        </p:nvSpPr>
        <p:spPr>
          <a:xfrm>
            <a:off x="259603" y="661606"/>
            <a:ext cx="12423740" cy="436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baseline="0">
                <a:solidFill>
                  <a:schemeClr val="accent6"/>
                </a:solidFill>
              </a:defRPr>
            </a:lvl1pPr>
            <a:lvl2pPr marL="0" indent="0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baseline="0">
                <a:solidFill>
                  <a:schemeClr val="tx2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>
                <a:solidFill>
                  <a:srgbClr val="000000"/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>
                <a:solidFill>
                  <a:schemeClr val="accent6"/>
                </a:solidFill>
              </a:defRPr>
            </a:lvl5pPr>
            <a:lvl6pPr marL="2645074" indent="-240462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</a:lvl6pPr>
            <a:lvl7pPr marL="3125997" indent="-240462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</a:lvl7pPr>
            <a:lvl8pPr marL="3606920" indent="-240462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</a:lvl8pPr>
            <a:lvl9pPr marL="4087842" indent="-240462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</a:lvl9pPr>
          </a:lstStyle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 Done Right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A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FA37C-38EF-490F-BEFD-19FDD899C1CE}"/>
              </a:ext>
            </a:extLst>
          </p:cNvPr>
          <p:cNvSpPr/>
          <p:nvPr/>
        </p:nvSpPr>
        <p:spPr>
          <a:xfrm>
            <a:off x="9331325" y="7198350"/>
            <a:ext cx="40142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 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Differentology campaign effectiveness project, September 2021.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A9288-8583-4B74-B9FC-0B21C8B5A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5" t="4861" r="5036" b="4861"/>
          <a:stretch/>
        </p:blipFill>
        <p:spPr>
          <a:xfrm>
            <a:off x="7756143" y="866056"/>
            <a:ext cx="5159757" cy="28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5B912D56-55E9-024D-963F-6C912635892B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9B81A428-C4B1-F642-88AE-8ED774BA0FC3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12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1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94EAF0B-F199-7242-A2F1-D1FA5FD15D7B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7EC78B1C-5D69-4949-9B2C-D1A06225736E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1EAB93-89FC-7C45-A263-CCB4337C1C1A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B2B0FD12-3727-E94A-BBF9-50CA084E2676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535D1B-DEC1-D540-9F33-D202B6B25608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638900D9-EBF9-0D4A-AE83-BD423BA4FC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AF47608315248A36B72E121849E10" ma:contentTypeVersion="13" ma:contentTypeDescription="Create a new document." ma:contentTypeScope="" ma:versionID="dbcd86ed502d32a9e0ad85e4814a6590">
  <xsd:schema xmlns:xsd="http://www.w3.org/2001/XMLSchema" xmlns:xs="http://www.w3.org/2001/XMLSchema" xmlns:p="http://schemas.microsoft.com/office/2006/metadata/properties" xmlns:ns3="50a49a54-5dbb-4b0f-aa98-dd78e74d4392" xmlns:ns4="b833d956-d4c8-4f5d-91eb-816c5930641a" targetNamespace="http://schemas.microsoft.com/office/2006/metadata/properties" ma:root="true" ma:fieldsID="d2f0c4b9c79a4ba1babc42632f25490b" ns3:_="" ns4:_="">
    <xsd:import namespace="50a49a54-5dbb-4b0f-aa98-dd78e74d4392"/>
    <xsd:import namespace="b833d956-d4c8-4f5d-91eb-816c593064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49a54-5dbb-4b0f-aa98-dd78e74d4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3d956-d4c8-4f5d-91eb-816c593064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398296-46DB-4566-8224-FBD40D3F6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a49a54-5dbb-4b0f-aa98-dd78e74d4392"/>
    <ds:schemaRef ds:uri="b833d956-d4c8-4f5d-91eb-816c59306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089C3A-8F0A-484F-965A-636A506F30A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833d956-d4c8-4f5d-91eb-816c5930641a"/>
    <ds:schemaRef ds:uri="50a49a54-5dbb-4b0f-aa98-dd78e74d439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54B7B6-3DAB-471E-94BE-216D4AFEA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315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Century Gothic</vt:lpstr>
      <vt:lpstr>Impact</vt:lpstr>
      <vt:lpstr>Lucida Grande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1_Blank with title</vt:lpstr>
      <vt:lpstr>think-cell Slide</vt:lpstr>
      <vt:lpstr>CAPITAL ONE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2020-01-07T11:00:00Z</dcterms:created>
  <dcterms:modified xsi:type="dcterms:W3CDTF">2021-12-06T17:37:26Z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ContentTypeId">
    <vt:lpwstr>0x010100EFAAF47608315248A36B72E121849E10</vt:lpwstr>
  </property>
</Properties>
</file>