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212"/>
    <a:srgbClr val="CC910E"/>
    <a:srgbClr val="666263"/>
    <a:srgbClr val="0099A8"/>
    <a:srgbClr val="0094E7"/>
    <a:srgbClr val="FFFFFF"/>
    <a:srgbClr val="FB3449"/>
    <a:srgbClr val="000000"/>
    <a:srgbClr val="CAC8C8"/>
    <a:srgbClr val="854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3970" autoAdjust="0"/>
  </p:normalViewPr>
  <p:slideViewPr>
    <p:cSldViewPr snapToGrid="0">
      <p:cViewPr varScale="1">
        <p:scale>
          <a:sx n="60" d="100"/>
          <a:sy n="60" d="100"/>
        </p:scale>
        <p:origin x="624" y="9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10/25/2023</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group of women sitting around a table&#10;&#10;Description automatically generated">
            <a:extLst>
              <a:ext uri="{FF2B5EF4-FFF2-40B4-BE49-F238E27FC236}">
                <a16:creationId xmlns:a16="http://schemas.microsoft.com/office/drawing/2014/main" id="{B61111F5-5519-43C5-A8C1-C806B92C86CD}"/>
              </a:ext>
            </a:extLst>
          </p:cNvPr>
          <p:cNvPicPr>
            <a:picLocks noChangeAspect="1"/>
          </p:cNvPicPr>
          <p:nvPr/>
        </p:nvPicPr>
        <p:blipFill rotWithShape="1">
          <a:blip r:embed="rId3">
            <a:extLst>
              <a:ext uri="{28A0092B-C50C-407E-A947-70E740481C1C}">
                <a14:useLocalDpi xmlns:a14="http://schemas.microsoft.com/office/drawing/2010/main" val="0"/>
              </a:ext>
            </a:extLst>
          </a:blip>
          <a:srcRect t="604" b="9495"/>
          <a:stretch/>
        </p:blipFill>
        <p:spPr>
          <a:xfrm>
            <a:off x="7352925" y="338247"/>
            <a:ext cx="5517369" cy="2793772"/>
          </a:xfrm>
          <a:prstGeom prst="rect">
            <a:avLst/>
          </a:prstGeom>
        </p:spPr>
      </p:pic>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GB" dirty="0"/>
              <a:t>Boots no.7</a:t>
            </a:r>
            <a:endParaRPr lang="en-US" sz="2800" dirty="0"/>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69998" y="2221038"/>
            <a:ext cx="6686491" cy="4640958"/>
          </a:xfrm>
        </p:spPr>
        <p:txBody>
          <a:bodyPr/>
          <a:lstStyle/>
          <a:p>
            <a:pPr>
              <a:lnSpc>
                <a:spcPct val="100000"/>
              </a:lnSpc>
              <a:buClr>
                <a:schemeClr val="bg1"/>
              </a:buClr>
            </a:pPr>
            <a:r>
              <a:rPr lang="en-US" sz="1600" dirty="0">
                <a:solidFill>
                  <a:schemeClr val="accent4"/>
                </a:solidFill>
              </a:rPr>
              <a:t>Background</a:t>
            </a:r>
            <a:br>
              <a:rPr lang="en-US" sz="1100" dirty="0">
                <a:solidFill>
                  <a:srgbClr val="FF0000"/>
                </a:solidFill>
              </a:rPr>
            </a:br>
            <a:endParaRPr lang="en-US" sz="11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Since its inception, Boots No.7 has been leading the industry as the No.1 brand in the cosmetic category but noticed that growth had been stagnant since 2019 due to competition from the likes of L'Oréal &amp; Olay. No.7 wanted to showcase its new product range whilst staying true to the relatability of the brand.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No7 had a new product range - that reverses the visible signs of skin damage – and needed to showcase the proof behind this big claim but while staying true to the relatability of the brand. The task at hand was to make everyone sit up, take notice, and talk about No.7 as the true market leader again.</a:t>
            </a:r>
          </a:p>
          <a:p>
            <a:pPr>
              <a:lnSpc>
                <a:spcPct val="100000"/>
              </a:lnSpc>
              <a:buClr>
                <a:schemeClr val="bg1"/>
              </a:buClr>
            </a:pPr>
            <a:endParaRPr lang="en-GB" sz="1100" b="0" dirty="0">
              <a:solidFill>
                <a:schemeClr val="bg1"/>
              </a:solidFill>
            </a:endParaRPr>
          </a:p>
          <a:p>
            <a:pPr>
              <a:lnSpc>
                <a:spcPct val="100000"/>
              </a:lnSpc>
              <a:buClr>
                <a:schemeClr val="bg1"/>
              </a:buClr>
            </a:pPr>
            <a:endParaRPr lang="en-GB" sz="1600" dirty="0">
              <a:solidFill>
                <a:schemeClr val="accent4"/>
              </a:solidFill>
            </a:endParaRPr>
          </a:p>
          <a:p>
            <a:pPr>
              <a:lnSpc>
                <a:spcPct val="100000"/>
              </a:lnSpc>
              <a:buClr>
                <a:schemeClr val="bg1"/>
              </a:buClr>
            </a:pPr>
            <a:r>
              <a:rPr lang="en-GB" sz="1600" dirty="0">
                <a:solidFill>
                  <a:schemeClr val="accent4"/>
                </a:solidFill>
              </a:rPr>
              <a:t>Plan</a:t>
            </a:r>
          </a:p>
          <a:p>
            <a:pPr>
              <a:lnSpc>
                <a:spcPct val="100000"/>
              </a:lnSpc>
            </a:pPr>
            <a:endParaRPr lang="en-GB"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Launching with an unmissable campaign across-media (AV, Print OOH, Social, Digital Audio), No.7 wanted to stand out and elevate the campaign as much as possible, seeing cinema as a space to bring forth its authenticity in a fully immersive and engaged medium.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Capitalising on the power of cinemas long-form opportunity to tell a story, No.7 showcased a 170” short film across a 2-month period, buying into a female AGP that gave them access to an array of films that indexed well for their target audience of 45+ women.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Alongside this a 60” (more product focused) asset was showcased in the Gold Spot of </a:t>
            </a:r>
            <a:r>
              <a:rPr lang="en-GB" sz="1100" b="0" i="1" dirty="0">
                <a:solidFill>
                  <a:schemeClr val="bg1"/>
                </a:solidFill>
              </a:rPr>
              <a:t>The Unlikely Pilgrimage of Harold Fry</a:t>
            </a:r>
            <a:r>
              <a:rPr lang="en-GB" sz="1100" b="0" dirty="0">
                <a:solidFill>
                  <a:schemeClr val="bg1"/>
                </a:solidFill>
              </a:rPr>
              <a:t> – a perfect fit for the target audience - to efficiently elevate the campaign further.</a:t>
            </a:r>
          </a:p>
          <a:p>
            <a:pPr>
              <a:lnSpc>
                <a:spcPct val="100000"/>
              </a:lnSpc>
              <a:buClr>
                <a:schemeClr val="bg1"/>
              </a:buClr>
            </a:pPr>
            <a:endParaRPr lang="en-GB" sz="1200" b="0" dirty="0">
              <a:solidFill>
                <a:schemeClr val="bg1"/>
              </a:solidFill>
            </a:endParaRPr>
          </a:p>
          <a:p>
            <a:pPr>
              <a:lnSpc>
                <a:spcPct val="100000"/>
              </a:lnSpc>
              <a:buClr>
                <a:schemeClr val="bg1"/>
              </a:buClr>
            </a:pPr>
            <a:endParaRPr lang="en-GB" b="0" dirty="0">
              <a:solidFill>
                <a:schemeClr val="bg2"/>
              </a:solidFill>
            </a:endParaRPr>
          </a:p>
        </p:txBody>
      </p:sp>
      <p:sp>
        <p:nvSpPr>
          <p:cNvPr id="14" name="Rectangle 13">
            <a:extLst>
              <a:ext uri="{FF2B5EF4-FFF2-40B4-BE49-F238E27FC236}">
                <a16:creationId xmlns:a16="http://schemas.microsoft.com/office/drawing/2014/main" id="{437DCF2B-DFEF-21CB-78BD-C35D79C7D05F}"/>
              </a:ext>
            </a:extLst>
          </p:cNvPr>
          <p:cNvSpPr/>
          <p:nvPr/>
        </p:nvSpPr>
        <p:spPr>
          <a:xfrm>
            <a:off x="-76200" y="7184527"/>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Source: </a:t>
            </a:r>
            <a:r>
              <a:rPr kumimoji="0" lang="en-US" sz="900" b="0" i="0" u="none" strike="noStrike" kern="1200" cap="none" spc="0" normalizeH="0" baseline="0" noProof="0" dirty="0">
                <a:ln>
                  <a:noFill/>
                </a:ln>
                <a:solidFill>
                  <a:srgbClr val="000000"/>
                </a:solidFill>
                <a:effectLst/>
                <a:uLnTx/>
                <a:uFillTx/>
                <a:latin typeface="Arial"/>
                <a:ea typeface="+mn-ea"/>
                <a:cs typeface="+mn-cs"/>
              </a:rPr>
              <a:t>Boots No.7 DCM Awards Entry</a:t>
            </a:r>
          </a:p>
        </p:txBody>
      </p:sp>
      <p:sp>
        <p:nvSpPr>
          <p:cNvPr id="11" name="Text Placeholder 2">
            <a:extLst>
              <a:ext uri="{FF2B5EF4-FFF2-40B4-BE49-F238E27FC236}">
                <a16:creationId xmlns:a16="http://schemas.microsoft.com/office/drawing/2014/main" id="{6B3B805F-0D89-ACCB-3889-F36BE4C48C8D}"/>
              </a:ext>
            </a:extLst>
          </p:cNvPr>
          <p:cNvSpPr txBox="1">
            <a:spLocks/>
          </p:cNvSpPr>
          <p:nvPr/>
        </p:nvSpPr>
        <p:spPr>
          <a:xfrm>
            <a:off x="197014" y="621521"/>
            <a:ext cx="12423740" cy="436608"/>
          </a:xfr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sz="1400" dirty="0">
                <a:solidFill>
                  <a:srgbClr val="8A8A8D"/>
                </a:solidFill>
                <a:latin typeface="Arial"/>
              </a:rPr>
              <a:t>Future Renew Range</a:t>
            </a:r>
            <a:endParaRPr lang="en-US" dirty="0"/>
          </a:p>
        </p:txBody>
      </p:sp>
      <p:graphicFrame>
        <p:nvGraphicFramePr>
          <p:cNvPr id="10" name="Table 5">
            <a:extLst>
              <a:ext uri="{FF2B5EF4-FFF2-40B4-BE49-F238E27FC236}">
                <a16:creationId xmlns:a16="http://schemas.microsoft.com/office/drawing/2014/main" id="{A97ACE42-1BE1-4BF4-A3FC-1107C2022E96}"/>
              </a:ext>
            </a:extLst>
          </p:cNvPr>
          <p:cNvGraphicFramePr>
            <a:graphicFrameLocks noGrp="1"/>
          </p:cNvGraphicFramePr>
          <p:nvPr>
            <p:extLst>
              <p:ext uri="{D42A27DB-BD31-4B8C-83A1-F6EECF244321}">
                <p14:modId xmlns:p14="http://schemas.microsoft.com/office/powerpoint/2010/main" val="1445785486"/>
              </p:ext>
            </p:extLst>
          </p:nvPr>
        </p:nvGraphicFramePr>
        <p:xfrm>
          <a:off x="269999" y="1124065"/>
          <a:ext cx="6686491" cy="774442"/>
        </p:xfrm>
        <a:graphic>
          <a:graphicData uri="http://schemas.openxmlformats.org/drawingml/2006/table">
            <a:tbl>
              <a:tblPr firstRow="1" bandRow="1">
                <a:tableStyleId>{5C22544A-7EE6-4342-B048-85BDC9FD1C3A}</a:tableStyleId>
              </a:tblPr>
              <a:tblGrid>
                <a:gridCol w="1337298">
                  <a:extLst>
                    <a:ext uri="{9D8B030D-6E8A-4147-A177-3AD203B41FA5}">
                      <a16:colId xmlns:a16="http://schemas.microsoft.com/office/drawing/2014/main" val="1043653864"/>
                    </a:ext>
                  </a:extLst>
                </a:gridCol>
                <a:gridCol w="1399485">
                  <a:extLst>
                    <a:ext uri="{9D8B030D-6E8A-4147-A177-3AD203B41FA5}">
                      <a16:colId xmlns:a16="http://schemas.microsoft.com/office/drawing/2014/main" val="1969532920"/>
                    </a:ext>
                  </a:extLst>
                </a:gridCol>
                <a:gridCol w="1275112">
                  <a:extLst>
                    <a:ext uri="{9D8B030D-6E8A-4147-A177-3AD203B41FA5}">
                      <a16:colId xmlns:a16="http://schemas.microsoft.com/office/drawing/2014/main" val="696929619"/>
                    </a:ext>
                  </a:extLst>
                </a:gridCol>
                <a:gridCol w="1337298">
                  <a:extLst>
                    <a:ext uri="{9D8B030D-6E8A-4147-A177-3AD203B41FA5}">
                      <a16:colId xmlns:a16="http://schemas.microsoft.com/office/drawing/2014/main" val="214587584"/>
                    </a:ext>
                  </a:extLst>
                </a:gridCol>
                <a:gridCol w="1337298">
                  <a:extLst>
                    <a:ext uri="{9D8B030D-6E8A-4147-A177-3AD203B41FA5}">
                      <a16:colId xmlns:a16="http://schemas.microsoft.com/office/drawing/2014/main" val="1729032941"/>
                    </a:ext>
                  </a:extLst>
                </a:gridCol>
              </a:tblGrid>
              <a:tr h="362962">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62962">
                <a:tc>
                  <a:txBody>
                    <a:bodyPr/>
                    <a:lstStyle/>
                    <a:p>
                      <a:pPr algn="l"/>
                      <a:r>
                        <a:rPr lang="en-GB" sz="1050" b="0" kern="1200" dirty="0">
                          <a:solidFill>
                            <a:schemeClr val="bg1"/>
                          </a:solidFill>
                          <a:latin typeface="+mn-lt"/>
                          <a:ea typeface="+mn-ea"/>
                          <a:cs typeface="+mn-cs"/>
                        </a:rPr>
                        <a:t>Retail</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45+ Women</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Female AGP</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Essence Mediacom</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170” &amp; 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6" name="TextBox 5">
            <a:extLst>
              <a:ext uri="{FF2B5EF4-FFF2-40B4-BE49-F238E27FC236}">
                <a16:creationId xmlns:a16="http://schemas.microsoft.com/office/drawing/2014/main" id="{5AE65D7A-852B-7008-D040-2286737653B0}"/>
              </a:ext>
            </a:extLst>
          </p:cNvPr>
          <p:cNvSpPr txBox="1"/>
          <p:nvPr/>
        </p:nvSpPr>
        <p:spPr>
          <a:xfrm rot="2162226">
            <a:off x="10784298" y="464495"/>
            <a:ext cx="3511913" cy="415498"/>
          </a:xfrm>
          <a:prstGeom prst="rect">
            <a:avLst/>
          </a:prstGeom>
          <a:solidFill>
            <a:srgbClr val="990000"/>
          </a:solidFill>
          <a:ln>
            <a:noFill/>
          </a:ln>
        </p:spPr>
        <p:txBody>
          <a:bodyPr wrap="square" rtlCol="0">
            <a:spAutoFit/>
          </a:bodyPr>
          <a:lstStyle/>
          <a:p>
            <a:pPr algn="ctr"/>
            <a:r>
              <a:rPr lang="en-GB" sz="1050" b="1" dirty="0">
                <a:solidFill>
                  <a:srgbClr val="FFFFFF"/>
                </a:solidFill>
              </a:rPr>
              <a:t>DCM Awards Nominee</a:t>
            </a:r>
          </a:p>
          <a:p>
            <a:pPr algn="ctr"/>
            <a:r>
              <a:rPr lang="en-GB" sz="1050" b="1" dirty="0">
                <a:solidFill>
                  <a:srgbClr val="FFFFFF"/>
                </a:solidFill>
              </a:rPr>
              <a:t>Best Use of Cinema (Large)</a:t>
            </a:r>
          </a:p>
        </p:txBody>
      </p:sp>
      <p:sp>
        <p:nvSpPr>
          <p:cNvPr id="3" name="Text Placeholder 3">
            <a:extLst>
              <a:ext uri="{FF2B5EF4-FFF2-40B4-BE49-F238E27FC236}">
                <a16:creationId xmlns:a16="http://schemas.microsoft.com/office/drawing/2014/main" id="{311BD806-B692-7ABC-3194-795E45749F51}"/>
              </a:ext>
            </a:extLst>
          </p:cNvPr>
          <p:cNvSpPr txBox="1">
            <a:spLocks/>
          </p:cNvSpPr>
          <p:nvPr/>
        </p:nvSpPr>
        <p:spPr bwMode="gray">
          <a:xfrm>
            <a:off x="7352924" y="3332385"/>
            <a:ext cx="5517370" cy="3436550"/>
          </a:xfrm>
          <a:prstGeom prst="rect">
            <a:avLst/>
          </a:prstGeom>
        </p:spPr>
        <p:txBody>
          <a:bodyPr lIns="0" tIns="0" rIns="0" bIns="0" anchor="t" anchorCtr="0"/>
          <a:lstStyle>
            <a:lvl1pPr marL="0" indent="0" algn="l" defTabSz="961844" rtl="0" eaLnBrk="1" latinLnBrk="0" hangingPunct="1">
              <a:lnSpc>
                <a:spcPts val="1684"/>
              </a:lnSpc>
              <a:spcBef>
                <a:spcPts val="0"/>
              </a:spcBef>
              <a:buClr>
                <a:srgbClr val="FFFFFF"/>
              </a:buClr>
              <a:buSzPct val="100000"/>
              <a:buFont typeface="Arial"/>
              <a:buNone/>
              <a:defRPr lang="en-GB" sz="1400" b="1" kern="1200" baseline="0" dirty="0">
                <a:solidFill>
                  <a:schemeClr val="accent6"/>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buClr>
                <a:schemeClr val="bg1"/>
              </a:buClr>
            </a:pPr>
            <a:r>
              <a:rPr lang="en-GB" sz="1600" dirty="0">
                <a:solidFill>
                  <a:schemeClr val="accent4"/>
                </a:solidFill>
              </a:rPr>
              <a:t>Results</a:t>
            </a:r>
          </a:p>
          <a:p>
            <a:pPr>
              <a:lnSpc>
                <a:spcPct val="100000"/>
              </a:lnSpc>
              <a:buClr>
                <a:schemeClr val="bg1"/>
              </a:buClr>
            </a:pPr>
            <a:endParaRPr lang="en-GB" sz="1100" b="0" dirty="0">
              <a:solidFill>
                <a:schemeClr val="bg1"/>
              </a:solidFill>
            </a:endParaRPr>
          </a:p>
          <a:p>
            <a:pPr>
              <a:lnSpc>
                <a:spcPct val="100000"/>
              </a:lnSpc>
              <a:buClr>
                <a:schemeClr val="bg1"/>
              </a:buClr>
            </a:pPr>
            <a:r>
              <a:rPr lang="en-GB" sz="1100" b="0" dirty="0">
                <a:solidFill>
                  <a:schemeClr val="bg1"/>
                </a:solidFill>
              </a:rPr>
              <a:t>The campaign was a roaring success, with people queuing to purchase the product in-store and the website crashing at launch. Cinema was fundamental in driving these results, helping to secure target audience engagement with the ad and boost key brand metrics. </a:t>
            </a:r>
          </a:p>
          <a:p>
            <a:pPr>
              <a:lnSpc>
                <a:spcPct val="100000"/>
              </a:lnSpc>
              <a:buClr>
                <a:schemeClr val="bg1"/>
              </a:buClr>
            </a:pPr>
            <a:endParaRPr lang="en-GB" sz="1100" b="0" dirty="0">
              <a:solidFill>
                <a:schemeClr val="bg1"/>
              </a:solidFill>
            </a:endParaRPr>
          </a:p>
          <a:p>
            <a:pPr>
              <a:lnSpc>
                <a:spcPct val="100000"/>
              </a:lnSpc>
              <a:buClr>
                <a:schemeClr val="bg1"/>
              </a:buClr>
            </a:pPr>
            <a:r>
              <a:rPr lang="en-GB" sz="1100" dirty="0">
                <a:solidFill>
                  <a:schemeClr val="accent4"/>
                </a:solidFill>
              </a:rPr>
              <a:t>Awareness and Impressions</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Cinema enabled the brand to reach audiences in a positive mindset; this coupled with an emotive ad from No.7 helped the product range really resonate with audiences.</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Ad awareness rose by 5% during the time cinema was live.</a:t>
            </a:r>
          </a:p>
          <a:p>
            <a:pPr marL="171450" indent="-171450">
              <a:lnSpc>
                <a:spcPct val="100000"/>
              </a:lnSpc>
              <a:buClr>
                <a:schemeClr val="bg1"/>
              </a:buClr>
              <a:buFont typeface="Lucida Grande"/>
              <a:buChar char="-"/>
            </a:pPr>
            <a:endParaRPr lang="en-GB" sz="1100" b="0" dirty="0">
              <a:solidFill>
                <a:schemeClr val="bg1"/>
              </a:solidFill>
            </a:endParaRPr>
          </a:p>
          <a:p>
            <a:pPr marL="0" marR="0" lvl="0" indent="0" algn="l" defTabSz="961844" rtl="0" eaLnBrk="1" fontAlgn="auto" latinLnBrk="0" hangingPunct="1">
              <a:lnSpc>
                <a:spcPct val="100000"/>
              </a:lnSpc>
              <a:spcBef>
                <a:spcPts val="0"/>
              </a:spcBef>
              <a:spcAft>
                <a:spcPts val="0"/>
              </a:spcAft>
              <a:buClr>
                <a:srgbClr val="000000"/>
              </a:buClr>
              <a:buSzTx/>
              <a:buFontTx/>
              <a:buNone/>
              <a:tabLst/>
              <a:defRPr/>
            </a:pPr>
            <a:r>
              <a:rPr kumimoji="0" lang="en-GB" sz="1100" i="0" u="none" strike="noStrike" kern="1200" cap="none" spc="0" normalizeH="0" baseline="0" noProof="0" dirty="0">
                <a:ln>
                  <a:noFill/>
                </a:ln>
                <a:solidFill>
                  <a:srgbClr val="33006F"/>
                </a:solidFill>
                <a:effectLst/>
                <a:uLnTx/>
                <a:uFillTx/>
                <a:latin typeface="Arial"/>
                <a:ea typeface="+mn-ea"/>
                <a:cs typeface="+mn-cs"/>
              </a:rPr>
              <a:t>Sales</a:t>
            </a:r>
          </a:p>
          <a:p>
            <a:pPr marL="0" marR="0" lvl="0" indent="0" algn="l" defTabSz="961844" rtl="0" eaLnBrk="1" fontAlgn="auto" latinLnBrk="0" hangingPunct="1">
              <a:lnSpc>
                <a:spcPct val="100000"/>
              </a:lnSpc>
              <a:spcBef>
                <a:spcPts val="0"/>
              </a:spcBef>
              <a:spcAft>
                <a:spcPts val="0"/>
              </a:spcAft>
              <a:buClr>
                <a:srgbClr val="000000"/>
              </a:buClr>
              <a:buSzTx/>
              <a:buFontTx/>
              <a:buNone/>
              <a:tabLst/>
              <a:defRPr/>
            </a:pPr>
            <a:endParaRPr kumimoji="0" lang="en-GB" sz="1100" b="0" i="0" u="none" strike="noStrike" kern="1200" cap="none" spc="0" normalizeH="0" baseline="0" noProof="0" dirty="0">
              <a:ln>
                <a:noFill/>
              </a:ln>
              <a:solidFill>
                <a:srgbClr val="33006F"/>
              </a:solidFill>
              <a:effectLst/>
              <a:uLnTx/>
              <a:uFillTx/>
              <a:latin typeface="Arial"/>
              <a:ea typeface="+mn-ea"/>
              <a:cs typeface="+mn-cs"/>
            </a:endParaRPr>
          </a:p>
          <a:p>
            <a:pPr marL="171450" marR="0" lvl="0" indent="-171450" algn="l" defTabSz="961844" rtl="0" eaLnBrk="1" fontAlgn="auto" latinLnBrk="0" hangingPunct="1">
              <a:lnSpc>
                <a:spcPct val="100000"/>
              </a:lnSpc>
              <a:spcBef>
                <a:spcPts val="0"/>
              </a:spcBef>
              <a:spcAft>
                <a:spcPts val="0"/>
              </a:spcAft>
              <a:buClr>
                <a:srgbClr val="000000"/>
              </a:buClr>
              <a:buSzTx/>
              <a:buFont typeface="Lucida Grande"/>
              <a:buChar char="-"/>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Future Renew was the biggest ever product launch for No.7 in terms of revenue generated, with one product sold every two seconds. </a:t>
            </a:r>
          </a:p>
          <a:p>
            <a:pPr marR="0" lvl="0" algn="l" defTabSz="961844" rtl="0" eaLnBrk="1" fontAlgn="auto" latinLnBrk="0" hangingPunct="1">
              <a:lnSpc>
                <a:spcPct val="100000"/>
              </a:lnSpc>
              <a:spcBef>
                <a:spcPts val="0"/>
              </a:spcBef>
              <a:spcAft>
                <a:spcPts val="0"/>
              </a:spcAft>
              <a:buClr>
                <a:srgbClr val="000000"/>
              </a:buClr>
              <a:buSzTx/>
              <a:tabLst/>
              <a:defRPr/>
            </a:pPr>
            <a:endParaRPr kumimoji="0" lang="en-GB" sz="1100" b="0" i="0" u="none" strike="noStrike" kern="1200" cap="none" spc="0" normalizeH="0" baseline="0" noProof="0" dirty="0">
              <a:ln>
                <a:noFill/>
              </a:ln>
              <a:solidFill>
                <a:srgbClr val="000000"/>
              </a:solidFill>
              <a:effectLst/>
              <a:uLnTx/>
              <a:uFillTx/>
              <a:latin typeface="Arial"/>
              <a:ea typeface="+mn-ea"/>
              <a:cs typeface="+mn-cs"/>
            </a:endParaRPr>
          </a:p>
          <a:p>
            <a:pPr marL="171450" marR="0" lvl="0" indent="-171450" algn="l" defTabSz="961844" rtl="0" eaLnBrk="1" fontAlgn="auto" latinLnBrk="0" hangingPunct="1">
              <a:lnSpc>
                <a:spcPct val="100000"/>
              </a:lnSpc>
              <a:spcBef>
                <a:spcPts val="0"/>
              </a:spcBef>
              <a:spcAft>
                <a:spcPts val="0"/>
              </a:spcAft>
              <a:buClr>
                <a:srgbClr val="000000"/>
              </a:buClr>
              <a:buSzTx/>
              <a:buFont typeface="Lucida Grande"/>
              <a:buChar char="-"/>
              <a:tabLst/>
              <a:defRPr/>
            </a:pPr>
            <a:r>
              <a:rPr kumimoji="0" lang="en-GB" sz="1100" b="0" i="0" u="none" strike="noStrike" kern="1200" cap="none" spc="0" normalizeH="0" baseline="0" noProof="0">
                <a:ln>
                  <a:noFill/>
                </a:ln>
                <a:solidFill>
                  <a:srgbClr val="000000"/>
                </a:solidFill>
                <a:effectLst/>
                <a:uLnTx/>
                <a:uFillTx/>
                <a:latin typeface="Arial"/>
                <a:ea typeface="+mn-ea"/>
                <a:cs typeface="+mn-cs"/>
              </a:rPr>
              <a:t>No.7 </a:t>
            </a:r>
            <a:r>
              <a:rPr kumimoji="0" lang="en-GB" sz="1100" b="0" i="0" u="none" strike="noStrike" kern="1200" cap="none" spc="0" normalizeH="0" baseline="0" noProof="0" dirty="0">
                <a:ln>
                  <a:noFill/>
                </a:ln>
                <a:solidFill>
                  <a:srgbClr val="000000"/>
                </a:solidFill>
                <a:effectLst/>
                <a:uLnTx/>
                <a:uFillTx/>
                <a:latin typeface="Arial"/>
                <a:ea typeface="+mn-ea"/>
                <a:cs typeface="+mn-cs"/>
              </a:rPr>
              <a:t>had delivered over 18 weeks of target sales in just the first 25 days of launch</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endParaRPr lang="en-GB" sz="1100" b="0" dirty="0">
              <a:solidFill>
                <a:schemeClr val="bg1"/>
              </a:solidFill>
            </a:endParaRPr>
          </a:p>
          <a:p>
            <a:pPr>
              <a:lnSpc>
                <a:spcPct val="100000"/>
              </a:lnSpc>
              <a:buClr>
                <a:schemeClr val="bg1"/>
              </a:buClr>
            </a:pPr>
            <a:endParaRPr lang="en-GB" sz="1100" b="0" dirty="0">
              <a:solidFill>
                <a:schemeClr val="bg1"/>
              </a:solidFill>
            </a:endParaRPr>
          </a:p>
          <a:p>
            <a:pPr>
              <a:lnSpc>
                <a:spcPct val="100000"/>
              </a:lnSpc>
              <a:buClr>
                <a:schemeClr val="bg1"/>
              </a:buClr>
            </a:pPr>
            <a:endParaRPr lang="en-GB" b="0" dirty="0">
              <a:solidFill>
                <a:schemeClr val="bg2"/>
              </a:solidFill>
            </a:endParaRPr>
          </a:p>
        </p:txBody>
      </p:sp>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461</Words>
  <Application>Microsoft Office PowerPoint</Application>
  <PresentationFormat>Custom</PresentationFormat>
  <Paragraphs>46</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Lucida Grande</vt:lpstr>
      <vt:lpstr>Wingdings</vt:lpstr>
      <vt:lpstr>1_Blank with title</vt:lpstr>
      <vt:lpstr>think-cell Slide</vt:lpstr>
      <vt:lpstr>Boots no.7</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2023-10-25T12:23:19Z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