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055" r:id="rId2"/>
  </p:sldMasterIdLst>
  <p:notesMasterIdLst>
    <p:notesMasterId r:id="rId4"/>
  </p:notesMasterIdLst>
  <p:handoutMasterIdLst>
    <p:handoutMasterId r:id="rId5"/>
  </p:handoutMasterIdLst>
  <p:sldIdLst>
    <p:sldId id="256" r:id="rId3"/>
  </p:sldIdLst>
  <p:sldSz cx="13442950" cy="7561263"/>
  <p:notesSz cx="6858000" cy="9144000"/>
  <p:custDataLst>
    <p:tags r:id="rId6"/>
  </p:custDataLst>
  <p:defaultText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8" userDrawn="1">
          <p15:clr>
            <a:srgbClr val="A4A3A4"/>
          </p15:clr>
        </p15:guide>
        <p15:guide id="2" orient="horz" pos="4624" userDrawn="1">
          <p15:clr>
            <a:srgbClr val="A4A3A4"/>
          </p15:clr>
        </p15:guide>
        <p15:guide id="3" orient="horz" pos="1513" userDrawn="1">
          <p15:clr>
            <a:srgbClr val="A4A3A4"/>
          </p15:clr>
        </p15:guide>
        <p15:guide id="4" orient="horz" pos="1220" userDrawn="1">
          <p15:clr>
            <a:srgbClr val="A4A3A4"/>
          </p15:clr>
        </p15:guide>
        <p15:guide id="5" orient="horz" pos="879" userDrawn="1">
          <p15:clr>
            <a:srgbClr val="A4A3A4"/>
          </p15:clr>
        </p15:guide>
        <p15:guide id="6" orient="horz" pos="1154" userDrawn="1">
          <p15:clr>
            <a:srgbClr val="A4A3A4"/>
          </p15:clr>
        </p15:guide>
        <p15:guide id="7" orient="horz" pos="1860" userDrawn="1">
          <p15:clr>
            <a:srgbClr val="A4A3A4"/>
          </p15:clr>
        </p15:guide>
        <p15:guide id="8" orient="horz" pos="1919" userDrawn="1">
          <p15:clr>
            <a:srgbClr val="A4A3A4"/>
          </p15:clr>
        </p15:guide>
        <p15:guide id="9" orient="horz" pos="2613" userDrawn="1">
          <p15:clr>
            <a:srgbClr val="A4A3A4"/>
          </p15:clr>
        </p15:guide>
        <p15:guide id="10" orient="horz" pos="2899" userDrawn="1">
          <p15:clr>
            <a:srgbClr val="A4A3A4"/>
          </p15:clr>
        </p15:guide>
        <p15:guide id="11" orient="horz" pos="3243" userDrawn="1">
          <p15:clr>
            <a:srgbClr val="A4A3A4"/>
          </p15:clr>
        </p15:guide>
        <p15:guide id="12" orient="horz" pos="3675" userDrawn="1">
          <p15:clr>
            <a:srgbClr val="A4A3A4"/>
          </p15:clr>
        </p15:guide>
        <p15:guide id="13" orient="horz" pos="4285" userDrawn="1">
          <p15:clr>
            <a:srgbClr val="A4A3A4"/>
          </p15:clr>
        </p15:guide>
        <p15:guide id="14" orient="horz" pos="3316" userDrawn="1">
          <p15:clr>
            <a:srgbClr val="A4A3A4"/>
          </p15:clr>
        </p15:guide>
        <p15:guide id="15" orient="horz" pos="3597" userDrawn="1">
          <p15:clr>
            <a:srgbClr val="A4A3A4"/>
          </p15:clr>
        </p15:guide>
        <p15:guide id="16" orient="horz" pos="4008" userDrawn="1">
          <p15:clr>
            <a:srgbClr val="A4A3A4"/>
          </p15:clr>
        </p15:guide>
        <p15:guide id="17" orient="horz" pos="4357" userDrawn="1">
          <p15:clr>
            <a:srgbClr val="A4A3A4"/>
          </p15:clr>
        </p15:guide>
        <p15:guide id="18" orient="horz" pos="3937" userDrawn="1">
          <p15:clr>
            <a:srgbClr val="A4A3A4"/>
          </p15:clr>
        </p15:guide>
        <p15:guide id="19" orient="horz" pos="2962" userDrawn="1">
          <p15:clr>
            <a:srgbClr val="A4A3A4"/>
          </p15:clr>
        </p15:guide>
        <p15:guide id="20" orient="horz" pos="2547" userDrawn="1">
          <p15:clr>
            <a:srgbClr val="A4A3A4"/>
          </p15:clr>
        </p15:guide>
        <p15:guide id="21" orient="horz" pos="2265" userDrawn="1">
          <p15:clr>
            <a:srgbClr val="A4A3A4"/>
          </p15:clr>
        </p15:guide>
        <p15:guide id="22" orient="horz" pos="2201" userDrawn="1">
          <p15:clr>
            <a:srgbClr val="A4A3A4"/>
          </p15:clr>
        </p15:guide>
        <p15:guide id="23" orient="horz" pos="183" userDrawn="1">
          <p15:clr>
            <a:srgbClr val="A4A3A4"/>
          </p15:clr>
        </p15:guide>
        <p15:guide id="24" orient="horz" pos="467" userDrawn="1">
          <p15:clr>
            <a:srgbClr val="A4A3A4"/>
          </p15:clr>
        </p15:guide>
        <p15:guide id="25" orient="horz" pos="525" userDrawn="1">
          <p15:clr>
            <a:srgbClr val="A4A3A4"/>
          </p15:clr>
        </p15:guide>
        <p15:guide id="26" orient="horz" pos="807" userDrawn="1">
          <p15:clr>
            <a:srgbClr val="A4A3A4"/>
          </p15:clr>
        </p15:guide>
        <p15:guide id="27" pos="240" userDrawn="1">
          <p15:clr>
            <a:srgbClr val="A4A3A4"/>
          </p15:clr>
        </p15:guide>
        <p15:guide id="28" pos="4290" userDrawn="1">
          <p15:clr>
            <a:srgbClr val="A4A3A4"/>
          </p15:clr>
        </p15:guide>
        <p15:guide id="29" pos="833" userDrawn="1">
          <p15:clr>
            <a:srgbClr val="A4A3A4"/>
          </p15:clr>
        </p15:guide>
        <p15:guide id="30" pos="919" userDrawn="1">
          <p15:clr>
            <a:srgbClr val="A4A3A4"/>
          </p15:clr>
        </p15:guide>
        <p15:guide id="31" pos="1495" userDrawn="1">
          <p15:clr>
            <a:srgbClr val="A4A3A4"/>
          </p15:clr>
        </p15:guide>
        <p15:guide id="32" pos="1595" userDrawn="1">
          <p15:clr>
            <a:srgbClr val="A4A3A4"/>
          </p15:clr>
        </p15:guide>
        <p15:guide id="33" pos="2172" userDrawn="1">
          <p15:clr>
            <a:srgbClr val="A4A3A4"/>
          </p15:clr>
        </p15:guide>
        <p15:guide id="34" pos="2274" userDrawn="1">
          <p15:clr>
            <a:srgbClr val="A4A3A4"/>
          </p15:clr>
        </p15:guide>
        <p15:guide id="35" pos="2851" userDrawn="1">
          <p15:clr>
            <a:srgbClr val="A4A3A4"/>
          </p15:clr>
        </p15:guide>
        <p15:guide id="36" pos="2942" userDrawn="1">
          <p15:clr>
            <a:srgbClr val="A4A3A4"/>
          </p15:clr>
        </p15:guide>
        <p15:guide id="37" pos="3550" userDrawn="1">
          <p15:clr>
            <a:srgbClr val="A4A3A4"/>
          </p15:clr>
        </p15:guide>
        <p15:guide id="38" pos="3646" userDrawn="1">
          <p15:clr>
            <a:srgbClr val="A4A3A4"/>
          </p15:clr>
        </p15:guide>
        <p15:guide id="39" pos="4195" userDrawn="1">
          <p15:clr>
            <a:srgbClr val="A4A3A4"/>
          </p15:clr>
        </p15:guide>
        <p15:guide id="40" pos="4847" userDrawn="1">
          <p15:clr>
            <a:srgbClr val="A4A3A4"/>
          </p15:clr>
        </p15:guide>
        <p15:guide id="41" pos="4949" userDrawn="1">
          <p15:clr>
            <a:srgbClr val="A4A3A4"/>
          </p15:clr>
        </p15:guide>
        <p15:guide id="42" pos="5534" userDrawn="1">
          <p15:clr>
            <a:srgbClr val="A4A3A4"/>
          </p15:clr>
        </p15:guide>
        <p15:guide id="43" pos="5636" userDrawn="1">
          <p15:clr>
            <a:srgbClr val="A4A3A4"/>
          </p15:clr>
        </p15:guide>
        <p15:guide id="44" pos="6205" userDrawn="1">
          <p15:clr>
            <a:srgbClr val="A4A3A4"/>
          </p15:clr>
        </p15:guide>
        <p15:guide id="45" pos="6314" userDrawn="1">
          <p15:clr>
            <a:srgbClr val="A4A3A4"/>
          </p15:clr>
        </p15:guide>
        <p15:guide id="46" pos="6886" userDrawn="1">
          <p15:clr>
            <a:srgbClr val="A4A3A4"/>
          </p15:clr>
        </p15:guide>
        <p15:guide id="47" pos="6990" userDrawn="1">
          <p15:clr>
            <a:srgbClr val="A4A3A4"/>
          </p15:clr>
        </p15:guide>
        <p15:guide id="48" pos="7568" userDrawn="1">
          <p15:clr>
            <a:srgbClr val="A4A3A4"/>
          </p15:clr>
        </p15:guide>
        <p15:guide id="49" pos="7659" userDrawn="1">
          <p15:clr>
            <a:srgbClr val="A4A3A4"/>
          </p15:clr>
        </p15:guide>
        <p15:guide id="50" pos="8237"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6" clrIdx="1"/>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A212"/>
    <a:srgbClr val="CC910E"/>
    <a:srgbClr val="666263"/>
    <a:srgbClr val="0099A8"/>
    <a:srgbClr val="0094E7"/>
    <a:srgbClr val="FFFFFF"/>
    <a:srgbClr val="FB3449"/>
    <a:srgbClr val="000000"/>
    <a:srgbClr val="CAC8C8"/>
    <a:srgbClr val="8547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01" autoAdjust="0"/>
    <p:restoredTop sz="93970" autoAdjust="0"/>
  </p:normalViewPr>
  <p:slideViewPr>
    <p:cSldViewPr snapToGrid="0">
      <p:cViewPr varScale="1">
        <p:scale>
          <a:sx n="60" d="100"/>
          <a:sy n="60" d="100"/>
        </p:scale>
        <p:origin x="624" y="92"/>
      </p:cViewPr>
      <p:guideLst>
        <p:guide orient="horz" pos="1578"/>
        <p:guide orient="horz" pos="4624"/>
        <p:guide orient="horz" pos="1513"/>
        <p:guide orient="horz" pos="1220"/>
        <p:guide orient="horz" pos="879"/>
        <p:guide orient="horz" pos="1154"/>
        <p:guide orient="horz" pos="1860"/>
        <p:guide orient="horz" pos="1919"/>
        <p:guide orient="horz" pos="2613"/>
        <p:guide orient="horz" pos="2899"/>
        <p:guide orient="horz" pos="3243"/>
        <p:guide orient="horz" pos="3675"/>
        <p:guide orient="horz" pos="4285"/>
        <p:guide orient="horz" pos="3316"/>
        <p:guide orient="horz" pos="3597"/>
        <p:guide orient="horz" pos="4008"/>
        <p:guide orient="horz" pos="4357"/>
        <p:guide orient="horz" pos="3937"/>
        <p:guide orient="horz" pos="2962"/>
        <p:guide orient="horz" pos="2547"/>
        <p:guide orient="horz" pos="2265"/>
        <p:guide orient="horz" pos="2201"/>
        <p:guide orient="horz" pos="183"/>
        <p:guide orient="horz" pos="467"/>
        <p:guide orient="horz" pos="525"/>
        <p:guide orient="horz" pos="807"/>
        <p:guide pos="240"/>
        <p:guide pos="4290"/>
        <p:guide pos="833"/>
        <p:guide pos="919"/>
        <p:guide pos="1495"/>
        <p:guide pos="1595"/>
        <p:guide pos="2172"/>
        <p:guide pos="2274"/>
        <p:guide pos="2851"/>
        <p:guide pos="2942"/>
        <p:guide pos="3550"/>
        <p:guide pos="3646"/>
        <p:guide pos="4195"/>
        <p:guide pos="4847"/>
        <p:guide pos="4949"/>
        <p:guide pos="5534"/>
        <p:guide pos="5636"/>
        <p:guide pos="6205"/>
        <p:guide pos="6314"/>
        <p:guide pos="6886"/>
        <p:guide pos="6990"/>
        <p:guide pos="7568"/>
        <p:guide pos="7659"/>
        <p:guide pos="8237"/>
      </p:guideLst>
    </p:cSldViewPr>
  </p:slideViewPr>
  <p:notesTextViewPr>
    <p:cViewPr>
      <p:scale>
        <a:sx n="1" d="1"/>
        <a:sy n="1" d="1"/>
      </p:scale>
      <p:origin x="0" y="0"/>
    </p:cViewPr>
  </p:notesTextViewPr>
  <p:sorterViewPr>
    <p:cViewPr>
      <p:scale>
        <a:sx n="66" d="100"/>
        <a:sy n="66" d="100"/>
      </p:scale>
      <p:origin x="0" y="21096"/>
    </p:cViewPr>
  </p:sorterViewPr>
  <p:notesViewPr>
    <p:cSldViewPr snapToGrid="0" showGuides="1">
      <p:cViewPr varScale="1">
        <p:scale>
          <a:sx n="133" d="100"/>
          <a:sy n="133" d="100"/>
        </p:scale>
        <p:origin x="3792"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commentAuthors" Target="commentAuthors.xml"/><Relationship Id="rId12" Type="http://schemas.microsoft.com/office/2018/10/relationships/authors" Target="author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tags" Target="tags/tag1.xml"/><Relationship Id="rId11" Type="http://schemas.openxmlformats.org/officeDocument/2006/relationships/tableStyles" Target="tableStyles.xml"/><Relationship Id="rId5" Type="http://schemas.openxmlformats.org/officeDocument/2006/relationships/handoutMaster" Target="handoutMasters/handoutMaster1.xml"/><Relationship Id="rId10" Type="http://schemas.openxmlformats.org/officeDocument/2006/relationships/theme" Target="theme/theme1.xml"/><Relationship Id="rId4" Type="http://schemas.openxmlformats.org/officeDocument/2006/relationships/notesMaster" Target="notesMasters/notesMaster1.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F910782-FDC2-4F7C-A018-7A502E5089C7}" type="slidenum">
              <a:rPr lang="en-US" smtClean="0"/>
              <a:pPr/>
              <a:t>‹#›</a:t>
            </a:fld>
            <a:endParaRPr lang="en-US"/>
          </a:p>
        </p:txBody>
      </p:sp>
      <p:sp>
        <p:nvSpPr>
          <p:cNvPr id="6" name="Date Placeholder 5"/>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A18645-DB65-E848-9EE2-8548BEAEB573}" type="datetimeFigureOut">
              <a:rPr lang="en-US" smtClean="0"/>
              <a:t>10/25/2023</a:t>
            </a:fld>
            <a:endParaRPr lang="en-US"/>
          </a:p>
        </p:txBody>
      </p:sp>
    </p:spTree>
    <p:extLst>
      <p:ext uri="{BB962C8B-B14F-4D97-AF65-F5344CB8AC3E}">
        <p14:creationId xmlns:p14="http://schemas.microsoft.com/office/powerpoint/2010/main" val="194483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D0E036-A0EF-40EA-AC2B-818A5F8CFC1C}" type="datetimeFigureOut">
              <a:rPr lang="en-US" smtClean="0"/>
              <a:pPr/>
              <a:t>10/25/2023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936D52-512B-47DE-BC94-6C88A56CE986}" type="slidenum">
              <a:rPr lang="en-US" smtClean="0"/>
              <a:pPr/>
              <a:t>‹#›</a:t>
            </a:fld>
            <a:endParaRPr lang="en-US"/>
          </a:p>
        </p:txBody>
      </p:sp>
    </p:spTree>
    <p:extLst>
      <p:ext uri="{BB962C8B-B14F-4D97-AF65-F5344CB8AC3E}">
        <p14:creationId xmlns:p14="http://schemas.microsoft.com/office/powerpoint/2010/main" val="1340996986"/>
      </p:ext>
    </p:extLst>
  </p:cSld>
  <p:clrMap bg1="lt1" tx1="dk1" bg2="lt2" tx2="dk2" accent1="accent1" accent2="accent2" accent3="accent3" accent4="accent4" accent5="accent5" accent6="accent6" hlink="hlink" folHlink="folHlink"/>
  <p:notesStyle>
    <a:lvl1pPr marL="0" algn="l" defTabSz="961844" rtl="0" eaLnBrk="1" latinLnBrk="0" hangingPunct="1">
      <a:defRPr sz="1300" kern="1200">
        <a:solidFill>
          <a:schemeClr val="tx1"/>
        </a:solidFill>
        <a:latin typeface="+mn-lt"/>
        <a:ea typeface="+mn-ea"/>
        <a:cs typeface="+mn-cs"/>
      </a:defRPr>
    </a:lvl1pPr>
    <a:lvl2pPr marL="480923" algn="l" defTabSz="961844" rtl="0" eaLnBrk="1" latinLnBrk="0" hangingPunct="1">
      <a:defRPr sz="1300" kern="1200">
        <a:solidFill>
          <a:schemeClr val="tx1"/>
        </a:solidFill>
        <a:latin typeface="+mn-lt"/>
        <a:ea typeface="+mn-ea"/>
        <a:cs typeface="+mn-cs"/>
      </a:defRPr>
    </a:lvl2pPr>
    <a:lvl3pPr marL="961844" algn="l" defTabSz="961844" rtl="0" eaLnBrk="1" latinLnBrk="0" hangingPunct="1">
      <a:defRPr sz="1300" kern="1200">
        <a:solidFill>
          <a:schemeClr val="tx1"/>
        </a:solidFill>
        <a:latin typeface="+mn-lt"/>
        <a:ea typeface="+mn-ea"/>
        <a:cs typeface="+mn-cs"/>
      </a:defRPr>
    </a:lvl3pPr>
    <a:lvl4pPr marL="1442769" algn="l" defTabSz="961844" rtl="0" eaLnBrk="1" latinLnBrk="0" hangingPunct="1">
      <a:defRPr sz="1300" kern="1200">
        <a:solidFill>
          <a:schemeClr val="tx1"/>
        </a:solidFill>
        <a:latin typeface="+mn-lt"/>
        <a:ea typeface="+mn-ea"/>
        <a:cs typeface="+mn-cs"/>
      </a:defRPr>
    </a:lvl4pPr>
    <a:lvl5pPr marL="1923691" algn="l" defTabSz="961844" rtl="0" eaLnBrk="1" latinLnBrk="0" hangingPunct="1">
      <a:defRPr sz="1300" kern="1200">
        <a:solidFill>
          <a:schemeClr val="tx1"/>
        </a:solidFill>
        <a:latin typeface="+mn-lt"/>
        <a:ea typeface="+mn-ea"/>
        <a:cs typeface="+mn-cs"/>
      </a:defRPr>
    </a:lvl5pPr>
    <a:lvl6pPr marL="2404613" algn="l" defTabSz="961844" rtl="0" eaLnBrk="1" latinLnBrk="0" hangingPunct="1">
      <a:defRPr sz="1300" kern="1200">
        <a:solidFill>
          <a:schemeClr val="tx1"/>
        </a:solidFill>
        <a:latin typeface="+mn-lt"/>
        <a:ea typeface="+mn-ea"/>
        <a:cs typeface="+mn-cs"/>
      </a:defRPr>
    </a:lvl6pPr>
    <a:lvl7pPr marL="2885535" algn="l" defTabSz="961844" rtl="0" eaLnBrk="1" latinLnBrk="0" hangingPunct="1">
      <a:defRPr sz="1300" kern="1200">
        <a:solidFill>
          <a:schemeClr val="tx1"/>
        </a:solidFill>
        <a:latin typeface="+mn-lt"/>
        <a:ea typeface="+mn-ea"/>
        <a:cs typeface="+mn-cs"/>
      </a:defRPr>
    </a:lvl7pPr>
    <a:lvl8pPr marL="3366458" algn="l" defTabSz="961844" rtl="0" eaLnBrk="1" latinLnBrk="0" hangingPunct="1">
      <a:defRPr sz="1300" kern="1200">
        <a:solidFill>
          <a:schemeClr val="tx1"/>
        </a:solidFill>
        <a:latin typeface="+mn-lt"/>
        <a:ea typeface="+mn-ea"/>
        <a:cs typeface="+mn-cs"/>
      </a:defRPr>
    </a:lvl8pPr>
    <a:lvl9pPr marL="3847378" algn="l" defTabSz="961844"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61844" rtl="0" eaLnBrk="1" fontAlgn="auto" latinLnBrk="0" hangingPunct="1">
              <a:lnSpc>
                <a:spcPct val="100000"/>
              </a:lnSpc>
              <a:spcBef>
                <a:spcPts val="0"/>
              </a:spcBef>
              <a:spcAft>
                <a:spcPts val="0"/>
              </a:spcAft>
              <a:buClrTx/>
              <a:buSzTx/>
              <a:buFontTx/>
              <a:buNone/>
              <a:tabLst/>
              <a:defRPr/>
            </a:pPr>
            <a:fld id="{9C936D52-512B-47DE-BC94-6C88A56CE986}" type="slidenum">
              <a:rPr kumimoji="0" lang="en-US" sz="1200" b="0" i="0" u="none" strike="noStrike" kern="1200" cap="none" spc="0" normalizeH="0" baseline="0" noProof="0" smtClean="0">
                <a:ln>
                  <a:noFill/>
                </a:ln>
                <a:solidFill>
                  <a:prstClr val="black"/>
                </a:solidFill>
                <a:effectLst/>
                <a:uLnTx/>
                <a:uFillTx/>
                <a:latin typeface="Century Gothic"/>
                <a:ea typeface="+mn-ea"/>
                <a:cs typeface="+mn-cs"/>
              </a:rPr>
              <a:pPr marL="0" marR="0" lvl="0" indent="0" algn="r" defTabSz="961844"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entury Gothic"/>
              <a:ea typeface="+mn-ea"/>
              <a:cs typeface="+mn-cs"/>
            </a:endParaRPr>
          </a:p>
        </p:txBody>
      </p:sp>
    </p:spTree>
    <p:extLst>
      <p:ext uri="{BB962C8B-B14F-4D97-AF65-F5344CB8AC3E}">
        <p14:creationId xmlns:p14="http://schemas.microsoft.com/office/powerpoint/2010/main" val="18359067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Section Aqu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2050"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4" name="Title Placeholder 1"/>
          <p:cNvSpPr>
            <a:spLocks noGrp="1"/>
          </p:cNvSpPr>
          <p:nvPr>
            <p:ph type="title"/>
          </p:nvPr>
        </p:nvSpPr>
        <p:spPr bwMode="gray">
          <a:xfrm>
            <a:off x="270000" y="270000"/>
            <a:ext cx="12413343" cy="285585"/>
          </a:xfrm>
          <a:prstGeom prst="rect">
            <a:avLst/>
          </a:prstGeom>
          <a:ln>
            <a:noFill/>
          </a:ln>
        </p:spPr>
        <p:txBody>
          <a:bodyPr vert="horz" wrap="none" lIns="0" tIns="0" rIns="0" bIns="0" rtlCol="0" anchor="ctr">
            <a:noAutofit/>
          </a:bodyPr>
          <a:lstStyle/>
          <a:p>
            <a:r>
              <a:rPr lang="en-US" dirty="0"/>
              <a:t>HEADER CANNOT RUN OVER MORE THAN ONE LINE</a:t>
            </a:r>
          </a:p>
        </p:txBody>
      </p:sp>
      <p:sp>
        <p:nvSpPr>
          <p:cNvPr id="6"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549281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vmlDrawing" Target="../drawings/vmlDrawing1.vml"/><Relationship Id="rId7" Type="http://schemas.openxmlformats.org/officeDocument/2006/relationships/image" Target="../media/image2.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4"/>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1026" name="think-cell Slide" r:id="rId5" imgW="6350000" imgH="6350000" progId="">
                  <p:embed/>
                </p:oleObj>
              </mc:Choice>
              <mc:Fallback>
                <p:oleObj name="think-cell Slide" r:id="rId5" imgW="6350000" imgH="6350000" progId="">
                  <p:embed/>
                  <p:pic>
                    <p:nvPicPr>
                      <p:cNvPr id="8" name="Object 7"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Placeholder 1"/>
          <p:cNvSpPr>
            <a:spLocks noGrp="1"/>
          </p:cNvSpPr>
          <p:nvPr>
            <p:ph type="title"/>
          </p:nvPr>
        </p:nvSpPr>
        <p:spPr bwMode="gray">
          <a:xfrm>
            <a:off x="270000" y="270000"/>
            <a:ext cx="12413343" cy="285585"/>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7" name="Straight Connector 6"/>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7" cstate="print">
            <a:extLst>
              <a:ext uri="{28A0092B-C50C-407E-A947-70E740481C1C}">
                <a14:useLocalDpi xmlns:a14="http://schemas.microsoft.com/office/drawing/2010/main"/>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2331535641"/>
      </p:ext>
    </p:extLst>
  </p:cSld>
  <p:clrMap bg1="lt1" tx1="dk1" bg2="lt2" tx2="dk2" accent1="accent1" accent2="accent2" accent3="accent3" accent4="accent4" accent5="accent5" accent6="accent6" hlink="hlink" folHlink="folHlink"/>
  <p:sldLayoutIdLst>
    <p:sldLayoutId id="2147484056" r:id="rId1"/>
  </p:sldLayoutIdLst>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group of women sitting around a table&#10;&#10;Description automatically generated">
            <a:extLst>
              <a:ext uri="{FF2B5EF4-FFF2-40B4-BE49-F238E27FC236}">
                <a16:creationId xmlns:a16="http://schemas.microsoft.com/office/drawing/2014/main" id="{B61111F5-5519-43C5-A8C1-C806B92C86CD}"/>
              </a:ext>
            </a:extLst>
          </p:cNvPr>
          <p:cNvPicPr>
            <a:picLocks noChangeAspect="1"/>
          </p:cNvPicPr>
          <p:nvPr/>
        </p:nvPicPr>
        <p:blipFill rotWithShape="1">
          <a:blip r:embed="rId3">
            <a:extLst>
              <a:ext uri="{28A0092B-C50C-407E-A947-70E740481C1C}">
                <a14:useLocalDpi xmlns:a14="http://schemas.microsoft.com/office/drawing/2010/main" val="0"/>
              </a:ext>
            </a:extLst>
          </a:blip>
          <a:srcRect t="604" b="9495"/>
          <a:stretch/>
        </p:blipFill>
        <p:spPr>
          <a:xfrm>
            <a:off x="7352925" y="338247"/>
            <a:ext cx="5517369" cy="2793772"/>
          </a:xfrm>
          <a:prstGeom prst="rect">
            <a:avLst/>
          </a:prstGeom>
        </p:spPr>
      </p:pic>
      <p:sp>
        <p:nvSpPr>
          <p:cNvPr id="2" name="Title 1">
            <a:extLst>
              <a:ext uri="{FF2B5EF4-FFF2-40B4-BE49-F238E27FC236}">
                <a16:creationId xmlns:a16="http://schemas.microsoft.com/office/drawing/2014/main" id="{77627041-3EE2-4801-9E8E-F84DE3573325}"/>
              </a:ext>
            </a:extLst>
          </p:cNvPr>
          <p:cNvSpPr>
            <a:spLocks noGrp="1"/>
          </p:cNvSpPr>
          <p:nvPr>
            <p:ph type="title"/>
          </p:nvPr>
        </p:nvSpPr>
        <p:spPr/>
        <p:txBody>
          <a:bodyPr/>
          <a:lstStyle/>
          <a:p>
            <a:r>
              <a:rPr lang="en-GB" dirty="0"/>
              <a:t>Boots no.7</a:t>
            </a:r>
            <a:endParaRPr lang="en-US" sz="2800" dirty="0"/>
          </a:p>
        </p:txBody>
      </p:sp>
      <p:sp>
        <p:nvSpPr>
          <p:cNvPr id="8" name="Text Placeholder 3">
            <a:extLst>
              <a:ext uri="{FF2B5EF4-FFF2-40B4-BE49-F238E27FC236}">
                <a16:creationId xmlns:a16="http://schemas.microsoft.com/office/drawing/2014/main" id="{9DABBF91-12FC-4598-85E9-071A93FDA9FF}"/>
              </a:ext>
            </a:extLst>
          </p:cNvPr>
          <p:cNvSpPr>
            <a:spLocks noGrp="1"/>
          </p:cNvSpPr>
          <p:nvPr>
            <p:ph type="body" sz="quarter" idx="27"/>
          </p:nvPr>
        </p:nvSpPr>
        <p:spPr>
          <a:xfrm>
            <a:off x="269998" y="2221038"/>
            <a:ext cx="6686491" cy="4640958"/>
          </a:xfrm>
        </p:spPr>
        <p:txBody>
          <a:bodyPr/>
          <a:lstStyle/>
          <a:p>
            <a:pPr>
              <a:lnSpc>
                <a:spcPct val="100000"/>
              </a:lnSpc>
              <a:buClr>
                <a:schemeClr val="bg1"/>
              </a:buClr>
            </a:pPr>
            <a:r>
              <a:rPr lang="en-US" sz="1600" dirty="0">
                <a:solidFill>
                  <a:schemeClr val="accent4"/>
                </a:solidFill>
              </a:rPr>
              <a:t>Background</a:t>
            </a:r>
            <a:br>
              <a:rPr lang="en-US" sz="1100" dirty="0">
                <a:solidFill>
                  <a:srgbClr val="FF0000"/>
                </a:solidFill>
              </a:rPr>
            </a:br>
            <a:endParaRPr lang="en-US" sz="1100" dirty="0">
              <a:solidFill>
                <a:srgbClr val="FF0000"/>
              </a:solidFill>
            </a:endParaRPr>
          </a:p>
          <a:p>
            <a:pPr marL="171450" indent="-171450">
              <a:lnSpc>
                <a:spcPct val="100000"/>
              </a:lnSpc>
              <a:buClr>
                <a:schemeClr val="bg1"/>
              </a:buClr>
              <a:buFont typeface="Lucida Grande"/>
              <a:buChar char="-"/>
            </a:pPr>
            <a:r>
              <a:rPr lang="en-GB" sz="1100" b="0" dirty="0">
                <a:solidFill>
                  <a:schemeClr val="bg1"/>
                </a:solidFill>
              </a:rPr>
              <a:t>Since its inception, Boots No.7 has been leading the industry as the No.1 brand in the cosmetic category but noticed that growth had been stagnant since 2019 due to competition from the likes of L'Oréal &amp; Olay. No.7 wanted to showcase its new product range whilst staying true to the relatability of the brand. </a:t>
            </a:r>
          </a:p>
          <a:p>
            <a:pPr marL="171450" indent="-171450">
              <a:lnSpc>
                <a:spcPct val="100000"/>
              </a:lnSpc>
              <a:buClr>
                <a:schemeClr val="bg1"/>
              </a:buClr>
              <a:buFont typeface="Lucida Grande"/>
              <a:buChar char="-"/>
            </a:pPr>
            <a:endParaRPr lang="en-GB" sz="1100" b="0" dirty="0">
              <a:solidFill>
                <a:schemeClr val="bg1"/>
              </a:solidFill>
            </a:endParaRPr>
          </a:p>
          <a:p>
            <a:pPr marL="171450" indent="-171450">
              <a:lnSpc>
                <a:spcPct val="100000"/>
              </a:lnSpc>
              <a:buClr>
                <a:schemeClr val="bg1"/>
              </a:buClr>
              <a:buFont typeface="Lucida Grande"/>
              <a:buChar char="-"/>
            </a:pPr>
            <a:r>
              <a:rPr lang="en-GB" sz="1100" b="0" dirty="0">
                <a:solidFill>
                  <a:schemeClr val="bg1"/>
                </a:solidFill>
              </a:rPr>
              <a:t>No7 had a new product range - that reverses the visible signs of skin damage – and needed to showcase the proof behind this big claim but while staying true to the relatability of the brand. The task at hand was to make everyone sit up, take notice, and talk about No.7 as the true market leader again.</a:t>
            </a:r>
          </a:p>
          <a:p>
            <a:pPr>
              <a:lnSpc>
                <a:spcPct val="100000"/>
              </a:lnSpc>
              <a:buClr>
                <a:schemeClr val="bg1"/>
              </a:buClr>
            </a:pPr>
            <a:endParaRPr lang="en-GB" sz="1100" b="0" dirty="0">
              <a:solidFill>
                <a:schemeClr val="bg1"/>
              </a:solidFill>
            </a:endParaRPr>
          </a:p>
          <a:p>
            <a:pPr>
              <a:lnSpc>
                <a:spcPct val="100000"/>
              </a:lnSpc>
              <a:buClr>
                <a:schemeClr val="bg1"/>
              </a:buClr>
            </a:pPr>
            <a:endParaRPr lang="en-GB" sz="1600" dirty="0">
              <a:solidFill>
                <a:schemeClr val="accent4"/>
              </a:solidFill>
            </a:endParaRPr>
          </a:p>
          <a:p>
            <a:pPr>
              <a:lnSpc>
                <a:spcPct val="100000"/>
              </a:lnSpc>
              <a:buClr>
                <a:schemeClr val="bg1"/>
              </a:buClr>
            </a:pPr>
            <a:r>
              <a:rPr lang="en-GB" sz="1600" dirty="0">
                <a:solidFill>
                  <a:schemeClr val="accent4"/>
                </a:solidFill>
              </a:rPr>
              <a:t>Plan</a:t>
            </a:r>
          </a:p>
          <a:p>
            <a:pPr>
              <a:lnSpc>
                <a:spcPct val="100000"/>
              </a:lnSpc>
            </a:pPr>
            <a:endParaRPr lang="en-GB" b="0" dirty="0">
              <a:solidFill>
                <a:schemeClr val="bg1"/>
              </a:solidFill>
            </a:endParaRPr>
          </a:p>
          <a:p>
            <a:pPr marL="171450" indent="-171450">
              <a:lnSpc>
                <a:spcPct val="100000"/>
              </a:lnSpc>
              <a:buClr>
                <a:schemeClr val="bg1"/>
              </a:buClr>
              <a:buFont typeface="Lucida Grande"/>
              <a:buChar char="-"/>
            </a:pPr>
            <a:r>
              <a:rPr lang="en-GB" sz="1100" b="0" dirty="0">
                <a:solidFill>
                  <a:schemeClr val="bg1"/>
                </a:solidFill>
              </a:rPr>
              <a:t>Launching with an unmissable campaign across-media (AV, Print OOH, Social, Digital Audio), No.7 wanted to stand out and elevate the campaign as much as possible, seeing cinema as a space to bring forth its authenticity in a fully immersive and engaged medium. </a:t>
            </a:r>
          </a:p>
          <a:p>
            <a:pPr marL="171450" indent="-171450">
              <a:lnSpc>
                <a:spcPct val="100000"/>
              </a:lnSpc>
              <a:buClr>
                <a:schemeClr val="bg1"/>
              </a:buClr>
              <a:buFont typeface="Lucida Grande"/>
              <a:buChar char="-"/>
            </a:pPr>
            <a:endParaRPr lang="en-GB" sz="1100" b="0" dirty="0">
              <a:solidFill>
                <a:schemeClr val="bg1"/>
              </a:solidFill>
            </a:endParaRPr>
          </a:p>
          <a:p>
            <a:pPr marL="171450" indent="-171450">
              <a:lnSpc>
                <a:spcPct val="100000"/>
              </a:lnSpc>
              <a:buClr>
                <a:schemeClr val="bg1"/>
              </a:buClr>
              <a:buFont typeface="Lucida Grande"/>
              <a:buChar char="-"/>
            </a:pPr>
            <a:r>
              <a:rPr lang="en-GB" sz="1100" b="0" dirty="0">
                <a:solidFill>
                  <a:schemeClr val="bg1"/>
                </a:solidFill>
              </a:rPr>
              <a:t>Capitalising on the power of cinemas long-form opportunity to tell a story, No.7 showcased a 170” short film across a 2-month period, buying into a female AGP that gave them access to an array of films that indexed well for their target audience of 45+ women. </a:t>
            </a:r>
          </a:p>
          <a:p>
            <a:pPr marL="171450" indent="-171450">
              <a:lnSpc>
                <a:spcPct val="100000"/>
              </a:lnSpc>
              <a:buClr>
                <a:schemeClr val="bg1"/>
              </a:buClr>
              <a:buFont typeface="Lucida Grande"/>
              <a:buChar char="-"/>
            </a:pPr>
            <a:endParaRPr lang="en-GB" sz="1100" b="0" dirty="0">
              <a:solidFill>
                <a:schemeClr val="bg1"/>
              </a:solidFill>
            </a:endParaRPr>
          </a:p>
          <a:p>
            <a:pPr marL="171450" indent="-171450">
              <a:lnSpc>
                <a:spcPct val="100000"/>
              </a:lnSpc>
              <a:buClr>
                <a:schemeClr val="bg1"/>
              </a:buClr>
              <a:buFont typeface="Lucida Grande"/>
              <a:buChar char="-"/>
            </a:pPr>
            <a:r>
              <a:rPr lang="en-GB" sz="1100" b="0" dirty="0">
                <a:solidFill>
                  <a:schemeClr val="bg1"/>
                </a:solidFill>
              </a:rPr>
              <a:t>Alongside this a 60” (more product focused) asset was showcased in the Gold Spot of </a:t>
            </a:r>
            <a:r>
              <a:rPr lang="en-GB" sz="1100" b="0" i="1" dirty="0">
                <a:solidFill>
                  <a:schemeClr val="bg1"/>
                </a:solidFill>
              </a:rPr>
              <a:t>The Unlikely Pilgrimage of Harold Fry</a:t>
            </a:r>
            <a:r>
              <a:rPr lang="en-GB" sz="1100" b="0" dirty="0">
                <a:solidFill>
                  <a:schemeClr val="bg1"/>
                </a:solidFill>
              </a:rPr>
              <a:t> – a perfect fit for the target audience - to efficiently elevate the campaign further.</a:t>
            </a:r>
          </a:p>
          <a:p>
            <a:pPr>
              <a:lnSpc>
                <a:spcPct val="100000"/>
              </a:lnSpc>
              <a:buClr>
                <a:schemeClr val="bg1"/>
              </a:buClr>
            </a:pPr>
            <a:endParaRPr lang="en-GB" sz="1200" b="0" dirty="0">
              <a:solidFill>
                <a:schemeClr val="bg1"/>
              </a:solidFill>
            </a:endParaRPr>
          </a:p>
          <a:p>
            <a:pPr>
              <a:lnSpc>
                <a:spcPct val="100000"/>
              </a:lnSpc>
              <a:buClr>
                <a:schemeClr val="bg1"/>
              </a:buClr>
            </a:pPr>
            <a:endParaRPr lang="en-GB" b="0" dirty="0">
              <a:solidFill>
                <a:schemeClr val="bg2"/>
              </a:solidFill>
            </a:endParaRPr>
          </a:p>
        </p:txBody>
      </p:sp>
      <p:sp>
        <p:nvSpPr>
          <p:cNvPr id="14" name="Rectangle 13">
            <a:extLst>
              <a:ext uri="{FF2B5EF4-FFF2-40B4-BE49-F238E27FC236}">
                <a16:creationId xmlns:a16="http://schemas.microsoft.com/office/drawing/2014/main" id="{437DCF2B-DFEF-21CB-78BD-C35D79C7D05F}"/>
              </a:ext>
            </a:extLst>
          </p:cNvPr>
          <p:cNvSpPr/>
          <p:nvPr/>
        </p:nvSpPr>
        <p:spPr>
          <a:xfrm>
            <a:off x="-76200" y="7184527"/>
            <a:ext cx="13442949" cy="230832"/>
          </a:xfrm>
          <a:prstGeom prst="rect">
            <a:avLst/>
          </a:prstGeom>
        </p:spPr>
        <p:txBody>
          <a:bodyPr wrap="square">
            <a:spAutoFit/>
          </a:bodyPr>
          <a:lstStyle/>
          <a:p>
            <a:pPr marL="0" marR="0" lvl="0" indent="0" algn="r" defTabSz="961844"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srgbClr val="000000"/>
                </a:solidFill>
                <a:effectLst/>
                <a:uLnTx/>
                <a:uFillTx/>
                <a:latin typeface="Arial"/>
                <a:ea typeface="+mn-ea"/>
                <a:cs typeface="+mn-cs"/>
              </a:rPr>
              <a:t>Source: </a:t>
            </a:r>
            <a:r>
              <a:rPr kumimoji="0" lang="en-US" sz="900" b="0" i="0" u="none" strike="noStrike" kern="1200" cap="none" spc="0" normalizeH="0" baseline="0" noProof="0" dirty="0">
                <a:ln>
                  <a:noFill/>
                </a:ln>
                <a:solidFill>
                  <a:srgbClr val="000000"/>
                </a:solidFill>
                <a:effectLst/>
                <a:uLnTx/>
                <a:uFillTx/>
                <a:latin typeface="Arial"/>
                <a:ea typeface="+mn-ea"/>
                <a:cs typeface="+mn-cs"/>
              </a:rPr>
              <a:t>Boots No.7 DCM Awards Entry</a:t>
            </a:r>
          </a:p>
        </p:txBody>
      </p:sp>
      <p:sp>
        <p:nvSpPr>
          <p:cNvPr id="11" name="Text Placeholder 2">
            <a:extLst>
              <a:ext uri="{FF2B5EF4-FFF2-40B4-BE49-F238E27FC236}">
                <a16:creationId xmlns:a16="http://schemas.microsoft.com/office/drawing/2014/main" id="{6B3B805F-0D89-ACCB-3889-F36BE4C48C8D}"/>
              </a:ext>
            </a:extLst>
          </p:cNvPr>
          <p:cNvSpPr txBox="1">
            <a:spLocks/>
          </p:cNvSpPr>
          <p:nvPr/>
        </p:nvSpPr>
        <p:spPr>
          <a:xfrm>
            <a:off x="197014" y="621521"/>
            <a:ext cx="12423740" cy="436608"/>
          </a:xfrm>
        </p:spPr>
        <p:txBody>
          <a:bodyPr/>
          <a:lst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a:lstStyle>
          <a:p>
            <a:r>
              <a:rPr lang="en-GB" sz="1400" dirty="0">
                <a:solidFill>
                  <a:srgbClr val="8A8A8D"/>
                </a:solidFill>
                <a:latin typeface="Arial"/>
              </a:rPr>
              <a:t>Future Renew Range</a:t>
            </a:r>
            <a:endParaRPr lang="en-US" dirty="0"/>
          </a:p>
        </p:txBody>
      </p:sp>
      <p:graphicFrame>
        <p:nvGraphicFramePr>
          <p:cNvPr id="10" name="Table 5">
            <a:extLst>
              <a:ext uri="{FF2B5EF4-FFF2-40B4-BE49-F238E27FC236}">
                <a16:creationId xmlns:a16="http://schemas.microsoft.com/office/drawing/2014/main" id="{A97ACE42-1BE1-4BF4-A3FC-1107C2022E96}"/>
              </a:ext>
            </a:extLst>
          </p:cNvPr>
          <p:cNvGraphicFramePr>
            <a:graphicFrameLocks noGrp="1"/>
          </p:cNvGraphicFramePr>
          <p:nvPr>
            <p:extLst>
              <p:ext uri="{D42A27DB-BD31-4B8C-83A1-F6EECF244321}">
                <p14:modId xmlns:p14="http://schemas.microsoft.com/office/powerpoint/2010/main" val="1445785486"/>
              </p:ext>
            </p:extLst>
          </p:nvPr>
        </p:nvGraphicFramePr>
        <p:xfrm>
          <a:off x="269999" y="1124065"/>
          <a:ext cx="6686491" cy="774442"/>
        </p:xfrm>
        <a:graphic>
          <a:graphicData uri="http://schemas.openxmlformats.org/drawingml/2006/table">
            <a:tbl>
              <a:tblPr firstRow="1" bandRow="1">
                <a:tableStyleId>{5C22544A-7EE6-4342-B048-85BDC9FD1C3A}</a:tableStyleId>
              </a:tblPr>
              <a:tblGrid>
                <a:gridCol w="1337298">
                  <a:extLst>
                    <a:ext uri="{9D8B030D-6E8A-4147-A177-3AD203B41FA5}">
                      <a16:colId xmlns:a16="http://schemas.microsoft.com/office/drawing/2014/main" val="1043653864"/>
                    </a:ext>
                  </a:extLst>
                </a:gridCol>
                <a:gridCol w="1399485">
                  <a:extLst>
                    <a:ext uri="{9D8B030D-6E8A-4147-A177-3AD203B41FA5}">
                      <a16:colId xmlns:a16="http://schemas.microsoft.com/office/drawing/2014/main" val="1969532920"/>
                    </a:ext>
                  </a:extLst>
                </a:gridCol>
                <a:gridCol w="1275112">
                  <a:extLst>
                    <a:ext uri="{9D8B030D-6E8A-4147-A177-3AD203B41FA5}">
                      <a16:colId xmlns:a16="http://schemas.microsoft.com/office/drawing/2014/main" val="696929619"/>
                    </a:ext>
                  </a:extLst>
                </a:gridCol>
                <a:gridCol w="1337298">
                  <a:extLst>
                    <a:ext uri="{9D8B030D-6E8A-4147-A177-3AD203B41FA5}">
                      <a16:colId xmlns:a16="http://schemas.microsoft.com/office/drawing/2014/main" val="214587584"/>
                    </a:ext>
                  </a:extLst>
                </a:gridCol>
                <a:gridCol w="1337298">
                  <a:extLst>
                    <a:ext uri="{9D8B030D-6E8A-4147-A177-3AD203B41FA5}">
                      <a16:colId xmlns:a16="http://schemas.microsoft.com/office/drawing/2014/main" val="1729032941"/>
                    </a:ext>
                  </a:extLst>
                </a:gridCol>
              </a:tblGrid>
              <a:tr h="362962">
                <a:tc>
                  <a:txBody>
                    <a:bodyPr/>
                    <a:lstStyle/>
                    <a:p>
                      <a:pPr marL="0" algn="l" defTabSz="961844" rtl="0" eaLnBrk="1" latinLnBrk="0" hangingPunct="1">
                        <a:lnSpc>
                          <a:spcPct val="100000"/>
                        </a:lnSpc>
                      </a:pPr>
                      <a:r>
                        <a:rPr lang="en-GB" sz="1050" b="1" kern="1200" dirty="0">
                          <a:solidFill>
                            <a:schemeClr val="bg1"/>
                          </a:solidFill>
                          <a:latin typeface="+mn-lt"/>
                          <a:ea typeface="+mn-ea"/>
                          <a:cs typeface="+mn-cs"/>
                        </a:rPr>
                        <a:t>Sector</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050" b="1" kern="1200" dirty="0">
                          <a:solidFill>
                            <a:schemeClr val="bg1"/>
                          </a:solidFill>
                          <a:latin typeface="+mn-lt"/>
                          <a:ea typeface="+mn-ea"/>
                          <a:cs typeface="+mn-cs"/>
                        </a:rPr>
                        <a:t>Target Audience</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050" b="1" kern="1200" dirty="0">
                          <a:solidFill>
                            <a:schemeClr val="bg1"/>
                          </a:solidFill>
                          <a:latin typeface="+mn-lt"/>
                          <a:ea typeface="+mn-ea"/>
                          <a:cs typeface="+mn-cs"/>
                        </a:rPr>
                        <a:t>Package</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050" b="1" kern="1200" dirty="0">
                          <a:solidFill>
                            <a:schemeClr val="bg1"/>
                          </a:solidFill>
                          <a:latin typeface="+mn-lt"/>
                          <a:ea typeface="+mn-ea"/>
                          <a:cs typeface="+mn-cs"/>
                        </a:rPr>
                        <a:t>Media Agency</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050" b="1" kern="1200" dirty="0">
                          <a:solidFill>
                            <a:schemeClr val="bg1"/>
                          </a:solidFill>
                          <a:latin typeface="+mn-lt"/>
                          <a:ea typeface="+mn-ea"/>
                          <a:cs typeface="+mn-cs"/>
                        </a:rPr>
                        <a:t>Copy Length</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00483068"/>
                  </a:ext>
                </a:extLst>
              </a:tr>
              <a:tr h="362962">
                <a:tc>
                  <a:txBody>
                    <a:bodyPr/>
                    <a:lstStyle/>
                    <a:p>
                      <a:pPr algn="l"/>
                      <a:r>
                        <a:rPr lang="en-GB" sz="1050" b="0" kern="1200" dirty="0">
                          <a:solidFill>
                            <a:schemeClr val="bg1"/>
                          </a:solidFill>
                          <a:latin typeface="+mn-lt"/>
                          <a:ea typeface="+mn-ea"/>
                          <a:cs typeface="+mn-cs"/>
                        </a:rPr>
                        <a:t>Retail</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050" b="0" kern="1200" dirty="0">
                          <a:solidFill>
                            <a:schemeClr val="bg1"/>
                          </a:solidFill>
                          <a:latin typeface="+mn-lt"/>
                          <a:ea typeface="+mn-ea"/>
                          <a:cs typeface="+mn-cs"/>
                        </a:rPr>
                        <a:t>45+ Women</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050" b="0" kern="1200" dirty="0">
                          <a:solidFill>
                            <a:schemeClr val="bg1"/>
                          </a:solidFill>
                          <a:latin typeface="+mn-lt"/>
                          <a:ea typeface="+mn-ea"/>
                          <a:cs typeface="+mn-cs"/>
                        </a:rPr>
                        <a:t>Female AGP</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050" b="0" kern="1200" dirty="0">
                          <a:solidFill>
                            <a:schemeClr val="bg1"/>
                          </a:solidFill>
                          <a:latin typeface="+mn-lt"/>
                          <a:ea typeface="+mn-ea"/>
                          <a:cs typeface="+mn-cs"/>
                        </a:rPr>
                        <a:t>Essence Mediacom</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050" b="0" kern="1200" dirty="0">
                          <a:solidFill>
                            <a:schemeClr val="bg1"/>
                          </a:solidFill>
                          <a:latin typeface="+mn-lt"/>
                          <a:ea typeface="+mn-ea"/>
                          <a:cs typeface="+mn-cs"/>
                        </a:rPr>
                        <a:t>170” &amp; 60”</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60671331"/>
                  </a:ext>
                </a:extLst>
              </a:tr>
            </a:tbl>
          </a:graphicData>
        </a:graphic>
      </p:graphicFrame>
      <p:sp>
        <p:nvSpPr>
          <p:cNvPr id="6" name="TextBox 5">
            <a:extLst>
              <a:ext uri="{FF2B5EF4-FFF2-40B4-BE49-F238E27FC236}">
                <a16:creationId xmlns:a16="http://schemas.microsoft.com/office/drawing/2014/main" id="{5AE65D7A-852B-7008-D040-2286737653B0}"/>
              </a:ext>
            </a:extLst>
          </p:cNvPr>
          <p:cNvSpPr txBox="1"/>
          <p:nvPr/>
        </p:nvSpPr>
        <p:spPr>
          <a:xfrm rot="2162226">
            <a:off x="10784298" y="464495"/>
            <a:ext cx="3511913" cy="415498"/>
          </a:xfrm>
          <a:prstGeom prst="rect">
            <a:avLst/>
          </a:prstGeom>
          <a:solidFill>
            <a:srgbClr val="990000"/>
          </a:solidFill>
          <a:ln>
            <a:noFill/>
          </a:ln>
        </p:spPr>
        <p:txBody>
          <a:bodyPr wrap="square" rtlCol="0">
            <a:spAutoFit/>
          </a:bodyPr>
          <a:lstStyle/>
          <a:p>
            <a:pPr algn="ctr"/>
            <a:r>
              <a:rPr lang="en-GB" sz="1050" b="1" dirty="0">
                <a:solidFill>
                  <a:srgbClr val="FFFFFF"/>
                </a:solidFill>
              </a:rPr>
              <a:t>DCM Awards Nominee</a:t>
            </a:r>
          </a:p>
          <a:p>
            <a:pPr algn="ctr"/>
            <a:r>
              <a:rPr lang="en-GB" sz="1050" b="1" dirty="0">
                <a:solidFill>
                  <a:srgbClr val="FFFFFF"/>
                </a:solidFill>
              </a:rPr>
              <a:t>Best Use of Cinema (Large)</a:t>
            </a:r>
          </a:p>
        </p:txBody>
      </p:sp>
      <p:sp>
        <p:nvSpPr>
          <p:cNvPr id="3" name="Text Placeholder 3">
            <a:extLst>
              <a:ext uri="{FF2B5EF4-FFF2-40B4-BE49-F238E27FC236}">
                <a16:creationId xmlns:a16="http://schemas.microsoft.com/office/drawing/2014/main" id="{311BD806-B692-7ABC-3194-795E45749F51}"/>
              </a:ext>
            </a:extLst>
          </p:cNvPr>
          <p:cNvSpPr txBox="1">
            <a:spLocks/>
          </p:cNvSpPr>
          <p:nvPr/>
        </p:nvSpPr>
        <p:spPr bwMode="gray">
          <a:xfrm>
            <a:off x="7352924" y="3332385"/>
            <a:ext cx="5517370" cy="3436550"/>
          </a:xfrm>
          <a:prstGeom prst="rect">
            <a:avLst/>
          </a:prstGeom>
        </p:spPr>
        <p:txBody>
          <a:bodyPr lIns="0" tIns="0" rIns="0" bIns="0" anchor="t" anchorCtr="0"/>
          <a:lstStyle>
            <a:lvl1pPr marL="0" indent="0" algn="l" defTabSz="961844" rtl="0" eaLnBrk="1" latinLnBrk="0" hangingPunct="1">
              <a:lnSpc>
                <a:spcPts val="1684"/>
              </a:lnSpc>
              <a:spcBef>
                <a:spcPts val="0"/>
              </a:spcBef>
              <a:buClr>
                <a:srgbClr val="FFFFFF"/>
              </a:buClr>
              <a:buSzPct val="100000"/>
              <a:buFont typeface="Arial"/>
              <a:buNone/>
              <a:defRPr lang="en-GB" sz="1400" b="1" kern="1200" baseline="0" dirty="0">
                <a:solidFill>
                  <a:schemeClr val="accent6"/>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a:lstStyle>
          <a:p>
            <a:pPr>
              <a:lnSpc>
                <a:spcPct val="100000"/>
              </a:lnSpc>
              <a:buClr>
                <a:schemeClr val="bg1"/>
              </a:buClr>
            </a:pPr>
            <a:r>
              <a:rPr lang="en-GB" sz="1600" dirty="0">
                <a:solidFill>
                  <a:schemeClr val="accent4"/>
                </a:solidFill>
              </a:rPr>
              <a:t>Results</a:t>
            </a:r>
          </a:p>
          <a:p>
            <a:pPr>
              <a:lnSpc>
                <a:spcPct val="100000"/>
              </a:lnSpc>
              <a:buClr>
                <a:schemeClr val="bg1"/>
              </a:buClr>
            </a:pPr>
            <a:endParaRPr lang="en-GB" sz="1100" b="0" dirty="0">
              <a:solidFill>
                <a:schemeClr val="bg1"/>
              </a:solidFill>
            </a:endParaRPr>
          </a:p>
          <a:p>
            <a:pPr>
              <a:lnSpc>
                <a:spcPct val="100000"/>
              </a:lnSpc>
              <a:buClr>
                <a:schemeClr val="bg1"/>
              </a:buClr>
            </a:pPr>
            <a:r>
              <a:rPr lang="en-GB" sz="1100" b="0" dirty="0">
                <a:solidFill>
                  <a:schemeClr val="bg1"/>
                </a:solidFill>
              </a:rPr>
              <a:t>The campaign was a roaring success, with people queuing to purchase the product in-store and the website crashing at launch. Cinema was fundamental in driving these results, helping to secure target audience engagement with the ad and boost key brand metrics. </a:t>
            </a:r>
          </a:p>
          <a:p>
            <a:pPr>
              <a:lnSpc>
                <a:spcPct val="100000"/>
              </a:lnSpc>
              <a:buClr>
                <a:schemeClr val="bg1"/>
              </a:buClr>
            </a:pPr>
            <a:endParaRPr lang="en-GB" sz="1100" b="0" dirty="0">
              <a:solidFill>
                <a:schemeClr val="bg1"/>
              </a:solidFill>
            </a:endParaRPr>
          </a:p>
          <a:p>
            <a:pPr>
              <a:lnSpc>
                <a:spcPct val="100000"/>
              </a:lnSpc>
              <a:buClr>
                <a:schemeClr val="bg1"/>
              </a:buClr>
            </a:pPr>
            <a:r>
              <a:rPr lang="en-GB" sz="1100" dirty="0">
                <a:solidFill>
                  <a:schemeClr val="accent4"/>
                </a:solidFill>
              </a:rPr>
              <a:t>Awareness and Impressions</a:t>
            </a:r>
          </a:p>
          <a:p>
            <a:pPr>
              <a:lnSpc>
                <a:spcPct val="100000"/>
              </a:lnSpc>
              <a:buClr>
                <a:schemeClr val="bg1"/>
              </a:buClr>
            </a:pPr>
            <a:endParaRPr lang="en-GB" sz="1100" b="0" dirty="0">
              <a:solidFill>
                <a:schemeClr val="bg1"/>
              </a:solidFill>
            </a:endParaRPr>
          </a:p>
          <a:p>
            <a:pPr marL="171450" indent="-171450">
              <a:lnSpc>
                <a:spcPct val="100000"/>
              </a:lnSpc>
              <a:buClr>
                <a:schemeClr val="bg1"/>
              </a:buClr>
              <a:buFont typeface="Lucida Grande"/>
              <a:buChar char="-"/>
            </a:pPr>
            <a:r>
              <a:rPr lang="en-GB" sz="1100" b="0" dirty="0">
                <a:solidFill>
                  <a:schemeClr val="bg1"/>
                </a:solidFill>
              </a:rPr>
              <a:t>Cinema enabled the brand to reach audiences in a positive mindset; this coupled with an emotive ad from No.7 helped the product range really resonate with audiences.</a:t>
            </a:r>
          </a:p>
          <a:p>
            <a:pPr>
              <a:lnSpc>
                <a:spcPct val="100000"/>
              </a:lnSpc>
              <a:buClr>
                <a:schemeClr val="bg1"/>
              </a:buClr>
            </a:pPr>
            <a:endParaRPr lang="en-GB" sz="1100" b="0" dirty="0">
              <a:solidFill>
                <a:schemeClr val="bg1"/>
              </a:solidFill>
            </a:endParaRPr>
          </a:p>
          <a:p>
            <a:pPr marL="171450" indent="-171450">
              <a:lnSpc>
                <a:spcPct val="100000"/>
              </a:lnSpc>
              <a:buClr>
                <a:schemeClr val="bg1"/>
              </a:buClr>
              <a:buFont typeface="Lucida Grande"/>
              <a:buChar char="-"/>
            </a:pPr>
            <a:r>
              <a:rPr lang="en-GB" sz="1100" b="0" dirty="0">
                <a:solidFill>
                  <a:schemeClr val="bg1"/>
                </a:solidFill>
              </a:rPr>
              <a:t>Ad awareness rose by 5% during the time cinema was live.</a:t>
            </a:r>
          </a:p>
          <a:p>
            <a:pPr marL="171450" indent="-171450">
              <a:lnSpc>
                <a:spcPct val="100000"/>
              </a:lnSpc>
              <a:buClr>
                <a:schemeClr val="bg1"/>
              </a:buClr>
              <a:buFont typeface="Lucida Grande"/>
              <a:buChar char="-"/>
            </a:pPr>
            <a:endParaRPr lang="en-GB" sz="1100" b="0" dirty="0">
              <a:solidFill>
                <a:schemeClr val="bg1"/>
              </a:solidFill>
            </a:endParaRPr>
          </a:p>
          <a:p>
            <a:pPr marL="0" marR="0" lvl="0" indent="0" algn="l" defTabSz="961844" rtl="0" eaLnBrk="1" fontAlgn="auto" latinLnBrk="0" hangingPunct="1">
              <a:lnSpc>
                <a:spcPct val="100000"/>
              </a:lnSpc>
              <a:spcBef>
                <a:spcPts val="0"/>
              </a:spcBef>
              <a:spcAft>
                <a:spcPts val="0"/>
              </a:spcAft>
              <a:buClr>
                <a:srgbClr val="000000"/>
              </a:buClr>
              <a:buSzTx/>
              <a:buFontTx/>
              <a:buNone/>
              <a:tabLst/>
              <a:defRPr/>
            </a:pPr>
            <a:r>
              <a:rPr kumimoji="0" lang="en-GB" sz="1100" i="0" u="none" strike="noStrike" kern="1200" cap="none" spc="0" normalizeH="0" baseline="0" noProof="0" dirty="0">
                <a:ln>
                  <a:noFill/>
                </a:ln>
                <a:solidFill>
                  <a:srgbClr val="33006F"/>
                </a:solidFill>
                <a:effectLst/>
                <a:uLnTx/>
                <a:uFillTx/>
                <a:latin typeface="Arial"/>
                <a:ea typeface="+mn-ea"/>
                <a:cs typeface="+mn-cs"/>
              </a:rPr>
              <a:t>Sales</a:t>
            </a:r>
          </a:p>
          <a:p>
            <a:pPr marL="0" marR="0" lvl="0" indent="0" algn="l" defTabSz="961844" rtl="0" eaLnBrk="1" fontAlgn="auto" latinLnBrk="0" hangingPunct="1">
              <a:lnSpc>
                <a:spcPct val="100000"/>
              </a:lnSpc>
              <a:spcBef>
                <a:spcPts val="0"/>
              </a:spcBef>
              <a:spcAft>
                <a:spcPts val="0"/>
              </a:spcAft>
              <a:buClr>
                <a:srgbClr val="000000"/>
              </a:buClr>
              <a:buSzTx/>
              <a:buFontTx/>
              <a:buNone/>
              <a:tabLst/>
              <a:defRPr/>
            </a:pPr>
            <a:endParaRPr kumimoji="0" lang="en-GB" sz="1100" b="0" i="0" u="none" strike="noStrike" kern="1200" cap="none" spc="0" normalizeH="0" baseline="0" noProof="0" dirty="0">
              <a:ln>
                <a:noFill/>
              </a:ln>
              <a:solidFill>
                <a:srgbClr val="33006F"/>
              </a:solidFill>
              <a:effectLst/>
              <a:uLnTx/>
              <a:uFillTx/>
              <a:latin typeface="Arial"/>
              <a:ea typeface="+mn-ea"/>
              <a:cs typeface="+mn-cs"/>
            </a:endParaRPr>
          </a:p>
          <a:p>
            <a:pPr marL="171450" marR="0" lvl="0" indent="-171450" algn="l" defTabSz="961844" rtl="0" eaLnBrk="1" fontAlgn="auto" latinLnBrk="0" hangingPunct="1">
              <a:lnSpc>
                <a:spcPct val="100000"/>
              </a:lnSpc>
              <a:spcBef>
                <a:spcPts val="0"/>
              </a:spcBef>
              <a:spcAft>
                <a:spcPts val="0"/>
              </a:spcAft>
              <a:buClr>
                <a:srgbClr val="000000"/>
              </a:buClr>
              <a:buSzTx/>
              <a:buFont typeface="Lucida Grande"/>
              <a:buChar char="-"/>
              <a:tabLst/>
              <a:defRPr/>
            </a:pPr>
            <a:r>
              <a:rPr kumimoji="0" lang="en-GB" sz="1100" b="0" i="0" u="none" strike="noStrike" kern="1200" cap="none" spc="0" normalizeH="0" baseline="0" noProof="0" dirty="0">
                <a:ln>
                  <a:noFill/>
                </a:ln>
                <a:solidFill>
                  <a:srgbClr val="000000"/>
                </a:solidFill>
                <a:effectLst/>
                <a:uLnTx/>
                <a:uFillTx/>
                <a:latin typeface="Arial"/>
                <a:ea typeface="+mn-ea"/>
                <a:cs typeface="+mn-cs"/>
              </a:rPr>
              <a:t>Future Renew was the biggest ever product launch for No.7 in terms of revenue generated, with one product sold every two seconds. </a:t>
            </a:r>
          </a:p>
          <a:p>
            <a:pPr marR="0" lvl="0" algn="l" defTabSz="961844" rtl="0" eaLnBrk="1" fontAlgn="auto" latinLnBrk="0" hangingPunct="1">
              <a:lnSpc>
                <a:spcPct val="100000"/>
              </a:lnSpc>
              <a:spcBef>
                <a:spcPts val="0"/>
              </a:spcBef>
              <a:spcAft>
                <a:spcPts val="0"/>
              </a:spcAft>
              <a:buClr>
                <a:srgbClr val="000000"/>
              </a:buClr>
              <a:buSzTx/>
              <a:tabLst/>
              <a:defRPr/>
            </a:pPr>
            <a:endParaRPr kumimoji="0" lang="en-GB" sz="1100" b="0" i="0" u="none" strike="noStrike" kern="1200" cap="none" spc="0" normalizeH="0" baseline="0" noProof="0" dirty="0">
              <a:ln>
                <a:noFill/>
              </a:ln>
              <a:solidFill>
                <a:srgbClr val="000000"/>
              </a:solidFill>
              <a:effectLst/>
              <a:uLnTx/>
              <a:uFillTx/>
              <a:latin typeface="Arial"/>
              <a:ea typeface="+mn-ea"/>
              <a:cs typeface="+mn-cs"/>
            </a:endParaRPr>
          </a:p>
          <a:p>
            <a:pPr marL="171450" marR="0" lvl="0" indent="-171450" algn="l" defTabSz="961844" rtl="0" eaLnBrk="1" fontAlgn="auto" latinLnBrk="0" hangingPunct="1">
              <a:lnSpc>
                <a:spcPct val="100000"/>
              </a:lnSpc>
              <a:spcBef>
                <a:spcPts val="0"/>
              </a:spcBef>
              <a:spcAft>
                <a:spcPts val="0"/>
              </a:spcAft>
              <a:buClr>
                <a:srgbClr val="000000"/>
              </a:buClr>
              <a:buSzTx/>
              <a:buFont typeface="Lucida Grande"/>
              <a:buChar char="-"/>
              <a:tabLst/>
              <a:defRPr/>
            </a:pPr>
            <a:r>
              <a:rPr kumimoji="0" lang="en-GB" sz="1100" b="0" i="0" u="none" strike="noStrike" kern="1200" cap="none" spc="0" normalizeH="0" baseline="0" noProof="0">
                <a:ln>
                  <a:noFill/>
                </a:ln>
                <a:solidFill>
                  <a:srgbClr val="000000"/>
                </a:solidFill>
                <a:effectLst/>
                <a:uLnTx/>
                <a:uFillTx/>
                <a:latin typeface="Arial"/>
                <a:ea typeface="+mn-ea"/>
                <a:cs typeface="+mn-cs"/>
              </a:rPr>
              <a:t>No.7 </a:t>
            </a:r>
            <a:r>
              <a:rPr kumimoji="0" lang="en-GB" sz="1100" b="0" i="0" u="none" strike="noStrike" kern="1200" cap="none" spc="0" normalizeH="0" baseline="0" noProof="0" dirty="0">
                <a:ln>
                  <a:noFill/>
                </a:ln>
                <a:solidFill>
                  <a:srgbClr val="000000"/>
                </a:solidFill>
                <a:effectLst/>
                <a:uLnTx/>
                <a:uFillTx/>
                <a:latin typeface="Arial"/>
                <a:ea typeface="+mn-ea"/>
                <a:cs typeface="+mn-cs"/>
              </a:rPr>
              <a:t>had delivered over 18 weeks of target sales in just the first 25 days of launch</a:t>
            </a:r>
          </a:p>
          <a:p>
            <a:pPr marL="171450" indent="-171450">
              <a:lnSpc>
                <a:spcPct val="100000"/>
              </a:lnSpc>
              <a:buClr>
                <a:schemeClr val="bg1"/>
              </a:buClr>
              <a:buFont typeface="Lucida Grande"/>
              <a:buChar char="-"/>
            </a:pPr>
            <a:endParaRPr lang="en-GB" sz="1100" b="0" dirty="0">
              <a:solidFill>
                <a:schemeClr val="bg1"/>
              </a:solidFill>
            </a:endParaRPr>
          </a:p>
          <a:p>
            <a:pPr marL="171450" indent="-171450">
              <a:lnSpc>
                <a:spcPct val="100000"/>
              </a:lnSpc>
              <a:buClr>
                <a:schemeClr val="bg1"/>
              </a:buClr>
              <a:buFont typeface="Lucida Grande"/>
              <a:buChar char="-"/>
            </a:pPr>
            <a:endParaRPr lang="en-GB" sz="1100" b="0" dirty="0">
              <a:solidFill>
                <a:schemeClr val="bg1"/>
              </a:solidFill>
            </a:endParaRPr>
          </a:p>
          <a:p>
            <a:pPr>
              <a:lnSpc>
                <a:spcPct val="100000"/>
              </a:lnSpc>
              <a:buClr>
                <a:schemeClr val="bg1"/>
              </a:buClr>
            </a:pPr>
            <a:endParaRPr lang="en-GB" sz="1100" b="0" dirty="0">
              <a:solidFill>
                <a:schemeClr val="bg1"/>
              </a:solidFill>
            </a:endParaRPr>
          </a:p>
          <a:p>
            <a:pPr>
              <a:lnSpc>
                <a:spcPct val="100000"/>
              </a:lnSpc>
              <a:buClr>
                <a:schemeClr val="bg1"/>
              </a:buClr>
            </a:pPr>
            <a:endParaRPr lang="en-GB" b="0" dirty="0">
              <a:solidFill>
                <a:schemeClr val="bg2"/>
              </a:solidFill>
            </a:endParaRPr>
          </a:p>
        </p:txBody>
      </p:sp>
    </p:spTree>
    <p:extLst>
      <p:ext uri="{BB962C8B-B14F-4D97-AF65-F5344CB8AC3E}">
        <p14:creationId xmlns:p14="http://schemas.microsoft.com/office/powerpoint/2010/main" val="3875080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Blank with title">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DCM Default Presentation_widescreen" id="{8BEE6B09-292A-A146-8F9D-1B76002E7790}" vid="{0B0B607F-089B-6844-A8D9-24E3A5F3413A}"/>
    </a:ext>
  </a:extLst>
</a:theme>
</file>

<file path=ppt/theme/theme2.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179E9E3-37F6-48A1-9F8E-150B0F8195F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461</Words>
  <Application>Microsoft Office PowerPoint</Application>
  <PresentationFormat>Custom</PresentationFormat>
  <Paragraphs>46</Paragraphs>
  <Slides>1</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8" baseType="lpstr">
      <vt:lpstr>Arial</vt:lpstr>
      <vt:lpstr>Century Gothic</vt:lpstr>
      <vt:lpstr>Impact</vt:lpstr>
      <vt:lpstr>Lucida Grande</vt:lpstr>
      <vt:lpstr>Wingdings</vt:lpstr>
      <vt:lpstr>1_Blank with title</vt:lpstr>
      <vt:lpstr>think-cell Slide</vt:lpstr>
      <vt:lpstr>Boots no.7</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2019-12-30T10:52:06Z</dcterms:created>
  <dcterms:modified xsi:type="dcterms:W3CDTF">2023-10-25T12:23:19Z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TC034606149991</vt:lpwstr>
  </property>
</Properties>
</file>