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34.xml" ContentType="application/vnd.openxmlformats-officedocument.presentationml.slideLayout+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2"/>
    <p:sldMasterId id="2147483782" r:id="rId3"/>
    <p:sldMasterId id="2147484056" r:id="rId4"/>
    <p:sldMasterId id="2147484061" r:id="rId5"/>
  </p:sldMasterIdLst>
  <p:notesMasterIdLst>
    <p:notesMasterId r:id="rId7"/>
  </p:notesMasterIdLst>
  <p:handoutMasterIdLst>
    <p:handoutMasterId r:id="rId8"/>
  </p:handoutMasterIdLst>
  <p:sldIdLst>
    <p:sldId id="2147473571" r:id="rId6"/>
  </p:sldIdLst>
  <p:sldSz cx="13442950" cy="7561263"/>
  <p:notesSz cx="6858000" cy="9144000"/>
  <p:custDataLst>
    <p:tags r:id="rId9"/>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60D9B6-2783-DDAC-EDCC-7487AE773C58}" name="Michael Tull" initials="MT" userId="S::michtull@dcm.co.uk::9b84a4a9-44d8-4d28-b1a8-900a431bc4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BB77"/>
    <a:srgbClr val="FFFFFF"/>
    <a:srgbClr val="EAE9E9"/>
    <a:srgbClr val="EB9E62"/>
    <a:srgbClr val="C7C9C7"/>
    <a:srgbClr val="FB3449"/>
    <a:srgbClr val="000000"/>
    <a:srgbClr val="CAC8C8"/>
    <a:srgbClr val="8547AD"/>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p:cViewPr varScale="1">
        <p:scale>
          <a:sx n="98" d="100"/>
          <a:sy n="98" d="100"/>
        </p:scale>
        <p:origin x="606" y="90"/>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slideMaster" Target="slideMasters/slideMaster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4.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tags" Target="tags/tag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938289282851267E-2"/>
          <c:y val="0.16125414245385633"/>
          <c:w val="0.8268747582449002"/>
          <c:h val="0.59686464386535909"/>
        </c:manualLayout>
      </c:layout>
      <c:barChart>
        <c:barDir val="bar"/>
        <c:grouping val="clustered"/>
        <c:varyColors val="0"/>
        <c:ser>
          <c:idx val="0"/>
          <c:order val="0"/>
          <c:tx>
            <c:strRef>
              <c:f>Sheet1!$B$1</c:f>
              <c:strCache>
                <c:ptCount val="1"/>
                <c:pt idx="0">
                  <c:v>Reccomendation</c:v>
                </c:pt>
              </c:strCache>
            </c:strRef>
          </c:tx>
          <c:spPr>
            <a:solidFill>
              <a:schemeClr val="accent1"/>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4353-4061-8E71-07DE33C013F3}"/>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4353-4061-8E71-07DE33C013F3}"/>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Test</c:v>
                </c:pt>
                <c:pt idx="1">
                  <c:v>Control</c:v>
                </c:pt>
              </c:strCache>
            </c:strRef>
          </c:cat>
          <c:val>
            <c:numRef>
              <c:f>Sheet1!$B$2:$B$3</c:f>
              <c:numCache>
                <c:formatCode>0%</c:formatCode>
                <c:ptCount val="2"/>
                <c:pt idx="0">
                  <c:v>0.79</c:v>
                </c:pt>
                <c:pt idx="1">
                  <c:v>0.6</c:v>
                </c:pt>
              </c:numCache>
            </c:numRef>
          </c:val>
          <c:extLst>
            <c:ext xmlns:c16="http://schemas.microsoft.com/office/drawing/2014/chart" uri="{C3380CC4-5D6E-409C-BE32-E72D297353CC}">
              <c16:uniqueId val="{00000004-4353-4061-8E71-07DE33C013F3}"/>
            </c:ext>
          </c:extLst>
        </c:ser>
        <c:dLbls>
          <c:showLegendKey val="0"/>
          <c:showVal val="0"/>
          <c:showCatName val="0"/>
          <c:showSerName val="0"/>
          <c:showPercent val="0"/>
          <c:showBubbleSize val="0"/>
        </c:dLbls>
        <c:gapWidth val="105"/>
        <c:overlap val="-3"/>
        <c:axId val="1578334815"/>
        <c:axId val="1578336735"/>
      </c:barChart>
      <c:catAx>
        <c:axId val="1578334815"/>
        <c:scaling>
          <c:orientation val="minMax"/>
        </c:scaling>
        <c:delete val="0"/>
        <c:axPos val="l"/>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578336735"/>
        <c:crosses val="autoZero"/>
        <c:auto val="1"/>
        <c:lblAlgn val="ctr"/>
        <c:lblOffset val="100"/>
        <c:noMultiLvlLbl val="0"/>
      </c:catAx>
      <c:valAx>
        <c:axId val="1578336735"/>
        <c:scaling>
          <c:orientation val="minMax"/>
        </c:scaling>
        <c:delete val="1"/>
        <c:axPos val="b"/>
        <c:numFmt formatCode="0%" sourceLinked="1"/>
        <c:majorTickMark val="none"/>
        <c:minorTickMark val="none"/>
        <c:tickLblPos val="nextTo"/>
        <c:crossAx val="1578334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938289282851267E-2"/>
          <c:y val="0.16125414245385633"/>
          <c:w val="0.8268747582449002"/>
          <c:h val="0.59686464386535909"/>
        </c:manualLayout>
      </c:layout>
      <c:barChart>
        <c:barDir val="bar"/>
        <c:grouping val="clustered"/>
        <c:varyColors val="0"/>
        <c:ser>
          <c:idx val="0"/>
          <c:order val="0"/>
          <c:tx>
            <c:strRef>
              <c:f>Sheet1!$B$1</c:f>
              <c:strCache>
                <c:ptCount val="1"/>
                <c:pt idx="0">
                  <c:v>Recall</c:v>
                </c:pt>
              </c:strCache>
            </c:strRef>
          </c:tx>
          <c:spPr>
            <a:solidFill>
              <a:schemeClr val="accent1"/>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3-563A-44E3-BF3A-F288A974FEB6}"/>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4-563A-44E3-BF3A-F288A974FEB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Test</c:v>
                </c:pt>
                <c:pt idx="1">
                  <c:v>Control</c:v>
                </c:pt>
              </c:strCache>
            </c:strRef>
          </c:cat>
          <c:val>
            <c:numRef>
              <c:f>Sheet1!$B$2:$B$3</c:f>
              <c:numCache>
                <c:formatCode>0%</c:formatCode>
                <c:ptCount val="2"/>
                <c:pt idx="0">
                  <c:v>0.62</c:v>
                </c:pt>
                <c:pt idx="1">
                  <c:v>0.5</c:v>
                </c:pt>
              </c:numCache>
            </c:numRef>
          </c:val>
          <c:extLst>
            <c:ext xmlns:c16="http://schemas.microsoft.com/office/drawing/2014/chart" uri="{C3380CC4-5D6E-409C-BE32-E72D297353CC}">
              <c16:uniqueId val="{00000000-563A-44E3-BF3A-F288A974FEB6}"/>
            </c:ext>
          </c:extLst>
        </c:ser>
        <c:dLbls>
          <c:showLegendKey val="0"/>
          <c:showVal val="0"/>
          <c:showCatName val="0"/>
          <c:showSerName val="0"/>
          <c:showPercent val="0"/>
          <c:showBubbleSize val="0"/>
        </c:dLbls>
        <c:gapWidth val="105"/>
        <c:overlap val="-3"/>
        <c:axId val="1578334815"/>
        <c:axId val="1578336735"/>
      </c:barChart>
      <c:catAx>
        <c:axId val="1578334815"/>
        <c:scaling>
          <c:orientation val="minMax"/>
        </c:scaling>
        <c:delete val="0"/>
        <c:axPos val="l"/>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578336735"/>
        <c:crosses val="autoZero"/>
        <c:auto val="1"/>
        <c:lblAlgn val="ctr"/>
        <c:lblOffset val="100"/>
        <c:noMultiLvlLbl val="0"/>
      </c:catAx>
      <c:valAx>
        <c:axId val="1578336735"/>
        <c:scaling>
          <c:orientation val="minMax"/>
        </c:scaling>
        <c:delete val="1"/>
        <c:axPos val="b"/>
        <c:numFmt formatCode="0%" sourceLinked="1"/>
        <c:majorTickMark val="none"/>
        <c:minorTickMark val="none"/>
        <c:tickLblPos val="nextTo"/>
        <c:crossAx val="1578334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938289282851267E-2"/>
          <c:y val="0.16125414245385633"/>
          <c:w val="0.8268747582449002"/>
          <c:h val="0.59686464386535909"/>
        </c:manualLayout>
      </c:layout>
      <c:barChart>
        <c:barDir val="bar"/>
        <c:grouping val="clustered"/>
        <c:varyColors val="0"/>
        <c:ser>
          <c:idx val="0"/>
          <c:order val="0"/>
          <c:tx>
            <c:strRef>
              <c:f>Sheet1!$B$1</c:f>
              <c:strCache>
                <c:ptCount val="1"/>
                <c:pt idx="0">
                  <c:v>Reccomendation</c:v>
                </c:pt>
              </c:strCache>
            </c:strRef>
          </c:tx>
          <c:spPr>
            <a:solidFill>
              <a:schemeClr val="accent1"/>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F3CE-4DD5-9B43-DADA10E720EB}"/>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F3CE-4DD5-9B43-DADA10E720EB}"/>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Test</c:v>
                </c:pt>
                <c:pt idx="1">
                  <c:v>Control</c:v>
                </c:pt>
              </c:strCache>
            </c:strRef>
          </c:cat>
          <c:val>
            <c:numRef>
              <c:f>Sheet1!$B$2:$B$3</c:f>
              <c:numCache>
                <c:formatCode>0%</c:formatCode>
                <c:ptCount val="2"/>
                <c:pt idx="0">
                  <c:v>0.68</c:v>
                </c:pt>
                <c:pt idx="1">
                  <c:v>0.57999999999999996</c:v>
                </c:pt>
              </c:numCache>
            </c:numRef>
          </c:val>
          <c:extLst>
            <c:ext xmlns:c16="http://schemas.microsoft.com/office/drawing/2014/chart" uri="{C3380CC4-5D6E-409C-BE32-E72D297353CC}">
              <c16:uniqueId val="{00000004-F3CE-4DD5-9B43-DADA10E720EB}"/>
            </c:ext>
          </c:extLst>
        </c:ser>
        <c:dLbls>
          <c:showLegendKey val="0"/>
          <c:showVal val="0"/>
          <c:showCatName val="0"/>
          <c:showSerName val="0"/>
          <c:showPercent val="0"/>
          <c:showBubbleSize val="0"/>
        </c:dLbls>
        <c:gapWidth val="105"/>
        <c:overlap val="-3"/>
        <c:axId val="1578334815"/>
        <c:axId val="1578336735"/>
      </c:barChart>
      <c:catAx>
        <c:axId val="1578334815"/>
        <c:scaling>
          <c:orientation val="minMax"/>
        </c:scaling>
        <c:delete val="0"/>
        <c:axPos val="l"/>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578336735"/>
        <c:crosses val="autoZero"/>
        <c:auto val="1"/>
        <c:lblAlgn val="ctr"/>
        <c:lblOffset val="100"/>
        <c:noMultiLvlLbl val="0"/>
      </c:catAx>
      <c:valAx>
        <c:axId val="1578336735"/>
        <c:scaling>
          <c:orientation val="minMax"/>
        </c:scaling>
        <c:delete val="1"/>
        <c:axPos val="b"/>
        <c:numFmt formatCode="0%" sourceLinked="1"/>
        <c:majorTickMark val="none"/>
        <c:minorTickMark val="none"/>
        <c:tickLblPos val="nextTo"/>
        <c:crossAx val="1578334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11/13/2024</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26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1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33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363"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38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41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435"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07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459"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48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50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53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55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4579"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60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662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09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867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3480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72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270000" y="1395414"/>
            <a:ext cx="12912600" cy="5682280"/>
          </a:xfrm>
          <a:prstGeom prst="rect">
            <a:avLst/>
          </a:prstGeom>
          <a:solidFill>
            <a:schemeClr val="accent5">
              <a:lumMod val="60000"/>
              <a:lumOff val="40000"/>
            </a:schemeClr>
          </a:solidFill>
        </p:spPr>
        <p:txBody>
          <a:bodyPr tIns="720000"/>
          <a:lstStyle>
            <a:lvl1pPr marL="0" indent="0"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4" name="Text Placeholder 3"/>
          <p:cNvSpPr>
            <a:spLocks noGrp="1"/>
          </p:cNvSpPr>
          <p:nvPr>
            <p:ph type="body" sz="quarter" idx="10" hasCustomPrompt="1"/>
          </p:nvPr>
        </p:nvSpPr>
        <p:spPr bwMode="gray">
          <a:xfrm>
            <a:off x="2525005" y="2683267"/>
            <a:ext cx="8402590" cy="3106574"/>
          </a:xfrm>
          <a:prstGeom prst="rect">
            <a:avLst/>
          </a:prstGeo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68566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74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6890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77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81612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79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479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481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0145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2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84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5159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86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24526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89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4002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91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9063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93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400126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96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99072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98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5773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301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9928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9928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333555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333555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56782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56782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804399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804399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10364114"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10364114"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9928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33355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56782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80209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10363658"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428193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87769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97271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97271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331967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331967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5671597"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5671597"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8023523"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8023523"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7271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0375449"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0375449"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331967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566663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801359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1036055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156154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4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21729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50874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0733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3784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403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358559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505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01949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70196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22663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9155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608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44084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17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710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0993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19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21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4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oleObject" Target="../embeddings/oleObject12.bin"/><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13.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vmlDrawing" Target="../drawings/vmlDrawing12.v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28"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27.vml"/><Relationship Id="rId7"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4.x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tags" Target="../tags/tag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tags" Target="../tags/tag3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image" Target="../media/image2.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vmlDrawing" Target="../drawings/vmlDrawing29.v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image" Target="../media/image1.emf"/><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theme" Target="../theme/theme4.xml"/><Relationship Id="rId30" Type="http://schemas.openxmlformats.org/officeDocument/2006/relationships/oleObject" Target="../embeddings/oleObject29.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27"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91"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7651"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150751214"/>
      </p:ext>
    </p:extLst>
  </p:cSld>
  <p:clrMap bg1="lt1" tx1="dk1" bg2="lt2" tx2="dk2" accent1="accent1" accent2="accent2" accent3="accent3" accent4="accent4" accent5="accent5" accent6="accent6" hlink="hlink" folHlink="folHlink"/>
  <p:sldLayoutIdLst>
    <p:sldLayoutId id="2147484057"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9699" name="think-cell Slide" r:id="rId30" imgW="6350000" imgH="6350000" progId="">
                  <p:embed/>
                </p:oleObj>
              </mc:Choice>
              <mc:Fallback>
                <p:oleObj name="think-cell Slide" r:id="rId30" imgW="6350000" imgH="6350000" progId="">
                  <p:embed/>
                  <p:pic>
                    <p:nvPicPr>
                      <p:cNvPr id="8" name="Object 7"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4154925801"/>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 id="2147484079" r:id="rId18"/>
    <p:sldLayoutId id="2147484080" r:id="rId19"/>
    <p:sldLayoutId id="2147484081" r:id="rId20"/>
    <p:sldLayoutId id="2147484082" r:id="rId21"/>
    <p:sldLayoutId id="2147484083" r:id="rId22"/>
    <p:sldLayoutId id="2147484084" r:id="rId23"/>
    <p:sldLayoutId id="2147484085" r:id="rId24"/>
    <p:sldLayoutId id="2147484086" r:id="rId25"/>
    <p:sldLayoutId id="2147484087" r:id="rId2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4.xml"/><Relationship Id="rId5" Type="http://schemas.openxmlformats.org/officeDocument/2006/relationships/chart" Target="../charts/char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a:extLst>
              <a:ext uri="{FF2B5EF4-FFF2-40B4-BE49-F238E27FC236}">
                <a16:creationId xmlns:a16="http://schemas.microsoft.com/office/drawing/2014/main" id="{23246254-08CA-4263-4B91-24315CC2840B}"/>
              </a:ext>
            </a:extLst>
          </p:cNvPr>
          <p:cNvSpPr txBox="1">
            <a:spLocks/>
          </p:cNvSpPr>
          <p:nvPr/>
        </p:nvSpPr>
        <p:spPr bwMode="gray">
          <a:xfrm>
            <a:off x="6945313" y="3105150"/>
            <a:ext cx="6176853" cy="3187224"/>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50000"/>
              </a:lnSpc>
            </a:pPr>
            <a:r>
              <a:rPr lang="en-GB" sz="1200" dirty="0">
                <a:solidFill>
                  <a:schemeClr val="bg2"/>
                </a:solidFill>
              </a:rPr>
              <a:t>RECALL</a:t>
            </a:r>
          </a:p>
          <a:p>
            <a:pPr>
              <a:lnSpc>
                <a:spcPct val="150000"/>
              </a:lnSpc>
            </a:pPr>
            <a:endParaRPr lang="en-GB" sz="1200" dirty="0">
              <a:solidFill>
                <a:schemeClr val="bg2"/>
              </a:solidFill>
            </a:endParaRPr>
          </a:p>
          <a:p>
            <a:pPr>
              <a:lnSpc>
                <a:spcPct val="150000"/>
              </a:lnSpc>
            </a:pPr>
            <a:endParaRPr lang="en-GB" sz="1200" b="0" dirty="0">
              <a:solidFill>
                <a:schemeClr val="bg2"/>
              </a:solidFill>
            </a:endParaRPr>
          </a:p>
          <a:p>
            <a:pPr>
              <a:lnSpc>
                <a:spcPct val="150000"/>
              </a:lnSpc>
            </a:pPr>
            <a:endParaRPr lang="en-GB" sz="1200" b="0" dirty="0">
              <a:solidFill>
                <a:schemeClr val="bg2"/>
              </a:solidFill>
            </a:endParaRPr>
          </a:p>
          <a:p>
            <a:pPr>
              <a:lnSpc>
                <a:spcPct val="150000"/>
              </a:lnSpc>
            </a:pPr>
            <a:r>
              <a:rPr lang="en-GB" sz="1200" dirty="0">
                <a:solidFill>
                  <a:schemeClr val="bg2"/>
                </a:solidFill>
              </a:rPr>
              <a:t>RECOMMENDATION </a:t>
            </a:r>
          </a:p>
          <a:p>
            <a:pPr>
              <a:lnSpc>
                <a:spcPct val="150000"/>
              </a:lnSpc>
            </a:pPr>
            <a:endParaRPr lang="en-GB" sz="1200" dirty="0">
              <a:solidFill>
                <a:schemeClr val="bg2"/>
              </a:solidFill>
            </a:endParaRPr>
          </a:p>
          <a:p>
            <a:pPr>
              <a:lnSpc>
                <a:spcPct val="150000"/>
              </a:lnSpc>
            </a:pPr>
            <a:endParaRPr lang="en-GB" sz="1200" dirty="0">
              <a:solidFill>
                <a:schemeClr val="bg2"/>
              </a:solidFill>
            </a:endParaRPr>
          </a:p>
          <a:p>
            <a:pPr>
              <a:lnSpc>
                <a:spcPct val="150000"/>
              </a:lnSpc>
            </a:pPr>
            <a:endParaRPr lang="en-GB" sz="1200" dirty="0">
              <a:solidFill>
                <a:schemeClr val="bg2"/>
              </a:solidFill>
            </a:endParaRPr>
          </a:p>
          <a:p>
            <a:pPr>
              <a:lnSpc>
                <a:spcPct val="150000"/>
              </a:lnSpc>
            </a:pPr>
            <a:endParaRPr lang="en-GB" sz="1200" dirty="0">
              <a:solidFill>
                <a:schemeClr val="bg2"/>
              </a:solidFill>
            </a:endParaRPr>
          </a:p>
          <a:p>
            <a:pPr>
              <a:lnSpc>
                <a:spcPct val="150000"/>
              </a:lnSpc>
            </a:pPr>
            <a:r>
              <a:rPr lang="en-GB" sz="1200" dirty="0">
                <a:solidFill>
                  <a:schemeClr val="bg2"/>
                </a:solidFill>
              </a:rPr>
              <a:t>IMPROVED IMPRESSION</a:t>
            </a:r>
          </a:p>
        </p:txBody>
      </p:sp>
      <p:graphicFrame>
        <p:nvGraphicFramePr>
          <p:cNvPr id="12" name="Chart 11">
            <a:extLst>
              <a:ext uri="{FF2B5EF4-FFF2-40B4-BE49-F238E27FC236}">
                <a16:creationId xmlns:a16="http://schemas.microsoft.com/office/drawing/2014/main" id="{FA91AB09-A41C-BC11-769D-6CE25CF65CFF}"/>
              </a:ext>
            </a:extLst>
          </p:cNvPr>
          <p:cNvGraphicFramePr/>
          <p:nvPr>
            <p:extLst>
              <p:ext uri="{D42A27DB-BD31-4B8C-83A1-F6EECF244321}">
                <p14:modId xmlns:p14="http://schemas.microsoft.com/office/powerpoint/2010/main" val="3734911543"/>
              </p:ext>
            </p:extLst>
          </p:nvPr>
        </p:nvGraphicFramePr>
        <p:xfrm>
          <a:off x="6912036" y="5746848"/>
          <a:ext cx="6243405" cy="1238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A09E2EA5-4F2E-30DD-0125-DEB482EBE281}"/>
              </a:ext>
            </a:extLst>
          </p:cNvPr>
          <p:cNvGraphicFramePr/>
          <p:nvPr>
            <p:extLst>
              <p:ext uri="{D42A27DB-BD31-4B8C-83A1-F6EECF244321}">
                <p14:modId xmlns:p14="http://schemas.microsoft.com/office/powerpoint/2010/main" val="3776904015"/>
              </p:ext>
            </p:extLst>
          </p:nvPr>
        </p:nvGraphicFramePr>
        <p:xfrm>
          <a:off x="6945313" y="3245944"/>
          <a:ext cx="6243405" cy="123874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369411A0-2DF7-E310-529E-A778AC471601}"/>
              </a:ext>
            </a:extLst>
          </p:cNvPr>
          <p:cNvSpPr>
            <a:spLocks noGrp="1"/>
          </p:cNvSpPr>
          <p:nvPr>
            <p:ph type="body" sz="quarter" idx="31"/>
          </p:nvPr>
        </p:nvSpPr>
        <p:spPr/>
        <p:txBody>
          <a:bodyPr/>
          <a:lstStyle/>
          <a:p>
            <a:r>
              <a:rPr lang="en-GB" dirty="0"/>
              <a:t>‘Get On Board!’</a:t>
            </a:r>
          </a:p>
        </p:txBody>
      </p:sp>
      <p:sp>
        <p:nvSpPr>
          <p:cNvPr id="11" name="Title 10">
            <a:extLst>
              <a:ext uri="{FF2B5EF4-FFF2-40B4-BE49-F238E27FC236}">
                <a16:creationId xmlns:a16="http://schemas.microsoft.com/office/drawing/2014/main" id="{9B833365-B874-D40D-090A-DF0C9F0D2B18}"/>
              </a:ext>
            </a:extLst>
          </p:cNvPr>
          <p:cNvSpPr>
            <a:spLocks noGrp="1"/>
          </p:cNvSpPr>
          <p:nvPr>
            <p:ph type="title"/>
          </p:nvPr>
        </p:nvSpPr>
        <p:spPr/>
        <p:txBody>
          <a:bodyPr/>
          <a:lstStyle/>
          <a:p>
            <a:r>
              <a:rPr lang="en-GB" dirty="0"/>
              <a:t>Birds eye</a:t>
            </a:r>
          </a:p>
        </p:txBody>
      </p:sp>
      <p:sp>
        <p:nvSpPr>
          <p:cNvPr id="30" name="Rectangle 29">
            <a:extLst>
              <a:ext uri="{FF2B5EF4-FFF2-40B4-BE49-F238E27FC236}">
                <a16:creationId xmlns:a16="http://schemas.microsoft.com/office/drawing/2014/main" id="{25405DEF-FB84-E8C4-0582-BD28DCC475C6}"/>
              </a:ext>
            </a:extLst>
          </p:cNvPr>
          <p:cNvSpPr/>
          <p:nvPr/>
        </p:nvSpPr>
        <p:spPr>
          <a:xfrm>
            <a:off x="-31530" y="7143006"/>
            <a:ext cx="13442949" cy="338554"/>
          </a:xfrm>
          <a:prstGeom prst="rect">
            <a:avLst/>
          </a:prstGeom>
        </p:spPr>
        <p:txBody>
          <a:bodyPr wrap="square">
            <a:spAutoFit/>
          </a:bodyPr>
          <a:lstStyle/>
          <a:p>
            <a:pPr algn="r" defTabSz="654246">
              <a:defRPr/>
            </a:pPr>
            <a:r>
              <a:rPr lang="en-US" sz="800" b="1" dirty="0">
                <a:solidFill>
                  <a:srgbClr val="000000"/>
                </a:solidFill>
                <a:latin typeface="Arial"/>
              </a:rPr>
              <a:t>Source: </a:t>
            </a:r>
            <a:r>
              <a:rPr lang="en-US" sz="800" dirty="0">
                <a:solidFill>
                  <a:srgbClr val="000000"/>
                </a:solidFill>
                <a:latin typeface="Arial"/>
              </a:rPr>
              <a:t>DCM / Birds Eye Conducted by; Differentology May 2024. </a:t>
            </a:r>
          </a:p>
          <a:p>
            <a:pPr algn="r" defTabSz="654246">
              <a:defRPr/>
            </a:pPr>
            <a:r>
              <a:rPr lang="en-US" sz="800" dirty="0">
                <a:solidFill>
                  <a:srgbClr val="000000"/>
                </a:solidFill>
                <a:latin typeface="Arial"/>
              </a:rPr>
              <a:t>Uplifts are control (not exposed to ad in cinema)</a:t>
            </a:r>
            <a:r>
              <a:rPr lang="en-US" sz="800" dirty="0">
                <a:solidFill>
                  <a:srgbClr val="000000"/>
                </a:solidFill>
              </a:rPr>
              <a:t> vs test (exposed to ad in cinema)</a:t>
            </a:r>
            <a:endParaRPr lang="en-US" sz="800" dirty="0">
              <a:solidFill>
                <a:srgbClr val="000000"/>
              </a:solidFill>
              <a:latin typeface="Arial"/>
            </a:endParaRPr>
          </a:p>
        </p:txBody>
      </p:sp>
      <p:graphicFrame>
        <p:nvGraphicFramePr>
          <p:cNvPr id="38" name="Table 5">
            <a:extLst>
              <a:ext uri="{FF2B5EF4-FFF2-40B4-BE49-F238E27FC236}">
                <a16:creationId xmlns:a16="http://schemas.microsoft.com/office/drawing/2014/main" id="{8FB2E980-A3C8-88FE-6584-1E6BD4D70546}"/>
              </a:ext>
            </a:extLst>
          </p:cNvPr>
          <p:cNvGraphicFramePr>
            <a:graphicFrameLocks noGrp="1"/>
          </p:cNvGraphicFramePr>
          <p:nvPr>
            <p:extLst>
              <p:ext uri="{D42A27DB-BD31-4B8C-83A1-F6EECF244321}">
                <p14:modId xmlns:p14="http://schemas.microsoft.com/office/powerpoint/2010/main" val="3346383145"/>
              </p:ext>
            </p:extLst>
          </p:nvPr>
        </p:nvGraphicFramePr>
        <p:xfrm>
          <a:off x="269998" y="1020336"/>
          <a:ext cx="6451477" cy="556916"/>
        </p:xfrm>
        <a:graphic>
          <a:graphicData uri="http://schemas.openxmlformats.org/drawingml/2006/table">
            <a:tbl>
              <a:tblPr firstRow="1" bandRow="1">
                <a:tableStyleId>{5C22544A-7EE6-4342-B048-85BDC9FD1C3A}</a:tableStyleId>
              </a:tblPr>
              <a:tblGrid>
                <a:gridCol w="934752">
                  <a:extLst>
                    <a:ext uri="{9D8B030D-6E8A-4147-A177-3AD203B41FA5}">
                      <a16:colId xmlns:a16="http://schemas.microsoft.com/office/drawing/2014/main" val="1043653864"/>
                    </a:ext>
                  </a:extLst>
                </a:gridCol>
                <a:gridCol w="1282800">
                  <a:extLst>
                    <a:ext uri="{9D8B030D-6E8A-4147-A177-3AD203B41FA5}">
                      <a16:colId xmlns:a16="http://schemas.microsoft.com/office/drawing/2014/main" val="1430915649"/>
                    </a:ext>
                  </a:extLst>
                </a:gridCol>
                <a:gridCol w="1533114">
                  <a:extLst>
                    <a:ext uri="{9D8B030D-6E8A-4147-A177-3AD203B41FA5}">
                      <a16:colId xmlns:a16="http://schemas.microsoft.com/office/drawing/2014/main" val="1969532920"/>
                    </a:ext>
                  </a:extLst>
                </a:gridCol>
                <a:gridCol w="1605688">
                  <a:extLst>
                    <a:ext uri="{9D8B030D-6E8A-4147-A177-3AD203B41FA5}">
                      <a16:colId xmlns:a16="http://schemas.microsoft.com/office/drawing/2014/main" val="696929619"/>
                    </a:ext>
                  </a:extLst>
                </a:gridCol>
                <a:gridCol w="1095123">
                  <a:extLst>
                    <a:ext uri="{9D8B030D-6E8A-4147-A177-3AD203B41FA5}">
                      <a16:colId xmlns:a16="http://schemas.microsoft.com/office/drawing/2014/main" val="214587584"/>
                    </a:ext>
                  </a:extLst>
                </a:gridCol>
              </a:tblGrid>
              <a:tr h="259785">
                <a:tc>
                  <a:txBody>
                    <a:bodyPr/>
                    <a:lstStyle/>
                    <a:p>
                      <a:pPr marL="0" algn="ctr" defTabSz="961844" rtl="0" eaLnBrk="1" latinLnBrk="0" hangingPunct="1">
                        <a:lnSpc>
                          <a:spcPct val="100000"/>
                        </a:lnSpc>
                      </a:pPr>
                      <a:r>
                        <a:rPr lang="en-GB" sz="900" b="1" kern="1200" dirty="0">
                          <a:solidFill>
                            <a:schemeClr val="bg2"/>
                          </a:solidFill>
                          <a:latin typeface="+mn-lt"/>
                          <a:ea typeface="+mn-ea"/>
                          <a:cs typeface="+mn-cs"/>
                        </a:rPr>
                        <a:t>SECTOR</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bg2"/>
                          </a:solidFill>
                          <a:latin typeface="+mn-lt"/>
                          <a:ea typeface="+mn-ea"/>
                          <a:cs typeface="+mn-cs"/>
                        </a:rPr>
                        <a:t>TARGET AUDIENCE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bg2"/>
                          </a:solidFill>
                          <a:latin typeface="+mn-lt"/>
                          <a:ea typeface="+mn-ea"/>
                          <a:cs typeface="+mn-cs"/>
                        </a:rPr>
                        <a:t>PACKAGE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bg2"/>
                          </a:solidFill>
                          <a:latin typeface="+mn-lt"/>
                          <a:ea typeface="+mn-ea"/>
                          <a:cs typeface="+mn-cs"/>
                        </a:rPr>
                        <a:t>MEDIA AGENCY</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bg2"/>
                          </a:solidFill>
                          <a:latin typeface="+mn-lt"/>
                          <a:ea typeface="+mn-ea"/>
                          <a:cs typeface="+mn-cs"/>
                        </a:rPr>
                        <a:t>COPY LENGTH</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297131">
                <a:tc>
                  <a:txBody>
                    <a:bodyPr/>
                    <a:lstStyle/>
                    <a:p>
                      <a:pPr algn="ctr" fontAlgn="ctr"/>
                      <a:r>
                        <a:rPr lang="en-GB" sz="1050" b="0" i="0" u="none" strike="noStrike" dirty="0">
                          <a:solidFill>
                            <a:srgbClr val="000000"/>
                          </a:solidFill>
                          <a:effectLst/>
                          <a:latin typeface="+mn-lt"/>
                        </a:rPr>
                        <a:t>FMCG</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HP+CH</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Family AGP</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Zenith</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20”</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39" name="Content Placeholder 6">
            <a:extLst>
              <a:ext uri="{FF2B5EF4-FFF2-40B4-BE49-F238E27FC236}">
                <a16:creationId xmlns:a16="http://schemas.microsoft.com/office/drawing/2014/main" id="{AFE07F1B-5BFA-5E76-6595-F952AA5868F6}"/>
              </a:ext>
            </a:extLst>
          </p:cNvPr>
          <p:cNvSpPr txBox="1">
            <a:spLocks/>
          </p:cNvSpPr>
          <p:nvPr/>
        </p:nvSpPr>
        <p:spPr bwMode="gray">
          <a:xfrm>
            <a:off x="193097" y="1700734"/>
            <a:ext cx="6591253" cy="48368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ts val="1800"/>
              </a:lnSpc>
            </a:pPr>
            <a:r>
              <a:rPr lang="en-GB" altLang="en-US" sz="1100" dirty="0">
                <a:solidFill>
                  <a:schemeClr val="bg2"/>
                </a:solidFill>
                <a:latin typeface="Arial" pitchFamily="34" charset="0"/>
                <a:cs typeface="Arial" pitchFamily="34" charset="0"/>
              </a:rPr>
              <a:t>BACKGROUND &amp; PLAN</a:t>
            </a:r>
          </a:p>
          <a:p>
            <a:pPr>
              <a:lnSpc>
                <a:spcPts val="1800"/>
              </a:lnSpc>
            </a:pPr>
            <a:r>
              <a:rPr lang="en-GB" altLang="en-US" sz="1100" b="0" dirty="0">
                <a:solidFill>
                  <a:schemeClr val="bg1"/>
                </a:solidFill>
                <a:latin typeface="Arial" pitchFamily="34" charset="0"/>
                <a:cs typeface="Arial" pitchFamily="34" charset="0"/>
              </a:rPr>
              <a:t>While already being highly salient, Birds Eye wanted to reach families to promote its new Mini Fish Finger product and saw the opportunity for cinema to drive incremental reach within the AV mix. With a new 20” creative, Birds Eye reintroduced the beloved ‘The Captain’ character to engage audiences, connect emotionally and promote the new product. </a:t>
            </a:r>
          </a:p>
          <a:p>
            <a:pPr>
              <a:lnSpc>
                <a:spcPts val="1800"/>
              </a:lnSpc>
            </a:pPr>
            <a:endParaRPr lang="en-GB" altLang="en-US" sz="1100" b="0" dirty="0">
              <a:solidFill>
                <a:schemeClr val="bg1"/>
              </a:solidFill>
              <a:latin typeface="Arial" pitchFamily="34" charset="0"/>
              <a:cs typeface="Arial" pitchFamily="34" charset="0"/>
            </a:endParaRPr>
          </a:p>
          <a:p>
            <a:pPr>
              <a:lnSpc>
                <a:spcPts val="1800"/>
              </a:lnSpc>
            </a:pPr>
            <a:r>
              <a:rPr lang="en-GB" altLang="en-US" sz="1100" b="0" dirty="0">
                <a:solidFill>
                  <a:schemeClr val="bg1"/>
                </a:solidFill>
                <a:latin typeface="Arial" pitchFamily="34" charset="0"/>
                <a:cs typeface="Arial" pitchFamily="34" charset="0"/>
              </a:rPr>
              <a:t>Aiming to leverage cinema to enhance perceptions of product quality, sustainability and brand worth, Birds Eye ran in Family AGP titles from April to June including </a:t>
            </a:r>
            <a:r>
              <a:rPr lang="en-GB" altLang="en-US" sz="1100" b="0" i="1" dirty="0">
                <a:solidFill>
                  <a:schemeClr val="bg1"/>
                </a:solidFill>
                <a:latin typeface="Arial" pitchFamily="34" charset="0"/>
                <a:cs typeface="Arial" pitchFamily="34" charset="0"/>
              </a:rPr>
              <a:t>Migration </a:t>
            </a:r>
            <a:r>
              <a:rPr lang="en-GB" altLang="en-US" sz="1100" b="0" dirty="0">
                <a:solidFill>
                  <a:schemeClr val="bg1"/>
                </a:solidFill>
                <a:latin typeface="Arial" pitchFamily="34" charset="0"/>
                <a:cs typeface="Arial" pitchFamily="34" charset="0"/>
              </a:rPr>
              <a:t>and </a:t>
            </a:r>
            <a:r>
              <a:rPr lang="en-GB" altLang="en-US" sz="1100" b="0" i="1" dirty="0">
                <a:solidFill>
                  <a:schemeClr val="bg1"/>
                </a:solidFill>
                <a:latin typeface="Arial" pitchFamily="34" charset="0"/>
                <a:cs typeface="Arial" pitchFamily="34" charset="0"/>
              </a:rPr>
              <a:t>Kung Fu Panda 4. </a:t>
            </a:r>
            <a:r>
              <a:rPr lang="en-GB" altLang="en-US" sz="1100" b="0" dirty="0">
                <a:solidFill>
                  <a:schemeClr val="bg1"/>
                </a:solidFill>
                <a:latin typeface="Arial" pitchFamily="34" charset="0"/>
                <a:cs typeface="Arial" pitchFamily="34" charset="0"/>
              </a:rPr>
              <a:t>Alongside cinema, the ad also ran across TV, BVOD, Social Media, YouTube, and content creators.</a:t>
            </a:r>
          </a:p>
          <a:p>
            <a:pPr>
              <a:lnSpc>
                <a:spcPts val="1800"/>
              </a:lnSpc>
            </a:pPr>
            <a:endParaRPr lang="en-GB" sz="1100" b="0" dirty="0">
              <a:solidFill>
                <a:schemeClr val="bg2"/>
              </a:solidFill>
            </a:endParaRPr>
          </a:p>
          <a:p>
            <a:pPr>
              <a:lnSpc>
                <a:spcPts val="1800"/>
              </a:lnSpc>
            </a:pPr>
            <a:r>
              <a:rPr lang="en-GB" sz="1100" dirty="0">
                <a:solidFill>
                  <a:schemeClr val="bg2"/>
                </a:solidFill>
              </a:rPr>
              <a:t>RESULTS</a:t>
            </a:r>
          </a:p>
          <a:p>
            <a:pPr>
              <a:lnSpc>
                <a:spcPts val="1800"/>
              </a:lnSpc>
            </a:pPr>
            <a:r>
              <a:rPr lang="en-GB" sz="1100" b="0" dirty="0">
                <a:solidFill>
                  <a:schemeClr val="bg1"/>
                </a:solidFill>
              </a:rPr>
              <a:t>The inclusion of cinema was successful in improving Birds Eye’s core brand metrics, with the campaign helping to drive significant uplifts across awareness, consideration and purchase intent, with further uplifts also seen across core brand metrics: </a:t>
            </a:r>
          </a:p>
          <a:p>
            <a:pPr>
              <a:lnSpc>
                <a:spcPts val="1800"/>
              </a:lnSpc>
            </a:pPr>
            <a:endParaRPr lang="en-GB" sz="1100" b="0" dirty="0">
              <a:solidFill>
                <a:schemeClr val="bg1"/>
              </a:solidFill>
            </a:endParaRPr>
          </a:p>
        </p:txBody>
      </p:sp>
      <p:sp>
        <p:nvSpPr>
          <p:cNvPr id="48" name="Rectangle: Rounded Corners 47">
            <a:extLst>
              <a:ext uri="{FF2B5EF4-FFF2-40B4-BE49-F238E27FC236}">
                <a16:creationId xmlns:a16="http://schemas.microsoft.com/office/drawing/2014/main" id="{89B51345-8762-E56F-7A6D-F723A44AAA30}"/>
              </a:ext>
            </a:extLst>
          </p:cNvPr>
          <p:cNvSpPr/>
          <p:nvPr/>
        </p:nvSpPr>
        <p:spPr>
          <a:xfrm>
            <a:off x="320784" y="5165152"/>
            <a:ext cx="1949306" cy="1010079"/>
          </a:xfrm>
          <a:prstGeom prst="roundRect">
            <a:avLst/>
          </a:prstGeom>
          <a:solidFill>
            <a:schemeClr val="bg2"/>
          </a:solidFill>
          <a:ln>
            <a:solidFill>
              <a:schemeClr val="bg2"/>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200" b="1" i="0" u="none" strike="noStrike" baseline="0" dirty="0">
                <a:solidFill>
                  <a:srgbClr val="FFFFFF"/>
                </a:solidFill>
                <a:latin typeface="Arial" panose="020B0604020202020204" pitchFamily="34" charset="0"/>
              </a:rPr>
              <a:t>‘Birds Eye provides food which is sourced responsibly’</a:t>
            </a:r>
          </a:p>
        </p:txBody>
      </p:sp>
      <p:sp>
        <p:nvSpPr>
          <p:cNvPr id="49" name="Rectangle: Rounded Corners 48">
            <a:extLst>
              <a:ext uri="{FF2B5EF4-FFF2-40B4-BE49-F238E27FC236}">
                <a16:creationId xmlns:a16="http://schemas.microsoft.com/office/drawing/2014/main" id="{8C871A24-E675-77DD-2BD4-0E72B2D9E1BB}"/>
              </a:ext>
            </a:extLst>
          </p:cNvPr>
          <p:cNvSpPr/>
          <p:nvPr/>
        </p:nvSpPr>
        <p:spPr>
          <a:xfrm>
            <a:off x="2509695" y="5163437"/>
            <a:ext cx="1949306" cy="1010079"/>
          </a:xfrm>
          <a:prstGeom prst="roundRect">
            <a:avLst/>
          </a:prstGeom>
          <a:solidFill>
            <a:schemeClr val="bg2"/>
          </a:solidFill>
          <a:ln>
            <a:solidFill>
              <a:schemeClr val="bg2"/>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200" b="1" i="0" u="none" strike="noStrike" baseline="0" dirty="0">
                <a:solidFill>
                  <a:srgbClr val="FFFFFF"/>
                </a:solidFill>
                <a:latin typeface="Arial" panose="020B0604020202020204" pitchFamily="34" charset="0"/>
              </a:rPr>
              <a:t>‘Birds Eye makes me feel reassured that the food I’ve prepared is the best quality’</a:t>
            </a:r>
          </a:p>
        </p:txBody>
      </p:sp>
      <p:sp>
        <p:nvSpPr>
          <p:cNvPr id="50" name="Rectangle: Rounded Corners 49">
            <a:extLst>
              <a:ext uri="{FF2B5EF4-FFF2-40B4-BE49-F238E27FC236}">
                <a16:creationId xmlns:a16="http://schemas.microsoft.com/office/drawing/2014/main" id="{3ACB58A7-348C-5105-79BF-6CFCE74805F4}"/>
              </a:ext>
            </a:extLst>
          </p:cNvPr>
          <p:cNvSpPr/>
          <p:nvPr/>
        </p:nvSpPr>
        <p:spPr>
          <a:xfrm>
            <a:off x="4708508" y="5165152"/>
            <a:ext cx="1949306" cy="1010079"/>
          </a:xfrm>
          <a:prstGeom prst="roundRect">
            <a:avLst/>
          </a:prstGeom>
          <a:solidFill>
            <a:schemeClr val="bg2"/>
          </a:solidFill>
          <a:ln>
            <a:solidFill>
              <a:schemeClr val="bg2"/>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200" b="1" i="0" u="none" strike="noStrike" baseline="0" dirty="0">
                <a:solidFill>
                  <a:srgbClr val="FFFFFF"/>
                </a:solidFill>
                <a:latin typeface="Arial" panose="020B0604020202020204" pitchFamily="34" charset="0"/>
              </a:rPr>
              <a:t>‘Birds Eye is a brand worth paying more for’</a:t>
            </a:r>
          </a:p>
        </p:txBody>
      </p:sp>
      <p:sp>
        <p:nvSpPr>
          <p:cNvPr id="51" name="TextBox 50">
            <a:extLst>
              <a:ext uri="{FF2B5EF4-FFF2-40B4-BE49-F238E27FC236}">
                <a16:creationId xmlns:a16="http://schemas.microsoft.com/office/drawing/2014/main" id="{BD5B413C-A62E-A17C-B669-718E45B8C162}"/>
              </a:ext>
            </a:extLst>
          </p:cNvPr>
          <p:cNvSpPr txBox="1"/>
          <p:nvPr/>
        </p:nvSpPr>
        <p:spPr>
          <a:xfrm>
            <a:off x="320784" y="6246565"/>
            <a:ext cx="1949306" cy="408623"/>
          </a:xfrm>
          <a:prstGeom prst="roundRect">
            <a:avLst/>
          </a:prstGeom>
          <a:noFill/>
          <a:ln>
            <a:solidFill>
              <a:schemeClr val="bg2"/>
            </a:solidFill>
          </a:ln>
        </p:spPr>
        <p:txBody>
          <a:bodyPr wrap="square" rtlCol="0">
            <a:spAutoFit/>
          </a:bodyPr>
          <a:lstStyle/>
          <a:p>
            <a:pPr algn="ctr" defTabSz="672130"/>
            <a:r>
              <a:rPr lang="en-US" sz="1800" b="1" dirty="0">
                <a:solidFill>
                  <a:schemeClr val="bg2"/>
                </a:solidFill>
                <a:cs typeface="Calibri Light"/>
              </a:rPr>
              <a:t>+27%</a:t>
            </a:r>
          </a:p>
        </p:txBody>
      </p:sp>
      <p:sp>
        <p:nvSpPr>
          <p:cNvPr id="52" name="TextBox 51">
            <a:extLst>
              <a:ext uri="{FF2B5EF4-FFF2-40B4-BE49-F238E27FC236}">
                <a16:creationId xmlns:a16="http://schemas.microsoft.com/office/drawing/2014/main" id="{6B870E1C-583E-5869-B2A9-35AB3005AA9D}"/>
              </a:ext>
            </a:extLst>
          </p:cNvPr>
          <p:cNvSpPr txBox="1"/>
          <p:nvPr/>
        </p:nvSpPr>
        <p:spPr>
          <a:xfrm>
            <a:off x="2509695" y="6236943"/>
            <a:ext cx="1949306" cy="408623"/>
          </a:xfrm>
          <a:prstGeom prst="roundRect">
            <a:avLst/>
          </a:prstGeom>
          <a:noFill/>
          <a:ln>
            <a:solidFill>
              <a:schemeClr val="bg2"/>
            </a:solidFill>
          </a:ln>
        </p:spPr>
        <p:txBody>
          <a:bodyPr wrap="square" rtlCol="0">
            <a:spAutoFit/>
          </a:bodyPr>
          <a:lstStyle/>
          <a:p>
            <a:pPr algn="ctr" defTabSz="672130"/>
            <a:r>
              <a:rPr lang="en-US" sz="1800" b="1" dirty="0">
                <a:solidFill>
                  <a:schemeClr val="bg2"/>
                </a:solidFill>
                <a:cs typeface="Calibri Light"/>
              </a:rPr>
              <a:t>+17%</a:t>
            </a:r>
          </a:p>
        </p:txBody>
      </p:sp>
      <p:sp>
        <p:nvSpPr>
          <p:cNvPr id="53" name="TextBox 52">
            <a:extLst>
              <a:ext uri="{FF2B5EF4-FFF2-40B4-BE49-F238E27FC236}">
                <a16:creationId xmlns:a16="http://schemas.microsoft.com/office/drawing/2014/main" id="{1301196A-803E-6BBE-1E0F-3C56F4C07204}"/>
              </a:ext>
            </a:extLst>
          </p:cNvPr>
          <p:cNvSpPr txBox="1"/>
          <p:nvPr/>
        </p:nvSpPr>
        <p:spPr>
          <a:xfrm>
            <a:off x="4725553" y="6252219"/>
            <a:ext cx="1932261" cy="408623"/>
          </a:xfrm>
          <a:prstGeom prst="roundRect">
            <a:avLst/>
          </a:prstGeom>
          <a:noFill/>
          <a:ln>
            <a:solidFill>
              <a:schemeClr val="bg2"/>
            </a:solidFill>
          </a:ln>
        </p:spPr>
        <p:txBody>
          <a:bodyPr wrap="square" rtlCol="0">
            <a:spAutoFit/>
          </a:bodyPr>
          <a:lstStyle/>
          <a:p>
            <a:pPr algn="ctr" defTabSz="672130"/>
            <a:r>
              <a:rPr lang="en-US" sz="1800" b="1" dirty="0">
                <a:solidFill>
                  <a:schemeClr val="bg2"/>
                </a:solidFill>
                <a:cs typeface="Calibri Light"/>
              </a:rPr>
              <a:t>+46%</a:t>
            </a:r>
          </a:p>
        </p:txBody>
      </p:sp>
      <p:pic>
        <p:nvPicPr>
          <p:cNvPr id="4" name="Picture Placeholder 3">
            <a:extLst>
              <a:ext uri="{FF2B5EF4-FFF2-40B4-BE49-F238E27FC236}">
                <a16:creationId xmlns:a16="http://schemas.microsoft.com/office/drawing/2014/main" id="{EF69F8E0-FD31-E0C5-337B-5C6CE588D289}"/>
              </a:ext>
            </a:extLst>
          </p:cNvPr>
          <p:cNvPicPr>
            <a:picLocks noGrp="1" noChangeAspect="1"/>
          </p:cNvPicPr>
          <p:nvPr>
            <p:ph type="pic" sz="quarter" idx="16"/>
          </p:nvPr>
        </p:nvPicPr>
        <p:blipFill>
          <a:blip r:embed="rId4"/>
          <a:srcRect t="13634" b="13634"/>
          <a:stretch>
            <a:fillRect/>
          </a:stretch>
        </p:blipFill>
        <p:spPr>
          <a:xfrm>
            <a:off x="7040563" y="249238"/>
            <a:ext cx="5959475" cy="2655887"/>
          </a:xfrm>
          <a:prstGeom prst="rect">
            <a:avLst/>
          </a:prstGeom>
        </p:spPr>
      </p:pic>
      <p:graphicFrame>
        <p:nvGraphicFramePr>
          <p:cNvPr id="10" name="Chart 9">
            <a:extLst>
              <a:ext uri="{FF2B5EF4-FFF2-40B4-BE49-F238E27FC236}">
                <a16:creationId xmlns:a16="http://schemas.microsoft.com/office/drawing/2014/main" id="{91DD0A3B-B2F1-D6E7-7783-3B1FF6E1877F}"/>
              </a:ext>
            </a:extLst>
          </p:cNvPr>
          <p:cNvGraphicFramePr/>
          <p:nvPr>
            <p:extLst>
              <p:ext uri="{D42A27DB-BD31-4B8C-83A1-F6EECF244321}">
                <p14:modId xmlns:p14="http://schemas.microsoft.com/office/powerpoint/2010/main" val="3273819167"/>
              </p:ext>
            </p:extLst>
          </p:nvPr>
        </p:nvGraphicFramePr>
        <p:xfrm>
          <a:off x="6945312" y="4456040"/>
          <a:ext cx="6243405" cy="1238743"/>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584E8B2F-BD75-94D7-06ED-8BD18A45D1C8}"/>
              </a:ext>
            </a:extLst>
          </p:cNvPr>
          <p:cNvSpPr txBox="1"/>
          <p:nvPr/>
        </p:nvSpPr>
        <p:spPr>
          <a:xfrm>
            <a:off x="11723283" y="3409030"/>
            <a:ext cx="960060" cy="408623"/>
          </a:xfrm>
          <a:prstGeom prst="roundRect">
            <a:avLst/>
          </a:prstGeom>
          <a:noFill/>
          <a:ln>
            <a:solidFill>
              <a:schemeClr val="bg2"/>
            </a:solidFill>
          </a:ln>
        </p:spPr>
        <p:txBody>
          <a:bodyPr wrap="square" rtlCol="0">
            <a:spAutoFit/>
          </a:bodyPr>
          <a:lstStyle/>
          <a:p>
            <a:pPr algn="ctr" defTabSz="672130"/>
            <a:r>
              <a:rPr lang="en-US" sz="1800" b="1" dirty="0">
                <a:solidFill>
                  <a:schemeClr val="bg2"/>
                </a:solidFill>
                <a:cs typeface="Calibri Light"/>
              </a:rPr>
              <a:t>+24%</a:t>
            </a:r>
          </a:p>
        </p:txBody>
      </p:sp>
      <p:sp>
        <p:nvSpPr>
          <p:cNvPr id="15" name="TextBox 14">
            <a:extLst>
              <a:ext uri="{FF2B5EF4-FFF2-40B4-BE49-F238E27FC236}">
                <a16:creationId xmlns:a16="http://schemas.microsoft.com/office/drawing/2014/main" id="{342B2F4A-CCA2-AE2A-269E-87B904413953}"/>
              </a:ext>
            </a:extLst>
          </p:cNvPr>
          <p:cNvSpPr txBox="1"/>
          <p:nvPr/>
        </p:nvSpPr>
        <p:spPr>
          <a:xfrm>
            <a:off x="11723283" y="4595063"/>
            <a:ext cx="960060" cy="408623"/>
          </a:xfrm>
          <a:prstGeom prst="roundRect">
            <a:avLst/>
          </a:prstGeom>
          <a:noFill/>
          <a:ln>
            <a:solidFill>
              <a:schemeClr val="bg2"/>
            </a:solidFill>
          </a:ln>
        </p:spPr>
        <p:txBody>
          <a:bodyPr wrap="square" rtlCol="0">
            <a:spAutoFit/>
          </a:bodyPr>
          <a:lstStyle/>
          <a:p>
            <a:pPr algn="ctr" defTabSz="672130"/>
            <a:r>
              <a:rPr lang="en-US" sz="1800" b="1" dirty="0">
                <a:solidFill>
                  <a:schemeClr val="bg2"/>
                </a:solidFill>
                <a:cs typeface="Calibri Light"/>
              </a:rPr>
              <a:t>+17%</a:t>
            </a:r>
          </a:p>
        </p:txBody>
      </p:sp>
      <p:sp>
        <p:nvSpPr>
          <p:cNvPr id="16" name="TextBox 15">
            <a:extLst>
              <a:ext uri="{FF2B5EF4-FFF2-40B4-BE49-F238E27FC236}">
                <a16:creationId xmlns:a16="http://schemas.microsoft.com/office/drawing/2014/main" id="{1DE01B51-4741-DDC3-03E0-F21C2480F696}"/>
              </a:ext>
            </a:extLst>
          </p:cNvPr>
          <p:cNvSpPr txBox="1"/>
          <p:nvPr/>
        </p:nvSpPr>
        <p:spPr>
          <a:xfrm>
            <a:off x="11723283" y="5875760"/>
            <a:ext cx="960060" cy="408623"/>
          </a:xfrm>
          <a:prstGeom prst="roundRect">
            <a:avLst/>
          </a:prstGeom>
          <a:noFill/>
          <a:ln>
            <a:solidFill>
              <a:schemeClr val="bg2"/>
            </a:solidFill>
          </a:ln>
        </p:spPr>
        <p:txBody>
          <a:bodyPr wrap="square" rtlCol="0">
            <a:spAutoFit/>
          </a:bodyPr>
          <a:lstStyle/>
          <a:p>
            <a:pPr algn="ctr" defTabSz="672130"/>
            <a:r>
              <a:rPr lang="en-US" sz="1800" b="1" dirty="0">
                <a:solidFill>
                  <a:schemeClr val="bg2"/>
                </a:solidFill>
                <a:cs typeface="Calibri Light"/>
              </a:rPr>
              <a:t>+32%</a:t>
            </a:r>
          </a:p>
        </p:txBody>
      </p:sp>
    </p:spTree>
    <p:extLst>
      <p:ext uri="{BB962C8B-B14F-4D97-AF65-F5344CB8AC3E}">
        <p14:creationId xmlns:p14="http://schemas.microsoft.com/office/powerpoint/2010/main" val="88713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4B9F03D9-2B03-1B46-9E4E-AF5BDA70FAD6}"/>
    </a:ext>
  </a:extLst>
</a:theme>
</file>

<file path=ppt/theme/theme2.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F42B4113-7D75-1742-BAD8-F2115512947F}"/>
    </a:ext>
  </a:extLst>
</a:theme>
</file>

<file path=ppt/theme/theme3.xml><?xml version="1.0" encoding="utf-8"?>
<a:theme xmlns:a="http://schemas.openxmlformats.org/drawingml/2006/main" name="2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4.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4AC01838-4122-4D60-892B-B5CDDD5C4FBC}"/>
    </a:ext>
  </a:extLst>
</a:theme>
</file>

<file path=ppt/theme/theme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3857</TotalTime>
  <Words>281</Words>
  <Application>Microsoft Office PowerPoint</Application>
  <PresentationFormat>Custom</PresentationFormat>
  <Paragraphs>40</Paragraphs>
  <Slides>1</Slides>
  <Notes>0</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0" baseType="lpstr">
      <vt:lpstr>Arial</vt:lpstr>
      <vt:lpstr>Century Gothic</vt:lpstr>
      <vt:lpstr>Impact</vt:lpstr>
      <vt:lpstr>Wingdings</vt:lpstr>
      <vt:lpstr>Divider Slides</vt:lpstr>
      <vt:lpstr>Copy Slides</vt:lpstr>
      <vt:lpstr>2_Blank with title</vt:lpstr>
      <vt:lpstr>Image Slides</vt:lpstr>
      <vt:lpstr>think-cell Slide</vt:lpstr>
      <vt:lpstr>Birds eye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Tull</dc:creator>
  <cp:lastModifiedBy>Michael Tull</cp:lastModifiedBy>
  <cp:revision>134</cp:revision>
  <dcterms:created xsi:type="dcterms:W3CDTF">2022-06-22T15:38:41Z</dcterms:created>
  <dcterms:modified xsi:type="dcterms:W3CDTF">2024-11-13T15:40:16Z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