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slideLayouts/slideLayout35.xml" ContentType="application/vnd.openxmlformats-officedocument.presentationml.slideLayout+xml"/>
  <Override PartName="/ppt/theme/theme3.xml" ContentType="application/vnd.openxmlformats-officedocument.theme+xml"/>
  <Override PartName="/ppt/tags/tag29.xml" ContentType="application/vnd.openxmlformats-officedocument.presentationml.tags+xml"/>
  <Override PartName="/ppt/tags/tag30.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31.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2"/>
    <p:sldMasterId id="2147483782" r:id="rId3"/>
    <p:sldMasterId id="2147484056" r:id="rId4"/>
  </p:sldMasterIdLst>
  <p:notesMasterIdLst>
    <p:notesMasterId r:id="rId6"/>
  </p:notesMasterIdLst>
  <p:handoutMasterIdLst>
    <p:handoutMasterId r:id="rId7"/>
  </p:handoutMasterIdLst>
  <p:sldIdLst>
    <p:sldId id="1252" r:id="rId5"/>
  </p:sldIdLst>
  <p:sldSz cx="13442950" cy="7561263"/>
  <p:notesSz cx="6858000" cy="9144000"/>
  <p:custDataLst>
    <p:tags r:id="rId8"/>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9E62"/>
    <a:srgbClr val="F0802F"/>
    <a:srgbClr val="FFFFFF"/>
    <a:srgbClr val="EAE9E9"/>
    <a:srgbClr val="D7BB77"/>
    <a:srgbClr val="C7C9C7"/>
    <a:srgbClr val="FB3449"/>
    <a:srgbClr val="000000"/>
    <a:srgbClr val="CAC8C8"/>
    <a:srgbClr val="854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47" autoAdjust="0"/>
  </p:normalViewPr>
  <p:slideViewPr>
    <p:cSldViewPr snapToGrid="0">
      <p:cViewPr varScale="1">
        <p:scale>
          <a:sx n="60" d="100"/>
          <a:sy n="60" d="100"/>
        </p:scale>
        <p:origin x="676" y="60"/>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100" b="1" i="0" u="none" strike="noStrike" kern="1200" spc="0" baseline="0">
                <a:solidFill>
                  <a:schemeClr val="accent6"/>
                </a:solidFill>
                <a:latin typeface="+mn-lt"/>
                <a:ea typeface="+mn-ea"/>
                <a:cs typeface="+mn-cs"/>
              </a:defRPr>
            </a:pPr>
            <a:r>
              <a:rPr lang="en-GB" sz="1100" b="1" dirty="0">
                <a:solidFill>
                  <a:schemeClr val="accent6"/>
                </a:solidFill>
              </a:rPr>
              <a:t>% agree</a:t>
            </a:r>
          </a:p>
        </c:rich>
      </c:tx>
      <c:layout>
        <c:manualLayout>
          <c:xMode val="edge"/>
          <c:yMode val="edge"/>
          <c:x val="6.708492511905112E-3"/>
          <c:y val="1.4074785133258846E-2"/>
        </c:manualLayout>
      </c:layout>
      <c:overlay val="0"/>
      <c:spPr>
        <a:noFill/>
        <a:ln>
          <a:noFill/>
        </a:ln>
        <a:effectLst/>
      </c:spPr>
      <c:txPr>
        <a:bodyPr rot="0" spcFirstLastPara="1" vertOverflow="ellipsis" vert="horz" wrap="square" anchor="ctr" anchorCtr="1"/>
        <a:lstStyle/>
        <a:p>
          <a:pPr algn="l">
            <a:defRPr sz="1100" b="1" i="0" u="none" strike="noStrike" kern="1200" spc="0" baseline="0">
              <a:solidFill>
                <a:schemeClr val="accent6"/>
              </a:solidFill>
              <a:latin typeface="+mn-lt"/>
              <a:ea typeface="+mn-ea"/>
              <a:cs typeface="+mn-cs"/>
            </a:defRPr>
          </a:pPr>
          <a:endParaRPr lang="en-US"/>
        </a:p>
      </c:txPr>
    </c:title>
    <c:autoTitleDeleted val="0"/>
    <c:plotArea>
      <c:layout>
        <c:manualLayout>
          <c:layoutTarget val="inner"/>
          <c:xMode val="edge"/>
          <c:yMode val="edge"/>
          <c:x val="2.0896459613216553E-2"/>
          <c:y val="9.0917844463795305E-2"/>
          <c:w val="0.95820708077356687"/>
          <c:h val="0.54833545448456011"/>
        </c:manualLayout>
      </c:layout>
      <c:barChart>
        <c:barDir val="col"/>
        <c:grouping val="clustered"/>
        <c:varyColors val="0"/>
        <c:ser>
          <c:idx val="0"/>
          <c:order val="0"/>
          <c:tx>
            <c:strRef>
              <c:f>Sheet1!$B$1</c:f>
              <c:strCache>
                <c:ptCount val="1"/>
                <c:pt idx="0">
                  <c:v>Control</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Beavertown is a creative brand</c:v>
                </c:pt>
                <c:pt idx="1">
                  <c:v>Beavertown is a high-quality brand</c:v>
                </c:pt>
                <c:pt idx="2">
                  <c:v> Beavertown is good to be seen with</c:v>
                </c:pt>
                <c:pt idx="3">
                  <c:v>Beavertown is a brand that does things differently</c:v>
                </c:pt>
              </c:strCache>
            </c:strRef>
          </c:cat>
          <c:val>
            <c:numRef>
              <c:f>Sheet1!$B$2:$B$5</c:f>
              <c:numCache>
                <c:formatCode>0%</c:formatCode>
                <c:ptCount val="4"/>
                <c:pt idx="0">
                  <c:v>0.22</c:v>
                </c:pt>
                <c:pt idx="1">
                  <c:v>0.16</c:v>
                </c:pt>
                <c:pt idx="2">
                  <c:v>0.2</c:v>
                </c:pt>
                <c:pt idx="3">
                  <c:v>0.2</c:v>
                </c:pt>
              </c:numCache>
            </c:numRef>
          </c:val>
          <c:extLst>
            <c:ext xmlns:c16="http://schemas.microsoft.com/office/drawing/2014/chart" uri="{C3380CC4-5D6E-409C-BE32-E72D297353CC}">
              <c16:uniqueId val="{00000000-B67E-438F-84C7-1775E4D0F9A2}"/>
            </c:ext>
          </c:extLst>
        </c:ser>
        <c:ser>
          <c:idx val="1"/>
          <c:order val="1"/>
          <c:tx>
            <c:strRef>
              <c:f>Sheet1!$C$1</c:f>
              <c:strCache>
                <c:ptCount val="1"/>
                <c:pt idx="0">
                  <c:v>Test </c:v>
                </c:pt>
              </c:strCache>
            </c:strRef>
          </c:tx>
          <c:spPr>
            <a:solidFill>
              <a:schemeClr val="bg2"/>
            </a:solidFill>
            <a:ln>
              <a:noFill/>
            </a:ln>
            <a:effectLst/>
          </c:spPr>
          <c:invertIfNegative val="0"/>
          <c:dLbls>
            <c:dLbl>
              <c:idx val="0"/>
              <c:tx>
                <c:rich>
                  <a:bodyPr/>
                  <a:lstStyle/>
                  <a:p>
                    <a:fld id="{07361166-9CDB-46FE-8532-53324F700095}" type="VALUE">
                      <a:rPr lang="en-US">
                        <a:solidFill>
                          <a:schemeClr val="bg2"/>
                        </a:solidFill>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67E-438F-84C7-1775E4D0F9A2}"/>
                </c:ext>
              </c:extLst>
            </c:dLbl>
            <c:dLbl>
              <c:idx val="1"/>
              <c:tx>
                <c:rich>
                  <a:bodyPr/>
                  <a:lstStyle/>
                  <a:p>
                    <a:fld id="{63A6DCC2-E5A3-46E5-8296-523E19058B88}" type="VALUE">
                      <a:rPr lang="en-US">
                        <a:solidFill>
                          <a:schemeClr val="bg2"/>
                        </a:solidFill>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B67E-438F-84C7-1775E4D0F9A2}"/>
                </c:ext>
              </c:extLst>
            </c:dLbl>
            <c:dLbl>
              <c:idx val="2"/>
              <c:tx>
                <c:rich>
                  <a:bodyPr/>
                  <a:lstStyle/>
                  <a:p>
                    <a:fld id="{5936DBAB-CCC4-4C2F-94BA-A1B5F8350293}" type="VALUE">
                      <a:rPr lang="en-US">
                        <a:solidFill>
                          <a:schemeClr val="bg2"/>
                        </a:solidFill>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67E-438F-84C7-1775E4D0F9A2}"/>
                </c:ext>
              </c:extLst>
            </c:dLbl>
            <c:dLbl>
              <c:idx val="3"/>
              <c:tx>
                <c:rich>
                  <a:bodyPr/>
                  <a:lstStyle/>
                  <a:p>
                    <a:fld id="{1334B26A-013E-448D-BFE1-CA501473F1ED}" type="VALUE">
                      <a:rPr lang="en-US">
                        <a:solidFill>
                          <a:schemeClr val="bg2"/>
                        </a:solidFill>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B67E-438F-84C7-1775E4D0F9A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Beavertown is a creative brand</c:v>
                </c:pt>
                <c:pt idx="1">
                  <c:v>Beavertown is a high-quality brand</c:v>
                </c:pt>
                <c:pt idx="2">
                  <c:v> Beavertown is good to be seen with</c:v>
                </c:pt>
                <c:pt idx="3">
                  <c:v>Beavertown is a brand that does things differently</c:v>
                </c:pt>
              </c:strCache>
            </c:strRef>
          </c:cat>
          <c:val>
            <c:numRef>
              <c:f>Sheet1!$C$2:$C$5</c:f>
              <c:numCache>
                <c:formatCode>0%</c:formatCode>
                <c:ptCount val="4"/>
                <c:pt idx="0">
                  <c:v>0.32</c:v>
                </c:pt>
                <c:pt idx="1">
                  <c:v>0.34</c:v>
                </c:pt>
                <c:pt idx="2">
                  <c:v>0.27</c:v>
                </c:pt>
                <c:pt idx="3">
                  <c:v>0.3</c:v>
                </c:pt>
              </c:numCache>
            </c:numRef>
          </c:val>
          <c:extLst>
            <c:ext xmlns:c16="http://schemas.microsoft.com/office/drawing/2014/chart" uri="{C3380CC4-5D6E-409C-BE32-E72D297353CC}">
              <c16:uniqueId val="{00000001-B67E-438F-84C7-1775E4D0F9A2}"/>
            </c:ext>
          </c:extLst>
        </c:ser>
        <c:dLbls>
          <c:showLegendKey val="0"/>
          <c:showVal val="0"/>
          <c:showCatName val="0"/>
          <c:showSerName val="0"/>
          <c:showPercent val="0"/>
          <c:showBubbleSize val="0"/>
        </c:dLbls>
        <c:gapWidth val="219"/>
        <c:overlap val="-27"/>
        <c:axId val="350743151"/>
        <c:axId val="1949589983"/>
      </c:barChart>
      <c:catAx>
        <c:axId val="350743151"/>
        <c:scaling>
          <c:orientation val="minMax"/>
        </c:scaling>
        <c:delete val="0"/>
        <c:axPos val="b"/>
        <c:numFmt formatCode="General" sourceLinked="1"/>
        <c:majorTickMark val="none"/>
        <c:minorTickMark val="none"/>
        <c:tickLblPos val="nextTo"/>
        <c:spPr>
          <a:noFill/>
          <a:ln w="9525" cap="flat" cmpd="sng" algn="ctr">
            <a:solidFill>
              <a:schemeClr val="accent6"/>
            </a:solidFill>
            <a:round/>
          </a:ln>
          <a:effectLst/>
        </c:spPr>
        <c:txPr>
          <a:bodyPr rot="-60000000" spcFirstLastPara="1" vertOverflow="ellipsis" vert="horz" wrap="square" anchor="ctr" anchorCtr="1"/>
          <a:lstStyle/>
          <a:p>
            <a:pPr>
              <a:defRPr sz="1000" b="0" i="0" u="none" strike="noStrike" kern="1200" baseline="0">
                <a:solidFill>
                  <a:schemeClr val="bg1">
                    <a:lumMod val="75000"/>
                    <a:lumOff val="25000"/>
                  </a:schemeClr>
                </a:solidFill>
                <a:latin typeface="+mn-lt"/>
                <a:ea typeface="+mn-ea"/>
                <a:cs typeface="+mn-cs"/>
              </a:defRPr>
            </a:pPr>
            <a:endParaRPr lang="en-US"/>
          </a:p>
        </c:txPr>
        <c:crossAx val="1949589983"/>
        <c:crosses val="autoZero"/>
        <c:auto val="1"/>
        <c:lblAlgn val="ctr"/>
        <c:lblOffset val="100"/>
        <c:noMultiLvlLbl val="0"/>
      </c:catAx>
      <c:valAx>
        <c:axId val="1949589983"/>
        <c:scaling>
          <c:orientation val="minMax"/>
          <c:max val="1"/>
        </c:scaling>
        <c:delete val="1"/>
        <c:axPos val="l"/>
        <c:numFmt formatCode="0%" sourceLinked="1"/>
        <c:majorTickMark val="none"/>
        <c:minorTickMark val="none"/>
        <c:tickLblPos val="nextTo"/>
        <c:crossAx val="350743151"/>
        <c:crosses val="autoZero"/>
        <c:crossBetween val="between"/>
      </c:valAx>
      <c:spPr>
        <a:noFill/>
        <a:ln w="25400">
          <a:noFill/>
        </a:ln>
        <a:effectLst/>
      </c:spPr>
    </c:plotArea>
    <c:legend>
      <c:legendPos val="b"/>
      <c:layout>
        <c:manualLayout>
          <c:xMode val="edge"/>
          <c:yMode val="edge"/>
          <c:x val="0.72382912888687989"/>
          <c:y val="8.1659438006564333E-2"/>
          <c:w val="0.24090671189197027"/>
          <c:h val="4.5124647737866175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accent6"/>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accent6"/>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3/4/2024</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3/4/2024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605936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6.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7.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8.xml"/><Relationship Id="rId1" Type="http://schemas.openxmlformats.org/officeDocument/2006/relationships/vmlDrawing" Target="../drawings/vmlDrawing17.vml"/><Relationship Id="rId5" Type="http://schemas.openxmlformats.org/officeDocument/2006/relationships/image" Target="../media/image1.emf"/><Relationship Id="rId4" Type="http://schemas.openxmlformats.org/officeDocument/2006/relationships/oleObject" Target="../embeddings/oleObject17.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9.xml"/><Relationship Id="rId1" Type="http://schemas.openxmlformats.org/officeDocument/2006/relationships/vmlDrawing" Target="../drawings/vmlDrawing18.vml"/><Relationship Id="rId5" Type="http://schemas.openxmlformats.org/officeDocument/2006/relationships/image" Target="../media/image1.emf"/><Relationship Id="rId4" Type="http://schemas.openxmlformats.org/officeDocument/2006/relationships/oleObject" Target="../embeddings/oleObject18.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0.xml"/><Relationship Id="rId1" Type="http://schemas.openxmlformats.org/officeDocument/2006/relationships/vmlDrawing" Target="../drawings/vmlDrawing19.vml"/><Relationship Id="rId5" Type="http://schemas.openxmlformats.org/officeDocument/2006/relationships/image" Target="../media/image1.emf"/><Relationship Id="rId4" Type="http://schemas.openxmlformats.org/officeDocument/2006/relationships/oleObject" Target="../embeddings/oleObject19.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vmlDrawing" Target="../drawings/vmlDrawing20.vml"/><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2.xml"/><Relationship Id="rId1" Type="http://schemas.openxmlformats.org/officeDocument/2006/relationships/vmlDrawing" Target="../drawings/vmlDrawing21.vml"/><Relationship Id="rId5" Type="http://schemas.openxmlformats.org/officeDocument/2006/relationships/image" Target="../media/image1.emf"/><Relationship Id="rId4" Type="http://schemas.openxmlformats.org/officeDocument/2006/relationships/oleObject" Target="../embeddings/oleObject21.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vmlDrawing" Target="../drawings/vmlDrawing22.v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4.xml"/><Relationship Id="rId1" Type="http://schemas.openxmlformats.org/officeDocument/2006/relationships/vmlDrawing" Target="../drawings/vmlDrawing23.vml"/><Relationship Id="rId5" Type="http://schemas.openxmlformats.org/officeDocument/2006/relationships/image" Target="../media/image1.emf"/><Relationship Id="rId4" Type="http://schemas.openxmlformats.org/officeDocument/2006/relationships/oleObject" Target="../embeddings/oleObject23.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5.xml"/><Relationship Id="rId1" Type="http://schemas.openxmlformats.org/officeDocument/2006/relationships/vmlDrawing" Target="../drawings/vmlDrawing24.vml"/><Relationship Id="rId5" Type="http://schemas.openxmlformats.org/officeDocument/2006/relationships/image" Target="../media/image1.emf"/><Relationship Id="rId4" Type="http://schemas.openxmlformats.org/officeDocument/2006/relationships/oleObject" Target="../embeddings/oleObject24.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6.xml"/><Relationship Id="rId1" Type="http://schemas.openxmlformats.org/officeDocument/2006/relationships/vmlDrawing" Target="../drawings/vmlDrawing25.vml"/><Relationship Id="rId5" Type="http://schemas.openxmlformats.org/officeDocument/2006/relationships/image" Target="../media/image1.emf"/><Relationship Id="rId4" Type="http://schemas.openxmlformats.org/officeDocument/2006/relationships/oleObject" Target="../embeddings/oleObject25.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7.xml"/><Relationship Id="rId1" Type="http://schemas.openxmlformats.org/officeDocument/2006/relationships/vmlDrawing" Target="../drawings/vmlDrawing26.vml"/><Relationship Id="rId5" Type="http://schemas.openxmlformats.org/officeDocument/2006/relationships/image" Target="../media/image1.emf"/><Relationship Id="rId4" Type="http://schemas.openxmlformats.org/officeDocument/2006/relationships/oleObject" Target="../embeddings/oleObject26.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8.xml"/><Relationship Id="rId1" Type="http://schemas.openxmlformats.org/officeDocument/2006/relationships/vmlDrawing" Target="../drawings/vmlDrawing27.vml"/><Relationship Id="rId5" Type="http://schemas.openxmlformats.org/officeDocument/2006/relationships/image" Target="../media/image1.emf"/><Relationship Id="rId4" Type="http://schemas.openxmlformats.org/officeDocument/2006/relationships/oleObject" Target="../embeddings/oleObject27.bin"/></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30.xml"/><Relationship Id="rId1" Type="http://schemas.openxmlformats.org/officeDocument/2006/relationships/vmlDrawing" Target="../drawings/vmlDrawing29.vml"/><Relationship Id="rId5" Type="http://schemas.openxmlformats.org/officeDocument/2006/relationships/image" Target="../media/image1.emf"/><Relationship Id="rId4" Type="http://schemas.openxmlformats.org/officeDocument/2006/relationships/oleObject" Target="../embeddings/oleObject29.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050"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6" name="Rectangle 5"/>
          <p:cNvSpPr/>
          <p:nvPr userDrawn="1"/>
        </p:nvSpPr>
        <p:spPr bwMode="gray">
          <a:xfrm>
            <a:off x="1" y="2"/>
            <a:ext cx="13442950" cy="4560573"/>
          </a:xfrm>
          <a:prstGeom prst="rect">
            <a:avLst/>
          </a:prstGeom>
          <a:solidFill>
            <a:schemeClr val="tx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774961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Dark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11266"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657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5"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Picture Placeholder 6"/>
          <p:cNvSpPr>
            <a:spLocks noGrp="1"/>
          </p:cNvSpPr>
          <p:nvPr>
            <p:ph type="pic" sz="quarter" idx="10"/>
          </p:nvPr>
        </p:nvSpPr>
        <p:spPr>
          <a:xfrm>
            <a:off x="0" y="0"/>
            <a:ext cx="13442950" cy="4560888"/>
          </a:xfrm>
          <a:prstGeom prst="rect">
            <a:avLst/>
          </a:prstGeom>
          <a:solidFill>
            <a:schemeClr val="accent5"/>
          </a:solidFill>
        </p:spPr>
        <p:txBody>
          <a:bodyPr anchor="t"/>
          <a:lstStyle>
            <a:lvl1pPr algn="ctr">
              <a:defRPr sz="1200" b="1" i="1" baseline="0">
                <a:solidFill>
                  <a:schemeClr val="bg1"/>
                </a:solidFill>
              </a:defRPr>
            </a:lvl1pPr>
          </a:lstStyle>
          <a:p>
            <a:r>
              <a:rPr lang="en-US"/>
              <a:t>Click icon to add picture</a:t>
            </a:r>
            <a:endParaRPr lang="en-US" dirty="0"/>
          </a:p>
        </p:txBody>
      </p:sp>
      <p:sp>
        <p:nvSpPr>
          <p:cNvPr id="6"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20908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12290"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43000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4338"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9"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
        <p:nvSpPr>
          <p:cNvPr id="7" name="Text Placeholder 13"/>
          <p:cNvSpPr>
            <a:spLocks noGrp="1"/>
          </p:cNvSpPr>
          <p:nvPr>
            <p:ph type="body" sz="quarter" idx="16" hasCustomPrompt="1"/>
          </p:nvPr>
        </p:nvSpPr>
        <p:spPr bwMode="gray">
          <a:xfrm>
            <a:off x="270000" y="1371821"/>
            <a:ext cx="8259575" cy="214058"/>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44183"/>
            <a:ext cx="82595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2030283"/>
            <a:ext cx="8426275" cy="4210169"/>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5362"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426275"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58711"/>
            <a:ext cx="84262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1987013"/>
            <a:ext cx="8426275"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00755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16" hasCustomPrompt="1"/>
          </p:nvPr>
        </p:nvSpPr>
        <p:spPr bwMode="gray">
          <a:xfrm>
            <a:off x="270001" y="1371821"/>
            <a:ext cx="6664200"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9" name="Text Placeholder 13"/>
          <p:cNvSpPr>
            <a:spLocks noGrp="1"/>
          </p:cNvSpPr>
          <p:nvPr>
            <p:ph type="body" sz="quarter" idx="17" hasCustomPrompt="1"/>
          </p:nvPr>
        </p:nvSpPr>
        <p:spPr bwMode="gray">
          <a:xfrm>
            <a:off x="270001" y="1658711"/>
            <a:ext cx="6664200"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10" name="Content Placeholder 2"/>
          <p:cNvSpPr>
            <a:spLocks noGrp="1"/>
          </p:cNvSpPr>
          <p:nvPr>
            <p:ph idx="1" hasCustomPrompt="1"/>
          </p:nvPr>
        </p:nvSpPr>
        <p:spPr bwMode="gray">
          <a:xfrm>
            <a:off x="270001" y="1987013"/>
            <a:ext cx="6664200"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Picture Placeholder 12"/>
          <p:cNvSpPr>
            <a:spLocks noGrp="1"/>
          </p:cNvSpPr>
          <p:nvPr>
            <p:ph type="pic" sz="quarter" idx="18"/>
          </p:nvPr>
        </p:nvSpPr>
        <p:spPr>
          <a:xfrm>
            <a:off x="6934200" y="1371600"/>
            <a:ext cx="6121400" cy="50927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20108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0" name="Picture Placeholder 12"/>
          <p:cNvSpPr>
            <a:spLocks noGrp="1"/>
          </p:cNvSpPr>
          <p:nvPr>
            <p:ph type="pic" sz="quarter" idx="18"/>
          </p:nvPr>
        </p:nvSpPr>
        <p:spPr>
          <a:xfrm>
            <a:off x="6400800" y="698500"/>
            <a:ext cx="6350000" cy="57658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1"/>
          <p:cNvSpPr>
            <a:spLocks noGrp="1"/>
          </p:cNvSpPr>
          <p:nvPr>
            <p:ph type="body" sz="quarter" idx="19"/>
          </p:nvPr>
        </p:nvSpPr>
        <p:spPr>
          <a:xfrm>
            <a:off x="533400" y="1422400"/>
            <a:ext cx="5397500" cy="4445000"/>
          </a:xfrm>
        </p:spPr>
        <p:txBody>
          <a:bodyPr/>
          <a:lstStyle>
            <a:lvl1pPr algn="ctr">
              <a:defRPr sz="2500">
                <a:solidFill>
                  <a:schemeClr val="bg1"/>
                </a:solidFill>
                <a:latin typeface="Impact" charset="0"/>
                <a:ea typeface="Impact" charset="0"/>
                <a:cs typeface="Impact" charset="0"/>
              </a:defRPr>
            </a:lvl1pPr>
            <a:lvl2pPr algn="ctr">
              <a:defRPr sz="2500">
                <a:solidFill>
                  <a:schemeClr val="bg1"/>
                </a:solidFill>
                <a:latin typeface="Impact" charset="0"/>
                <a:ea typeface="Impact" charset="0"/>
                <a:cs typeface="Impact" charset="0"/>
              </a:defRPr>
            </a:lvl2pPr>
            <a:lvl3pPr algn="ctr">
              <a:defRPr sz="2500">
                <a:solidFill>
                  <a:schemeClr val="bg1"/>
                </a:solidFill>
                <a:latin typeface="Impact" charset="0"/>
                <a:ea typeface="Impact" charset="0"/>
                <a:cs typeface="Impact" charset="0"/>
              </a:defRPr>
            </a:lvl3pPr>
            <a:lvl4pPr algn="ctr">
              <a:defRPr sz="2500">
                <a:solidFill>
                  <a:schemeClr val="bg1"/>
                </a:solidFill>
                <a:latin typeface="Impact" charset="0"/>
                <a:ea typeface="Impact" charset="0"/>
                <a:cs typeface="Impact" charset="0"/>
              </a:defRPr>
            </a:lvl4pPr>
            <a:lvl5pPr algn="ctr">
              <a:defRPr sz="2500">
                <a:solidFill>
                  <a:schemeClr val="bg1"/>
                </a:solidFill>
                <a:latin typeface="Impact" charset="0"/>
                <a:ea typeface="Impact" charset="0"/>
                <a:cs typeface="Impac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74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6386" name="think-cell Slide" r:id="rId4" imgW="6350000" imgH="6350000" progId="">
                  <p:embed/>
                </p:oleObj>
              </mc:Choice>
              <mc:Fallback>
                <p:oleObj name="think-cell Slide" r:id="rId4" imgW="6350000" imgH="6350000" progId="">
                  <p:embed/>
                  <p:pic>
                    <p:nvPicPr>
                      <p:cNvPr id="15" name="Object 1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9633"/>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245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96037"/>
            <a:ext cx="8259575" cy="243663"/>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195325"/>
            <a:ext cx="5235067"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6691765" y="2195325"/>
            <a:ext cx="5232045"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96887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7410"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841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30121"/>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20780"/>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338549"/>
            <a:ext cx="8429894" cy="3784532"/>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63536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8434"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6956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8310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70739"/>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04100"/>
            <a:ext cx="12423740" cy="3784532"/>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2785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Dark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3074"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wo Content Icons">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9458" name="think-cell Slide" r:id="rId4" imgW="6350000" imgH="6350000" progId="">
                  <p:embed/>
                </p:oleObj>
              </mc:Choice>
              <mc:Fallback>
                <p:oleObj name="think-cell Slide" r:id="rId4" imgW="6350000" imgH="6350000" progId="">
                  <p:embed/>
                  <p:pic>
                    <p:nvPicPr>
                      <p:cNvPr id="18" name="Object 1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0106"/>
          </a:xfrm>
        </p:spPr>
        <p:txBody>
          <a:bodyPr/>
          <a:lstStyle/>
          <a:p>
            <a:r>
              <a:rPr lang="en-US" dirty="0"/>
              <a:t>HEADER CANNOT RUN OVER MORE THAN ONE LINE</a:t>
            </a:r>
          </a:p>
        </p:txBody>
      </p:sp>
      <p:sp>
        <p:nvSpPr>
          <p:cNvPr id="3" name="Content Placeholder 2"/>
          <p:cNvSpPr>
            <a:spLocks noGrp="1"/>
          </p:cNvSpPr>
          <p:nvPr>
            <p:ph idx="1" hasCustomPrompt="1"/>
          </p:nvPr>
        </p:nvSpPr>
        <p:spPr bwMode="gray">
          <a:xfrm>
            <a:off x="270000" y="2461174"/>
            <a:ext cx="5962849" cy="3788814"/>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7" name="Text Placeholder 13"/>
          <p:cNvSpPr>
            <a:spLocks noGrp="1"/>
          </p:cNvSpPr>
          <p:nvPr>
            <p:ph type="body" sz="quarter" idx="16" hasCustomPrompt="1"/>
          </p:nvPr>
        </p:nvSpPr>
        <p:spPr bwMode="gray">
          <a:xfrm>
            <a:off x="270000" y="1502942"/>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61007"/>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4" name="Content Placeholder 2"/>
          <p:cNvSpPr>
            <a:spLocks noGrp="1"/>
          </p:cNvSpPr>
          <p:nvPr>
            <p:ph idx="18" hasCustomPrompt="1"/>
          </p:nvPr>
        </p:nvSpPr>
        <p:spPr bwMode="gray">
          <a:xfrm>
            <a:off x="6777272" y="2461174"/>
            <a:ext cx="5961600" cy="3781359"/>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48638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hree Content Icons">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0482" name="think-cell Slide" r:id="rId4" imgW="6350000" imgH="6350000" progId="">
                  <p:embed/>
                </p:oleObj>
              </mc:Choice>
              <mc:Fallback>
                <p:oleObj name="think-cell Slide" r:id="rId4" imgW="6350000" imgH="6350000" progId="">
                  <p:embed/>
                  <p:pic>
                    <p:nvPicPr>
                      <p:cNvPr id="22" name="Object 2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8920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7" name="Text Placeholder 13"/>
          <p:cNvSpPr>
            <a:spLocks noGrp="1"/>
          </p:cNvSpPr>
          <p:nvPr>
            <p:ph type="body" sz="quarter" idx="20" hasCustomPrompt="1"/>
          </p:nvPr>
        </p:nvSpPr>
        <p:spPr bwMode="gray">
          <a:xfrm>
            <a:off x="4595114"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8" name="Text Placeholder 13"/>
          <p:cNvSpPr>
            <a:spLocks noGrp="1"/>
          </p:cNvSpPr>
          <p:nvPr>
            <p:ph type="body" sz="quarter" idx="21" hasCustomPrompt="1"/>
          </p:nvPr>
        </p:nvSpPr>
        <p:spPr bwMode="gray">
          <a:xfrm>
            <a:off x="4595114"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9" name="Text Placeholder 13"/>
          <p:cNvSpPr>
            <a:spLocks noGrp="1"/>
          </p:cNvSpPr>
          <p:nvPr>
            <p:ph type="body" sz="quarter" idx="22" hasCustomPrompt="1"/>
          </p:nvPr>
        </p:nvSpPr>
        <p:spPr bwMode="gray">
          <a:xfrm>
            <a:off x="8911033"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0" name="Text Placeholder 13"/>
          <p:cNvSpPr>
            <a:spLocks noGrp="1"/>
          </p:cNvSpPr>
          <p:nvPr>
            <p:ph type="body" sz="quarter" idx="23" hasCustomPrompt="1"/>
          </p:nvPr>
        </p:nvSpPr>
        <p:spPr bwMode="gray">
          <a:xfrm>
            <a:off x="8911033"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58635"/>
            <a:ext cx="4133323"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vl5pPr>
              <a:defRPr baseline="0"/>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4595114" y="2459740"/>
            <a:ext cx="4124127"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6" name="Content Placeholder 2"/>
          <p:cNvSpPr>
            <a:spLocks noGrp="1"/>
          </p:cNvSpPr>
          <p:nvPr>
            <p:ph idx="19" hasCustomPrompt="1"/>
          </p:nvPr>
        </p:nvSpPr>
        <p:spPr bwMode="gray">
          <a:xfrm>
            <a:off x="8911033" y="2452723"/>
            <a:ext cx="4165676"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1605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1506"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95002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2530"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4989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3554"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57980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4578"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707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Four Large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5602"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507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384376" y="1422203"/>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384376" y="170770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856810" y="241299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5681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20200" y="241703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2020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10770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Four Larger Icons Horizont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6626"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26809" y="3553112"/>
            <a:ext cx="3081873"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10094062" y="3553112"/>
            <a:ext cx="308853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270000" y="3553112"/>
            <a:ext cx="3097101"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552481" y="3553112"/>
            <a:ext cx="308894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8335"/>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355880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ix Boxes with People">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7650"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343930" y="4087685"/>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vl5pPr>
              <a:lnSpc>
                <a:spcPts val="1000"/>
              </a:lnSpc>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343930" y="1901113"/>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43930" y="2984756"/>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29" name="Content Placeholder 2"/>
          <p:cNvSpPr>
            <a:spLocks noGrp="1"/>
          </p:cNvSpPr>
          <p:nvPr>
            <p:ph idx="23" hasCustomPrompt="1"/>
          </p:nvPr>
        </p:nvSpPr>
        <p:spPr bwMode="gray">
          <a:xfrm>
            <a:off x="8907307" y="4087685"/>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0" name="Content Placeholder 2"/>
          <p:cNvSpPr>
            <a:spLocks noGrp="1"/>
          </p:cNvSpPr>
          <p:nvPr>
            <p:ph idx="24" hasCustomPrompt="1"/>
          </p:nvPr>
        </p:nvSpPr>
        <p:spPr bwMode="gray">
          <a:xfrm>
            <a:off x="8907307" y="1901113"/>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1" name="Content Placeholder 2"/>
          <p:cNvSpPr>
            <a:spLocks noGrp="1"/>
          </p:cNvSpPr>
          <p:nvPr>
            <p:ph idx="25" hasCustomPrompt="1"/>
          </p:nvPr>
        </p:nvSpPr>
        <p:spPr bwMode="gray">
          <a:xfrm>
            <a:off x="8907307" y="2984756"/>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4" name="Picture Placeholder 3"/>
          <p:cNvSpPr>
            <a:spLocks noGrp="1"/>
          </p:cNvSpPr>
          <p:nvPr>
            <p:ph type="pic" sz="quarter" idx="28"/>
          </p:nvPr>
        </p:nvSpPr>
        <p:spPr>
          <a:xfrm>
            <a:off x="4670102" y="1936750"/>
            <a:ext cx="4115448" cy="4313238"/>
          </a:xfrm>
          <a:solidFill>
            <a:schemeClr val="accent5">
              <a:lumMod val="40000"/>
              <a:lumOff val="60000"/>
            </a:schemeClr>
          </a:solidFill>
        </p:spPr>
        <p:txBody>
          <a:bodyPr tIns="1800000" anchor="t"/>
          <a:lstStyle>
            <a:lvl1pPr algn="ctr">
              <a:defRPr sz="1200" i="1" baseline="0">
                <a:solidFill>
                  <a:schemeClr val="bg1"/>
                </a:solidFill>
              </a:defRPr>
            </a:lvl1pPr>
          </a:lstStyle>
          <a:p>
            <a:r>
              <a:rPr lang="en-US" dirty="0"/>
              <a:t>Drag picture to placeholder or click icon to add</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Content Placeholder 2"/>
          <p:cNvSpPr>
            <a:spLocks noGrp="1"/>
          </p:cNvSpPr>
          <p:nvPr>
            <p:ph idx="1" hasCustomPrompt="1"/>
          </p:nvPr>
        </p:nvSpPr>
        <p:spPr bwMode="gray">
          <a:xfrm>
            <a:off x="270000" y="2461174"/>
            <a:ext cx="5962849" cy="3788814"/>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6"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7" name="Text Placeholder 13"/>
          <p:cNvSpPr>
            <a:spLocks noGrp="1"/>
          </p:cNvSpPr>
          <p:nvPr>
            <p:ph type="body" sz="quarter" idx="16" hasCustomPrompt="1"/>
          </p:nvPr>
        </p:nvSpPr>
        <p:spPr bwMode="gray">
          <a:xfrm>
            <a:off x="270001"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1"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9" name="Content Placeholder 2"/>
          <p:cNvSpPr>
            <a:spLocks noGrp="1"/>
          </p:cNvSpPr>
          <p:nvPr>
            <p:ph idx="18" hasCustomPrompt="1"/>
          </p:nvPr>
        </p:nvSpPr>
        <p:spPr bwMode="gray">
          <a:xfrm>
            <a:off x="7211351" y="2461174"/>
            <a:ext cx="5961600" cy="3781359"/>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cxnSp>
        <p:nvCxnSpPr>
          <p:cNvPr id="11" name="Straight Connector 10"/>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9" hasCustomPrompt="1"/>
          </p:nvPr>
        </p:nvSpPr>
        <p:spPr bwMode="gray">
          <a:xfrm>
            <a:off x="7210102"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3" name="Text Placeholder 13"/>
          <p:cNvSpPr>
            <a:spLocks noGrp="1"/>
          </p:cNvSpPr>
          <p:nvPr>
            <p:ph type="body" sz="quarter" idx="20" hasCustomPrompt="1"/>
          </p:nvPr>
        </p:nvSpPr>
        <p:spPr bwMode="gray">
          <a:xfrm>
            <a:off x="7210102"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Tree>
    <p:extLst>
      <p:ext uri="{BB962C8B-B14F-4D97-AF65-F5344CB8AC3E}">
        <p14:creationId xmlns:p14="http://schemas.microsoft.com/office/powerpoint/2010/main" val="66921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4098"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tx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cxnSp>
        <p:nvCxnSpPr>
          <p:cNvPr id="9" name="Straight Connector 8"/>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
        <p:nvSpPr>
          <p:cNvPr id="16" name="Picture Placeholder 15"/>
          <p:cNvSpPr>
            <a:spLocks noGrp="1"/>
          </p:cNvSpPr>
          <p:nvPr>
            <p:ph type="pic" sz="quarter" idx="23"/>
          </p:nvPr>
        </p:nvSpPr>
        <p:spPr>
          <a:xfrm>
            <a:off x="270000" y="1253354"/>
            <a:ext cx="5961600" cy="219013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200" i="1">
                <a:solidFill>
                  <a:schemeClr val="accent6"/>
                </a:solidFill>
              </a:defRPr>
            </a:lvl1pPr>
          </a:lstStyle>
          <a:p>
            <a:r>
              <a:rPr lang="en-US" dirty="0"/>
              <a:t>Drag picture to placeholder or click icon to add</a:t>
            </a:r>
          </a:p>
        </p:txBody>
      </p:sp>
      <p:sp>
        <p:nvSpPr>
          <p:cNvPr id="18" name="Picture Placeholder 15"/>
          <p:cNvSpPr>
            <a:spLocks noGrp="1"/>
          </p:cNvSpPr>
          <p:nvPr>
            <p:ph type="pic" sz="quarter" idx="24"/>
          </p:nvPr>
        </p:nvSpPr>
        <p:spPr>
          <a:xfrm>
            <a:off x="270000" y="4152783"/>
            <a:ext cx="5961600" cy="2190132"/>
          </a:xfrm>
          <a:solidFill>
            <a:schemeClr val="accent5"/>
          </a:solidFill>
        </p:spPr>
        <p:txBody>
          <a:bodyPr/>
          <a:lstStyle>
            <a:lvl1pPr algn="ctr">
              <a:defRPr sz="1200" i="1">
                <a:solidFill>
                  <a:schemeClr val="accent6"/>
                </a:solidFill>
              </a:defRPr>
            </a:lvl1pPr>
          </a:lstStyle>
          <a:p>
            <a:r>
              <a:rPr lang="en-US" dirty="0"/>
              <a:t>Drag picture to placeholder or click icon to add</a:t>
            </a:r>
          </a:p>
        </p:txBody>
      </p:sp>
      <p:sp>
        <p:nvSpPr>
          <p:cNvPr id="19" name="Text Placeholder 13"/>
          <p:cNvSpPr>
            <a:spLocks noGrp="1"/>
          </p:cNvSpPr>
          <p:nvPr>
            <p:ph type="body" sz="quarter" idx="35" hasCustomPrompt="1"/>
          </p:nvPr>
        </p:nvSpPr>
        <p:spPr bwMode="gray">
          <a:xfrm>
            <a:off x="270000" y="356673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0" name="Text Placeholder 13"/>
          <p:cNvSpPr>
            <a:spLocks noGrp="1"/>
          </p:cNvSpPr>
          <p:nvPr>
            <p:ph type="body" sz="quarter" idx="36" hasCustomPrompt="1"/>
          </p:nvPr>
        </p:nvSpPr>
        <p:spPr bwMode="gray">
          <a:xfrm>
            <a:off x="270000" y="377932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1" name="Text Placeholder 13"/>
          <p:cNvSpPr>
            <a:spLocks noGrp="1"/>
          </p:cNvSpPr>
          <p:nvPr>
            <p:ph type="body" sz="quarter" idx="37" hasCustomPrompt="1"/>
          </p:nvPr>
        </p:nvSpPr>
        <p:spPr bwMode="gray">
          <a:xfrm>
            <a:off x="270000" y="647766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2" name="Text Placeholder 13"/>
          <p:cNvSpPr>
            <a:spLocks noGrp="1"/>
          </p:cNvSpPr>
          <p:nvPr>
            <p:ph type="body" sz="quarter" idx="38" hasCustomPrompt="1"/>
          </p:nvPr>
        </p:nvSpPr>
        <p:spPr bwMode="gray">
          <a:xfrm>
            <a:off x="270000" y="669025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Picture Placeholder 15"/>
          <p:cNvSpPr>
            <a:spLocks noGrp="1"/>
          </p:cNvSpPr>
          <p:nvPr>
            <p:ph type="pic" sz="quarter" idx="39"/>
          </p:nvPr>
        </p:nvSpPr>
        <p:spPr>
          <a:xfrm>
            <a:off x="72014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4" name="Picture Placeholder 15"/>
          <p:cNvSpPr>
            <a:spLocks noGrp="1"/>
          </p:cNvSpPr>
          <p:nvPr>
            <p:ph type="pic" sz="quarter" idx="40"/>
          </p:nvPr>
        </p:nvSpPr>
        <p:spPr>
          <a:xfrm>
            <a:off x="72014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5" name="Picture Placeholder 15"/>
          <p:cNvSpPr>
            <a:spLocks noGrp="1"/>
          </p:cNvSpPr>
          <p:nvPr>
            <p:ph type="pic" sz="quarter" idx="41"/>
          </p:nvPr>
        </p:nvSpPr>
        <p:spPr>
          <a:xfrm>
            <a:off x="72014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6" name="Text Placeholder 13"/>
          <p:cNvSpPr>
            <a:spLocks noGrp="1"/>
          </p:cNvSpPr>
          <p:nvPr>
            <p:ph type="body" sz="quarter" idx="42" hasCustomPrompt="1"/>
          </p:nvPr>
        </p:nvSpPr>
        <p:spPr bwMode="gray">
          <a:xfrm>
            <a:off x="84671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7" name="Text Placeholder 13"/>
          <p:cNvSpPr>
            <a:spLocks noGrp="1"/>
          </p:cNvSpPr>
          <p:nvPr>
            <p:ph type="body" sz="quarter" idx="43" hasCustomPrompt="1"/>
          </p:nvPr>
        </p:nvSpPr>
        <p:spPr bwMode="gray">
          <a:xfrm>
            <a:off x="84671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8" name="Text Placeholder 13"/>
          <p:cNvSpPr>
            <a:spLocks noGrp="1"/>
          </p:cNvSpPr>
          <p:nvPr>
            <p:ph type="body" sz="quarter" idx="44" hasCustomPrompt="1"/>
          </p:nvPr>
        </p:nvSpPr>
        <p:spPr bwMode="gray">
          <a:xfrm>
            <a:off x="84671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9" name="Text Placeholder 13"/>
          <p:cNvSpPr>
            <a:spLocks noGrp="1"/>
          </p:cNvSpPr>
          <p:nvPr>
            <p:ph type="body" sz="quarter" idx="45" hasCustomPrompt="1"/>
          </p:nvPr>
        </p:nvSpPr>
        <p:spPr bwMode="gray">
          <a:xfrm>
            <a:off x="84671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0" name="Text Placeholder 13"/>
          <p:cNvSpPr>
            <a:spLocks noGrp="1"/>
          </p:cNvSpPr>
          <p:nvPr>
            <p:ph type="body" sz="quarter" idx="46" hasCustomPrompt="1"/>
          </p:nvPr>
        </p:nvSpPr>
        <p:spPr bwMode="gray">
          <a:xfrm>
            <a:off x="84671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1" name="Text Placeholder 13"/>
          <p:cNvSpPr>
            <a:spLocks noGrp="1"/>
          </p:cNvSpPr>
          <p:nvPr>
            <p:ph type="body" sz="quarter" idx="47" hasCustomPrompt="1"/>
          </p:nvPr>
        </p:nvSpPr>
        <p:spPr bwMode="gray">
          <a:xfrm>
            <a:off x="84671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9" name="Picture Placeholder 15"/>
          <p:cNvSpPr>
            <a:spLocks noGrp="1"/>
          </p:cNvSpPr>
          <p:nvPr>
            <p:ph type="pic" sz="quarter" idx="48"/>
          </p:nvPr>
        </p:nvSpPr>
        <p:spPr>
          <a:xfrm>
            <a:off x="101822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0" name="Picture Placeholder 15"/>
          <p:cNvSpPr>
            <a:spLocks noGrp="1"/>
          </p:cNvSpPr>
          <p:nvPr>
            <p:ph type="pic" sz="quarter" idx="49"/>
          </p:nvPr>
        </p:nvSpPr>
        <p:spPr>
          <a:xfrm>
            <a:off x="101822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1" name="Picture Placeholder 15"/>
          <p:cNvSpPr>
            <a:spLocks noGrp="1"/>
          </p:cNvSpPr>
          <p:nvPr>
            <p:ph type="pic" sz="quarter" idx="50"/>
          </p:nvPr>
        </p:nvSpPr>
        <p:spPr>
          <a:xfrm>
            <a:off x="101822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2" name="Text Placeholder 13"/>
          <p:cNvSpPr>
            <a:spLocks noGrp="1"/>
          </p:cNvSpPr>
          <p:nvPr>
            <p:ph type="body" sz="quarter" idx="51" hasCustomPrompt="1"/>
          </p:nvPr>
        </p:nvSpPr>
        <p:spPr bwMode="gray">
          <a:xfrm>
            <a:off x="114479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3" name="Text Placeholder 13"/>
          <p:cNvSpPr>
            <a:spLocks noGrp="1"/>
          </p:cNvSpPr>
          <p:nvPr>
            <p:ph type="body" sz="quarter" idx="52" hasCustomPrompt="1"/>
          </p:nvPr>
        </p:nvSpPr>
        <p:spPr bwMode="gray">
          <a:xfrm>
            <a:off x="114479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4" name="Text Placeholder 13"/>
          <p:cNvSpPr>
            <a:spLocks noGrp="1"/>
          </p:cNvSpPr>
          <p:nvPr>
            <p:ph type="body" sz="quarter" idx="53" hasCustomPrompt="1"/>
          </p:nvPr>
        </p:nvSpPr>
        <p:spPr bwMode="gray">
          <a:xfrm>
            <a:off x="114479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5" name="Text Placeholder 13"/>
          <p:cNvSpPr>
            <a:spLocks noGrp="1"/>
          </p:cNvSpPr>
          <p:nvPr>
            <p:ph type="body" sz="quarter" idx="54" hasCustomPrompt="1"/>
          </p:nvPr>
        </p:nvSpPr>
        <p:spPr bwMode="gray">
          <a:xfrm>
            <a:off x="114479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6" name="Text Placeholder 13"/>
          <p:cNvSpPr>
            <a:spLocks noGrp="1"/>
          </p:cNvSpPr>
          <p:nvPr>
            <p:ph type="body" sz="quarter" idx="55" hasCustomPrompt="1"/>
          </p:nvPr>
        </p:nvSpPr>
        <p:spPr bwMode="gray">
          <a:xfrm>
            <a:off x="114479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7" name="Text Placeholder 13"/>
          <p:cNvSpPr>
            <a:spLocks noGrp="1"/>
          </p:cNvSpPr>
          <p:nvPr>
            <p:ph type="body" sz="quarter" idx="56" hasCustomPrompt="1"/>
          </p:nvPr>
        </p:nvSpPr>
        <p:spPr bwMode="gray">
          <a:xfrm>
            <a:off x="114479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Tree>
    <p:extLst>
      <p:ext uri="{BB962C8B-B14F-4D97-AF65-F5344CB8AC3E}">
        <p14:creationId xmlns:p14="http://schemas.microsoft.com/office/powerpoint/2010/main" val="26392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HEADER CANNOT RUN OVER MORE THAN ONE LINE</a:t>
            </a:r>
          </a:p>
        </p:txBody>
      </p:sp>
      <p:sp>
        <p:nvSpPr>
          <p:cNvPr id="19" name="Text Placeholder 18"/>
          <p:cNvSpPr>
            <a:spLocks noGrp="1"/>
          </p:cNvSpPr>
          <p:nvPr>
            <p:ph type="body" sz="quarter" idx="10"/>
          </p:nvPr>
        </p:nvSpPr>
        <p:spPr>
          <a:xfrm>
            <a:off x="1056874"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8"/>
          <p:cNvSpPr>
            <a:spLocks noGrp="1"/>
          </p:cNvSpPr>
          <p:nvPr>
            <p:ph type="body" sz="quarter" idx="11"/>
          </p:nvPr>
        </p:nvSpPr>
        <p:spPr>
          <a:xfrm>
            <a:off x="4912778"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18"/>
          <p:cNvSpPr>
            <a:spLocks noGrp="1"/>
          </p:cNvSpPr>
          <p:nvPr>
            <p:ph type="body" sz="quarter" idx="12"/>
          </p:nvPr>
        </p:nvSpPr>
        <p:spPr>
          <a:xfrm>
            <a:off x="8768682"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8"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739981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664284"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6"/>
          <p:cNvSpPr>
            <a:spLocks noGrp="1"/>
          </p:cNvSpPr>
          <p:nvPr>
            <p:ph type="body" sz="quarter" idx="11"/>
          </p:nvPr>
        </p:nvSpPr>
        <p:spPr>
          <a:xfrm>
            <a:off x="4773575"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6"/>
          <p:cNvSpPr>
            <a:spLocks noGrp="1"/>
          </p:cNvSpPr>
          <p:nvPr>
            <p:ph type="body" sz="quarter" idx="12"/>
          </p:nvPr>
        </p:nvSpPr>
        <p:spPr>
          <a:xfrm>
            <a:off x="8882867"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978046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hasCustomPrompt="1"/>
          </p:nvPr>
        </p:nvSpPr>
        <p:spPr>
          <a:xfrm>
            <a:off x="1064419" y="1498600"/>
            <a:ext cx="11314112" cy="4681538"/>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9187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3"/>
          <p:cNvSpPr>
            <a:spLocks noGrp="1"/>
          </p:cNvSpPr>
          <p:nvPr>
            <p:ph type="body" sz="quarter" idx="10" hasCustomPrompt="1"/>
          </p:nvPr>
        </p:nvSpPr>
        <p:spPr>
          <a:xfrm>
            <a:off x="1064419" y="3760229"/>
            <a:ext cx="11314112" cy="2331774"/>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4" name="Text Placeholder 3"/>
          <p:cNvSpPr>
            <a:spLocks noGrp="1"/>
          </p:cNvSpPr>
          <p:nvPr>
            <p:ph type="body" sz="quarter" idx="11" hasCustomPrompt="1"/>
          </p:nvPr>
        </p:nvSpPr>
        <p:spPr>
          <a:xfrm>
            <a:off x="1064419" y="1575412"/>
            <a:ext cx="11314112" cy="1927952"/>
          </a:xfrm>
        </p:spPr>
        <p:txBody>
          <a:bodyPr anchor="ctr"/>
          <a:lstStyle>
            <a:lvl1pPr algn="ctr">
              <a:defRPr sz="1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2"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7867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9698"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34806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Dark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5122"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6146"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925640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7170"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Bright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8194"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3"/>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9218"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10242"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657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oleObject" Target="../embeddings/oleObject13.bin"/><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tags" Target="../tags/tag14.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vmlDrawing" Target="../drawings/vmlDrawing13.v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theme" Target="../theme/theme2.xml"/><Relationship Id="rId28" Type="http://schemas.openxmlformats.org/officeDocument/2006/relationships/image" Target="../media/image2.png"/><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vmlDrawing" Target="../drawings/vmlDrawing28.vml"/><Relationship Id="rId7"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5.xml"/><Relationship Id="rId6" Type="http://schemas.openxmlformats.org/officeDocument/2006/relationships/image" Target="../media/image1.emf"/><Relationship Id="rId5" Type="http://schemas.openxmlformats.org/officeDocument/2006/relationships/oleObject" Target="../embeddings/oleObject28.bin"/><Relationship Id="rId4" Type="http://schemas.openxmlformats.org/officeDocument/2006/relationships/tags" Target="../tags/tag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26" name="think-cell Slide" r:id="rId16" imgW="6350000" imgH="6350000" progId="">
                  <p:embed/>
                </p:oleObj>
              </mc:Choice>
              <mc:Fallback>
                <p:oleObj name="think-cell Slide" r:id="rId16" imgW="6350000" imgH="6350000" progId="">
                  <p:embed/>
                  <p:pic>
                    <p:nvPicPr>
                      <p:cNvPr id="8" name="Object 7"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69706"/>
            <a:ext cx="12413343" cy="306943"/>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9" name="Straight Connector 8"/>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742" r:id="rId5"/>
    <p:sldLayoutId id="2147483684" r:id="rId6"/>
    <p:sldLayoutId id="2147483685" r:id="rId7"/>
    <p:sldLayoutId id="2147483686" r:id="rId8"/>
    <p:sldLayoutId id="2147483687" r:id="rId9"/>
    <p:sldLayoutId id="2147483688" r:id="rId10"/>
    <p:sldLayoutId id="2147483941" r:id="rId11"/>
    <p:sldLayoutId id="2147484060" r:id="rId12"/>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3314" name="think-cell Slide" r:id="rId26" imgW="6350000" imgH="6350000" progId="">
                  <p:embed/>
                </p:oleObj>
              </mc:Choice>
              <mc:Fallback>
                <p:oleObj name="think-cell Slide" r:id="rId26" imgW="6350000" imgH="6350000" progId="">
                  <p:embed/>
                  <p:pic>
                    <p:nvPicPr>
                      <p:cNvPr id="8" name="Object 7" hidden="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6723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76" r:id="rId1"/>
    <p:sldLayoutId id="2147483740" r:id="rId2"/>
    <p:sldLayoutId id="2147484049" r:id="rId3"/>
    <p:sldLayoutId id="2147484050" r:id="rId4"/>
    <p:sldLayoutId id="2147483699" r:id="rId5"/>
    <p:sldLayoutId id="2147483700" r:id="rId6"/>
    <p:sldLayoutId id="2147483739" r:id="rId7"/>
    <p:sldLayoutId id="2147483701" r:id="rId8"/>
    <p:sldLayoutId id="2147483702" r:id="rId9"/>
    <p:sldLayoutId id="2147483703" r:id="rId10"/>
    <p:sldLayoutId id="2147483704" r:id="rId11"/>
    <p:sldLayoutId id="2147483929" r:id="rId12"/>
    <p:sldLayoutId id="2147483930" r:id="rId13"/>
    <p:sldLayoutId id="2147483706" r:id="rId14"/>
    <p:sldLayoutId id="2147483707" r:id="rId15"/>
    <p:sldLayoutId id="2147483712" r:id="rId16"/>
    <p:sldLayoutId id="2147484037" r:id="rId17"/>
    <p:sldLayoutId id="2147484053" r:id="rId18"/>
    <p:sldLayoutId id="2147484038" r:id="rId19"/>
    <p:sldLayoutId id="2147484042" r:id="rId20"/>
    <p:sldLayoutId id="2147484043" r:id="rId21"/>
    <p:sldLayoutId id="2147484044" r:id="rId22"/>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ct val="1000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28674"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150751214"/>
      </p:ext>
    </p:extLst>
  </p:cSld>
  <p:clrMap bg1="lt1" tx1="dk1" bg2="lt2" tx2="dk2" accent1="accent1" accent2="accent2" accent3="accent3" accent4="accent4" accent5="accent5" accent6="accent6" hlink="hlink" folHlink="folHlink"/>
  <p:sldLayoutIdLst>
    <p:sldLayoutId id="2147484057" r:id="rId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2.xml"/><Relationship Id="rId7" Type="http://schemas.openxmlformats.org/officeDocument/2006/relationships/chart" Target="../charts/chart1.xml"/><Relationship Id="rId2" Type="http://schemas.openxmlformats.org/officeDocument/2006/relationships/tags" Target="../tags/tag31.xml"/><Relationship Id="rId1" Type="http://schemas.openxmlformats.org/officeDocument/2006/relationships/vmlDrawing" Target="../drawings/vmlDrawing30.vml"/><Relationship Id="rId6" Type="http://schemas.openxmlformats.org/officeDocument/2006/relationships/image" Target="../media/image1.emf"/><Relationship Id="rId5" Type="http://schemas.openxmlformats.org/officeDocument/2006/relationships/oleObject" Target="../embeddings/oleObject30.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9">
            <a:extLst>
              <a:ext uri="{FF2B5EF4-FFF2-40B4-BE49-F238E27FC236}">
                <a16:creationId xmlns:a16="http://schemas.microsoft.com/office/drawing/2014/main" id="{68400FBF-8086-E048-85DB-109EB0D771E3}"/>
              </a:ext>
            </a:extLst>
          </p:cNvPr>
          <p:cNvSpPr txBox="1">
            <a:spLocks/>
          </p:cNvSpPr>
          <p:nvPr/>
        </p:nvSpPr>
        <p:spPr bwMode="gray">
          <a:xfrm>
            <a:off x="260940" y="1048262"/>
            <a:ext cx="5509906" cy="2908489"/>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ct val="100000"/>
              </a:lnSpc>
              <a:buClr>
                <a:srgbClr val="000000"/>
              </a:buClr>
              <a:defRPr/>
            </a:pPr>
            <a:r>
              <a:rPr lang="en-GB" dirty="0">
                <a:solidFill>
                  <a:schemeClr val="bg2"/>
                </a:solidFill>
                <a:cs typeface="Arial"/>
              </a:rPr>
              <a:t>Background &amp; Plan</a:t>
            </a:r>
          </a:p>
          <a:p>
            <a:pPr>
              <a:lnSpc>
                <a:spcPct val="100000"/>
              </a:lnSpc>
              <a:buClr>
                <a:srgbClr val="000000"/>
              </a:buClr>
              <a:defRPr/>
            </a:pPr>
            <a:endParaRPr lang="en-GB" sz="1200" dirty="0">
              <a:solidFill>
                <a:schemeClr val="bg2"/>
              </a:solidFill>
              <a:cs typeface="Arial"/>
            </a:endParaRPr>
          </a:p>
          <a:p>
            <a:pPr marL="171450" indent="-171450">
              <a:lnSpc>
                <a:spcPct val="100000"/>
              </a:lnSpc>
              <a:spcAft>
                <a:spcPts val="800"/>
              </a:spcAft>
              <a:buClr>
                <a:schemeClr val="bg1"/>
              </a:buClr>
              <a:buFont typeface="Lucida Grande"/>
              <a:buChar char="-"/>
            </a:pPr>
            <a:r>
              <a:rPr lang="en-GB" sz="1100" b="0" dirty="0"/>
              <a:t>Beavertown wanted to showcase its 180” creative to an engaged 18+ audience who drink premium beer and saw the benefit of cinema as the perfect platform for longer storytelling and reaching a more affluent audience.</a:t>
            </a:r>
          </a:p>
          <a:p>
            <a:pPr marL="171450" indent="-171450">
              <a:lnSpc>
                <a:spcPct val="100000"/>
              </a:lnSpc>
              <a:spcAft>
                <a:spcPts val="800"/>
              </a:spcAft>
              <a:buClr>
                <a:schemeClr val="bg1"/>
              </a:buClr>
              <a:buFont typeface="Lucida Grande"/>
              <a:buChar char="-"/>
            </a:pPr>
            <a:r>
              <a:rPr lang="en-GB" sz="1100" b="0" dirty="0">
                <a:solidFill>
                  <a:schemeClr val="bg1"/>
                </a:solidFill>
              </a:rPr>
              <a:t>Wanting to build brand associations between Beavertown and Hallowee</a:t>
            </a:r>
            <a:r>
              <a:rPr lang="en-GB" sz="1100" b="0" dirty="0"/>
              <a:t>n, the 3-minute copy showcases the brewery's visually creative approach. An eccentric animation of ‘Flightmare’, the tale inspired by the mysterious events of the Bermuda Triangle, the ad was to take cinemagoers on a ‘dimension-bending’ trip. </a:t>
            </a:r>
          </a:p>
          <a:p>
            <a:pPr marL="171450" indent="-171450">
              <a:lnSpc>
                <a:spcPct val="100000"/>
              </a:lnSpc>
              <a:spcAft>
                <a:spcPts val="800"/>
              </a:spcAft>
              <a:buClr>
                <a:schemeClr val="bg1"/>
              </a:buClr>
              <a:buFont typeface="Lucida Grande"/>
              <a:buChar char="-"/>
            </a:pPr>
            <a:r>
              <a:rPr lang="en-GB" sz="1100" b="0" dirty="0"/>
              <a:t>Looking to launch at the start of October, Beavertown bought the Gold Spot in </a:t>
            </a:r>
            <a:r>
              <a:rPr lang="en-GB" sz="1100" b="0" i="1" dirty="0"/>
              <a:t>The Exorcist: Believer, </a:t>
            </a:r>
            <a:r>
              <a:rPr lang="en-GB" sz="1100" b="0" dirty="0"/>
              <a:t>a perfect contextual match for the beer brand to associate with a horror genre classic reboot that would draw in audiences in the run up to and on Halloween.</a:t>
            </a:r>
          </a:p>
          <a:p>
            <a:pPr marL="171450" indent="-171450">
              <a:lnSpc>
                <a:spcPct val="100000"/>
              </a:lnSpc>
              <a:spcAft>
                <a:spcPts val="800"/>
              </a:spcAft>
              <a:buClr>
                <a:schemeClr val="bg1"/>
              </a:buClr>
              <a:buFont typeface="Lucida Grande"/>
              <a:buChar char="-"/>
            </a:pPr>
            <a:r>
              <a:rPr lang="en-GB" sz="1100" b="0" dirty="0"/>
              <a:t>The full 3-minute graphic short film was only planned to run in cinema, with additional  shorter 10” - 30” cuts playing out across social, online and outdoor. </a:t>
            </a:r>
          </a:p>
        </p:txBody>
      </p:sp>
      <p:sp>
        <p:nvSpPr>
          <p:cNvPr id="7" name="Title 6"/>
          <p:cNvSpPr>
            <a:spLocks noGrp="1"/>
          </p:cNvSpPr>
          <p:nvPr>
            <p:ph type="title"/>
          </p:nvPr>
        </p:nvSpPr>
        <p:spPr/>
        <p:txBody>
          <a:bodyPr/>
          <a:lstStyle/>
          <a:p>
            <a:r>
              <a:rPr lang="en-GB" dirty="0"/>
              <a:t>BEAVERTOWN</a:t>
            </a:r>
          </a:p>
        </p:txBody>
      </p:sp>
      <p:sp>
        <p:nvSpPr>
          <p:cNvPr id="3" name="Text Placeholder 2">
            <a:extLst>
              <a:ext uri="{FF2B5EF4-FFF2-40B4-BE49-F238E27FC236}">
                <a16:creationId xmlns:a16="http://schemas.microsoft.com/office/drawing/2014/main" id="{8E7F459C-7879-48F2-85C6-B112AC935979}"/>
              </a:ext>
            </a:extLst>
          </p:cNvPr>
          <p:cNvSpPr>
            <a:spLocks noGrp="1"/>
          </p:cNvSpPr>
          <p:nvPr>
            <p:ph type="body" sz="quarter" idx="27"/>
          </p:nvPr>
        </p:nvSpPr>
        <p:spPr>
          <a:xfrm>
            <a:off x="270000" y="653694"/>
            <a:ext cx="5961600" cy="436608"/>
          </a:xfrm>
        </p:spPr>
        <p:txBody>
          <a:bodyPr/>
          <a:lstStyle/>
          <a:p>
            <a:r>
              <a:rPr lang="en-GB" dirty="0"/>
              <a:t>Flightmare: A story of turbulence, tentacles, and terror.</a:t>
            </a:r>
          </a:p>
        </p:txBody>
      </p:sp>
      <p:graphicFrame>
        <p:nvGraphicFramePr>
          <p:cNvPr id="16" name="Object 15" hidden="1"/>
          <p:cNvGraphicFramePr>
            <a:graphicFrameLocks noChangeAspect="1"/>
          </p:cNvGraphicFramePr>
          <p:nvPr>
            <p:custDataLst>
              <p:tags r:id="rId2"/>
            </p:custDataLst>
          </p:nvPr>
        </p:nvGraphicFramePr>
        <p:xfrm>
          <a:off x="1682751" y="1589"/>
          <a:ext cx="1587" cy="1587"/>
        </p:xfrm>
        <a:graphic>
          <a:graphicData uri="http://schemas.openxmlformats.org/presentationml/2006/ole">
            <mc:AlternateContent xmlns:mc="http://schemas.openxmlformats.org/markup-compatibility/2006">
              <mc:Choice xmlns:v="urn:schemas-microsoft-com:vml" Requires="v">
                <p:oleObj spid="_x0000_s30722" name="think-cell Slide" r:id="rId5" imgW="6350000" imgH="6350000" progId="">
                  <p:embed/>
                </p:oleObj>
              </mc:Choice>
              <mc:Fallback>
                <p:oleObj name="think-cell Slide" r:id="rId5" imgW="6350000" imgH="6350000" progId="">
                  <p:embed/>
                  <p:pic>
                    <p:nvPicPr>
                      <p:cNvPr id="16" name="Object 15"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82751"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a:extLst>
              <a:ext uri="{FF2B5EF4-FFF2-40B4-BE49-F238E27FC236}">
                <a16:creationId xmlns:a16="http://schemas.microsoft.com/office/drawing/2014/main" id="{AD014442-68F8-06EF-4A16-D9AD65C38FFE}"/>
              </a:ext>
            </a:extLst>
          </p:cNvPr>
          <p:cNvSpPr/>
          <p:nvPr/>
        </p:nvSpPr>
        <p:spPr>
          <a:xfrm>
            <a:off x="-31530" y="7143006"/>
            <a:ext cx="13442949" cy="338554"/>
          </a:xfrm>
          <a:prstGeom prst="rect">
            <a:avLst/>
          </a:prstGeom>
        </p:spPr>
        <p:txBody>
          <a:bodyPr wrap="square">
            <a:spAutoFit/>
          </a:bodyPr>
          <a:lstStyle/>
          <a:p>
            <a:pPr algn="r" defTabSz="654246">
              <a:defRPr/>
            </a:pPr>
            <a:r>
              <a:rPr lang="en-US" sz="800" b="1" dirty="0">
                <a:solidFill>
                  <a:srgbClr val="000000"/>
                </a:solidFill>
                <a:latin typeface="Arial"/>
              </a:rPr>
              <a:t>Source: </a:t>
            </a:r>
            <a:r>
              <a:rPr lang="en-US" sz="800" dirty="0">
                <a:solidFill>
                  <a:srgbClr val="000000"/>
                </a:solidFill>
                <a:latin typeface="Arial"/>
              </a:rPr>
              <a:t>DCM / Beavertown Conducted by; Differentology, Oct 2023. </a:t>
            </a:r>
          </a:p>
          <a:p>
            <a:pPr algn="r" defTabSz="654246">
              <a:defRPr/>
            </a:pPr>
            <a:r>
              <a:rPr lang="en-GB" sz="800" dirty="0">
                <a:solidFill>
                  <a:srgbClr val="000000"/>
                </a:solidFill>
                <a:latin typeface="Arial"/>
              </a:rPr>
              <a:t>Results b</a:t>
            </a:r>
            <a:r>
              <a:rPr lang="en-US" sz="800" dirty="0" err="1">
                <a:solidFill>
                  <a:srgbClr val="000000"/>
                </a:solidFill>
                <a:latin typeface="Arial"/>
              </a:rPr>
              <a:t>ase</a:t>
            </a:r>
            <a:r>
              <a:rPr lang="en-US" sz="800" dirty="0">
                <a:solidFill>
                  <a:srgbClr val="000000"/>
                </a:solidFill>
                <a:latin typeface="Arial"/>
              </a:rPr>
              <a:t>: 18+ Uplifts are control (unexposed to ad)</a:t>
            </a:r>
            <a:r>
              <a:rPr lang="en-US" sz="800" dirty="0">
                <a:solidFill>
                  <a:srgbClr val="000000"/>
                </a:solidFill>
              </a:rPr>
              <a:t> vs test (exposed to gold spot ad) </a:t>
            </a:r>
            <a:endParaRPr lang="en-US" sz="800" dirty="0">
              <a:solidFill>
                <a:srgbClr val="000000"/>
              </a:solidFill>
              <a:latin typeface="Arial"/>
            </a:endParaRPr>
          </a:p>
        </p:txBody>
      </p:sp>
      <p:graphicFrame>
        <p:nvGraphicFramePr>
          <p:cNvPr id="14" name="Table 5">
            <a:extLst>
              <a:ext uri="{FF2B5EF4-FFF2-40B4-BE49-F238E27FC236}">
                <a16:creationId xmlns:a16="http://schemas.microsoft.com/office/drawing/2014/main" id="{522A36EB-D6C9-5A1D-30B3-65599EE26905}"/>
              </a:ext>
            </a:extLst>
          </p:cNvPr>
          <p:cNvGraphicFramePr>
            <a:graphicFrameLocks noGrp="1"/>
          </p:cNvGraphicFramePr>
          <p:nvPr>
            <p:extLst>
              <p:ext uri="{D42A27DB-BD31-4B8C-83A1-F6EECF244321}">
                <p14:modId xmlns:p14="http://schemas.microsoft.com/office/powerpoint/2010/main" val="1661681257"/>
              </p:ext>
            </p:extLst>
          </p:nvPr>
        </p:nvGraphicFramePr>
        <p:xfrm>
          <a:off x="6314736" y="419214"/>
          <a:ext cx="6490111" cy="614550"/>
        </p:xfrm>
        <a:graphic>
          <a:graphicData uri="http://schemas.openxmlformats.org/drawingml/2006/table">
            <a:tbl>
              <a:tblPr firstRow="1" bandRow="1">
                <a:tableStyleId>{5C22544A-7EE6-4342-B048-85BDC9FD1C3A}</a:tableStyleId>
              </a:tblPr>
              <a:tblGrid>
                <a:gridCol w="1097736">
                  <a:extLst>
                    <a:ext uri="{9D8B030D-6E8A-4147-A177-3AD203B41FA5}">
                      <a16:colId xmlns:a16="http://schemas.microsoft.com/office/drawing/2014/main" val="1043653864"/>
                    </a:ext>
                  </a:extLst>
                </a:gridCol>
                <a:gridCol w="1458768">
                  <a:extLst>
                    <a:ext uri="{9D8B030D-6E8A-4147-A177-3AD203B41FA5}">
                      <a16:colId xmlns:a16="http://schemas.microsoft.com/office/drawing/2014/main" val="1969532920"/>
                    </a:ext>
                  </a:extLst>
                </a:gridCol>
                <a:gridCol w="1520404">
                  <a:extLst>
                    <a:ext uri="{9D8B030D-6E8A-4147-A177-3AD203B41FA5}">
                      <a16:colId xmlns:a16="http://schemas.microsoft.com/office/drawing/2014/main" val="696929619"/>
                    </a:ext>
                  </a:extLst>
                </a:gridCol>
                <a:gridCol w="1242081">
                  <a:extLst>
                    <a:ext uri="{9D8B030D-6E8A-4147-A177-3AD203B41FA5}">
                      <a16:colId xmlns:a16="http://schemas.microsoft.com/office/drawing/2014/main" val="214587584"/>
                    </a:ext>
                  </a:extLst>
                </a:gridCol>
                <a:gridCol w="1171122">
                  <a:extLst>
                    <a:ext uri="{9D8B030D-6E8A-4147-A177-3AD203B41FA5}">
                      <a16:colId xmlns:a16="http://schemas.microsoft.com/office/drawing/2014/main" val="1729032941"/>
                    </a:ext>
                  </a:extLst>
                </a:gridCol>
              </a:tblGrid>
              <a:tr h="307275">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Target Audience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07275">
                <a:tc>
                  <a:txBody>
                    <a:bodyPr/>
                    <a:lstStyle/>
                    <a:p>
                      <a:pPr algn="ctr"/>
                      <a:r>
                        <a:rPr lang="en-GB" sz="1000" b="0" kern="1200" dirty="0">
                          <a:solidFill>
                            <a:schemeClr val="bg1"/>
                          </a:solidFill>
                          <a:latin typeface="+mn-lt"/>
                          <a:ea typeface="+mn-ea"/>
                          <a:cs typeface="+mn-cs"/>
                        </a:rPr>
                        <a:t>Alcohol </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kern="1200" dirty="0">
                          <a:solidFill>
                            <a:schemeClr val="bg1"/>
                          </a:solidFill>
                          <a:latin typeface="+mn-lt"/>
                          <a:ea typeface="+mn-ea"/>
                          <a:cs typeface="+mn-cs"/>
                        </a:rPr>
                        <a:t>18+ Adults </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kern="1200" dirty="0">
                          <a:solidFill>
                            <a:schemeClr val="bg1"/>
                          </a:solidFill>
                          <a:latin typeface="+mn-lt"/>
                          <a:ea typeface="+mn-ea"/>
                          <a:cs typeface="+mn-cs"/>
                        </a:rPr>
                        <a:t>Gold Spot</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kern="1200" dirty="0">
                          <a:solidFill>
                            <a:schemeClr val="bg1"/>
                          </a:solidFill>
                          <a:latin typeface="+mn-lt"/>
                          <a:ea typeface="+mn-ea"/>
                          <a:cs typeface="+mn-cs"/>
                        </a:rPr>
                        <a:t>Dentsu</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kern="1200" dirty="0">
                          <a:solidFill>
                            <a:schemeClr val="bg1"/>
                          </a:solidFill>
                          <a:latin typeface="+mn-lt"/>
                          <a:ea typeface="+mn-ea"/>
                          <a:cs typeface="+mn-cs"/>
                        </a:rPr>
                        <a:t>180”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cxnSp>
        <p:nvCxnSpPr>
          <p:cNvPr id="10" name="Straight Connector 9">
            <a:extLst>
              <a:ext uri="{FF2B5EF4-FFF2-40B4-BE49-F238E27FC236}">
                <a16:creationId xmlns:a16="http://schemas.microsoft.com/office/drawing/2014/main" id="{03370A88-9DB0-CD3D-2975-8092421AF523}"/>
              </a:ext>
            </a:extLst>
          </p:cNvPr>
          <p:cNvCxnSpPr>
            <a:cxnSpLocks/>
          </p:cNvCxnSpPr>
          <p:nvPr/>
        </p:nvCxnSpPr>
        <p:spPr>
          <a:xfrm>
            <a:off x="6086763" y="412792"/>
            <a:ext cx="0" cy="6460841"/>
          </a:xfrm>
          <a:prstGeom prst="line">
            <a:avLst/>
          </a:prstGeom>
          <a:ln>
            <a:solidFill>
              <a:schemeClr val="accent6">
                <a:lumMod val="40000"/>
                <a:lumOff val="60000"/>
              </a:schemeClr>
            </a:solidFill>
          </a:ln>
        </p:spPr>
        <p:style>
          <a:lnRef idx="1">
            <a:schemeClr val="accent5"/>
          </a:lnRef>
          <a:fillRef idx="0">
            <a:schemeClr val="accent5"/>
          </a:fillRef>
          <a:effectRef idx="0">
            <a:schemeClr val="accent5"/>
          </a:effectRef>
          <a:fontRef idx="minor">
            <a:schemeClr val="tx1"/>
          </a:fontRef>
        </p:style>
      </p:cxnSp>
      <p:sp>
        <p:nvSpPr>
          <p:cNvPr id="4" name="Text Placeholder 9">
            <a:extLst>
              <a:ext uri="{FF2B5EF4-FFF2-40B4-BE49-F238E27FC236}">
                <a16:creationId xmlns:a16="http://schemas.microsoft.com/office/drawing/2014/main" id="{376BE082-3CFC-7F1E-C70F-04E2F25420B1}"/>
              </a:ext>
            </a:extLst>
          </p:cNvPr>
          <p:cNvSpPr txBox="1">
            <a:spLocks/>
          </p:cNvSpPr>
          <p:nvPr/>
        </p:nvSpPr>
        <p:spPr bwMode="gray">
          <a:xfrm>
            <a:off x="6314736" y="1321669"/>
            <a:ext cx="6635961" cy="548612"/>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ct val="100000"/>
              </a:lnSpc>
              <a:buClr>
                <a:srgbClr val="000000"/>
              </a:buClr>
              <a:defRPr/>
            </a:pPr>
            <a:r>
              <a:rPr lang="en-GB" dirty="0">
                <a:solidFill>
                  <a:schemeClr val="bg2"/>
                </a:solidFill>
                <a:cs typeface="Arial"/>
              </a:rPr>
              <a:t>Results</a:t>
            </a:r>
          </a:p>
          <a:p>
            <a:pPr marL="0" marR="0" lvl="0" indent="0" algn="just" defTabSz="961844" rtl="0" eaLnBrk="1" fontAlgn="auto" latinLnBrk="0" hangingPunct="1">
              <a:lnSpc>
                <a:spcPct val="107000"/>
              </a:lnSpc>
              <a:spcBef>
                <a:spcPts val="0"/>
              </a:spcBef>
              <a:spcAft>
                <a:spcPts val="800"/>
              </a:spcAft>
              <a:buClr>
                <a:srgbClr val="FFFFFF"/>
              </a:buClr>
              <a:buSzPct val="100000"/>
              <a:buFont typeface="Arial"/>
              <a:buNone/>
              <a:tabLst/>
              <a:defRPr/>
            </a:pPr>
            <a:r>
              <a:rPr lang="en-GB" sz="1050" b="0" dirty="0">
                <a:solidFill>
                  <a:srgbClr val="000000"/>
                </a:solidFill>
                <a:latin typeface="Arial"/>
                <a:ea typeface="Calibri" panose="020F0502020204030204" pitchFamily="34" charset="0"/>
                <a:cs typeface="Times New Roman" panose="02020603050405020304" pitchFamily="18" charset="0"/>
              </a:rPr>
              <a:t>Running the long-form animation in the Gold Spot was successful in driving impression metrics for Beavertown, with positive shifts seen across consideration, recommendation and perception metrics: </a:t>
            </a:r>
            <a:endParaRPr lang="en-GB" sz="1050" b="0" dirty="0">
              <a:latin typeface="Arial"/>
              <a:ea typeface="Calibri" panose="020F0502020204030204" pitchFamily="34" charset="0"/>
              <a:cs typeface="Times New Roman" panose="02020603050405020304" pitchFamily="18" charset="0"/>
            </a:endParaRPr>
          </a:p>
        </p:txBody>
      </p:sp>
      <p:sp>
        <p:nvSpPr>
          <p:cNvPr id="15" name="Rectangle: Rounded Corners 14">
            <a:extLst>
              <a:ext uri="{FF2B5EF4-FFF2-40B4-BE49-F238E27FC236}">
                <a16:creationId xmlns:a16="http://schemas.microsoft.com/office/drawing/2014/main" id="{DF75A34F-6E87-D3F6-B6EF-20666D443E31}"/>
              </a:ext>
            </a:extLst>
          </p:cNvPr>
          <p:cNvSpPr/>
          <p:nvPr/>
        </p:nvSpPr>
        <p:spPr>
          <a:xfrm>
            <a:off x="6344912" y="4387594"/>
            <a:ext cx="1850792" cy="412320"/>
          </a:xfrm>
          <a:prstGeom prst="round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n-ea"/>
                <a:cs typeface="+mn-cs"/>
              </a:rPr>
              <a:t>Impressions</a:t>
            </a:r>
          </a:p>
        </p:txBody>
      </p:sp>
      <p:sp>
        <p:nvSpPr>
          <p:cNvPr id="17" name="Rectangle: Rounded Corners 16">
            <a:extLst>
              <a:ext uri="{FF2B5EF4-FFF2-40B4-BE49-F238E27FC236}">
                <a16:creationId xmlns:a16="http://schemas.microsoft.com/office/drawing/2014/main" id="{711A03DC-6780-B5BF-53AC-19FA87433721}"/>
              </a:ext>
            </a:extLst>
          </p:cNvPr>
          <p:cNvSpPr/>
          <p:nvPr/>
        </p:nvSpPr>
        <p:spPr>
          <a:xfrm>
            <a:off x="8275782" y="4386384"/>
            <a:ext cx="4504375" cy="404063"/>
          </a:xfrm>
          <a:prstGeom prst="roundRect">
            <a:avLst/>
          </a:prstGeom>
          <a:noFill/>
          <a:ln>
            <a:solidFill>
              <a:schemeClr val="accent6"/>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schemeClr val="bg1"/>
                </a:solidFill>
                <a:effectLst/>
                <a:uLnTx/>
                <a:uFillTx/>
                <a:latin typeface="Arial"/>
                <a:ea typeface="+mn-ea"/>
                <a:cs typeface="+mn-cs"/>
              </a:rPr>
              <a:t>Impression of the Beavertown brand improved with an +</a:t>
            </a:r>
            <a:r>
              <a:rPr lang="en-GB" sz="1100" dirty="0">
                <a:solidFill>
                  <a:schemeClr val="bg1"/>
                </a:solidFill>
                <a:latin typeface="Arial"/>
              </a:rPr>
              <a:t>11</a:t>
            </a:r>
            <a:r>
              <a:rPr kumimoji="0" lang="en-GB" sz="1100" i="0" u="none" strike="noStrike" kern="1200" cap="none" spc="0" normalizeH="0" baseline="0" noProof="0" dirty="0">
                <a:ln>
                  <a:noFill/>
                </a:ln>
                <a:solidFill>
                  <a:schemeClr val="bg1"/>
                </a:solidFill>
                <a:effectLst/>
                <a:uLnTx/>
                <a:uFillTx/>
                <a:latin typeface="Arial"/>
                <a:ea typeface="+mn-ea"/>
                <a:cs typeface="+mn-cs"/>
              </a:rPr>
              <a:t>% </a:t>
            </a:r>
          </a:p>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schemeClr val="bg1"/>
                </a:solidFill>
                <a:effectLst/>
                <a:uLnTx/>
                <a:uFillTx/>
                <a:latin typeface="Arial"/>
                <a:ea typeface="+mn-ea"/>
                <a:cs typeface="+mn-cs"/>
              </a:rPr>
              <a:t>positive uplift</a:t>
            </a:r>
          </a:p>
        </p:txBody>
      </p:sp>
      <p:sp>
        <p:nvSpPr>
          <p:cNvPr id="19" name="Rectangle: Rounded Corners 18">
            <a:extLst>
              <a:ext uri="{FF2B5EF4-FFF2-40B4-BE49-F238E27FC236}">
                <a16:creationId xmlns:a16="http://schemas.microsoft.com/office/drawing/2014/main" id="{2F5A90AB-4FC3-B348-BCB0-EDB82821E4AD}"/>
              </a:ext>
            </a:extLst>
          </p:cNvPr>
          <p:cNvSpPr/>
          <p:nvPr/>
        </p:nvSpPr>
        <p:spPr>
          <a:xfrm>
            <a:off x="6344909" y="4961351"/>
            <a:ext cx="1850792" cy="412320"/>
          </a:xfrm>
          <a:prstGeom prst="round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n-ea"/>
                <a:cs typeface="+mn-cs"/>
              </a:rPr>
              <a:t>Consideration</a:t>
            </a:r>
          </a:p>
        </p:txBody>
      </p:sp>
      <p:sp>
        <p:nvSpPr>
          <p:cNvPr id="20" name="Rectangle: Rounded Corners 19">
            <a:extLst>
              <a:ext uri="{FF2B5EF4-FFF2-40B4-BE49-F238E27FC236}">
                <a16:creationId xmlns:a16="http://schemas.microsoft.com/office/drawing/2014/main" id="{71BDF0A1-42B0-7F01-3A24-A353C6012D28}"/>
              </a:ext>
            </a:extLst>
          </p:cNvPr>
          <p:cNvSpPr/>
          <p:nvPr/>
        </p:nvSpPr>
        <p:spPr>
          <a:xfrm>
            <a:off x="8275782" y="4961351"/>
            <a:ext cx="4504375" cy="404063"/>
          </a:xfrm>
          <a:prstGeom prst="roundRect">
            <a:avLst/>
          </a:prstGeom>
          <a:noFill/>
          <a:ln>
            <a:solidFill>
              <a:schemeClr val="accent6"/>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sz="1100" dirty="0">
                <a:solidFill>
                  <a:schemeClr val="bg1"/>
                </a:solidFill>
                <a:latin typeface="Arial"/>
              </a:rPr>
              <a:t>Exposure to the ad in cinema delivered a significant +27%</a:t>
            </a:r>
          </a:p>
          <a:p>
            <a:pPr algn="ctr"/>
            <a:r>
              <a:rPr lang="en-GB" sz="1100" dirty="0">
                <a:solidFill>
                  <a:schemeClr val="bg1"/>
                </a:solidFill>
                <a:latin typeface="Arial"/>
              </a:rPr>
              <a:t> increase in consideration</a:t>
            </a:r>
          </a:p>
        </p:txBody>
      </p:sp>
      <p:sp>
        <p:nvSpPr>
          <p:cNvPr id="21" name="Rectangle: Rounded Corners 20">
            <a:extLst>
              <a:ext uri="{FF2B5EF4-FFF2-40B4-BE49-F238E27FC236}">
                <a16:creationId xmlns:a16="http://schemas.microsoft.com/office/drawing/2014/main" id="{AE85D0BE-47BC-E6B2-020E-AA0710DABABF}"/>
              </a:ext>
            </a:extLst>
          </p:cNvPr>
          <p:cNvSpPr/>
          <p:nvPr/>
        </p:nvSpPr>
        <p:spPr>
          <a:xfrm>
            <a:off x="6358073" y="5534206"/>
            <a:ext cx="1850792" cy="412320"/>
          </a:xfrm>
          <a:prstGeom prst="round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n-ea"/>
                <a:cs typeface="+mn-cs"/>
              </a:rPr>
              <a:t>Recommendation</a:t>
            </a:r>
          </a:p>
        </p:txBody>
      </p:sp>
      <p:sp>
        <p:nvSpPr>
          <p:cNvPr id="22" name="Rectangle: Rounded Corners 21">
            <a:extLst>
              <a:ext uri="{FF2B5EF4-FFF2-40B4-BE49-F238E27FC236}">
                <a16:creationId xmlns:a16="http://schemas.microsoft.com/office/drawing/2014/main" id="{AA9774A8-E828-AE51-FD8C-3A77656CA44D}"/>
              </a:ext>
            </a:extLst>
          </p:cNvPr>
          <p:cNvSpPr/>
          <p:nvPr/>
        </p:nvSpPr>
        <p:spPr>
          <a:xfrm>
            <a:off x="8275782" y="5542463"/>
            <a:ext cx="4504375" cy="404063"/>
          </a:xfrm>
          <a:prstGeom prst="roundRect">
            <a:avLst/>
          </a:prstGeom>
          <a:noFill/>
          <a:ln>
            <a:solidFill>
              <a:schemeClr val="accent6"/>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sz="1100" dirty="0">
                <a:solidFill>
                  <a:schemeClr val="bg1"/>
                </a:solidFill>
                <a:latin typeface="Arial"/>
              </a:rPr>
              <a:t>Brand recommendation also significantly increased by +25% </a:t>
            </a:r>
          </a:p>
        </p:txBody>
      </p:sp>
      <p:sp>
        <p:nvSpPr>
          <p:cNvPr id="23" name="Rectangle: Rounded Corners 22">
            <a:extLst>
              <a:ext uri="{FF2B5EF4-FFF2-40B4-BE49-F238E27FC236}">
                <a16:creationId xmlns:a16="http://schemas.microsoft.com/office/drawing/2014/main" id="{97F2A864-3C31-44EE-BB61-FC8619B0908D}"/>
              </a:ext>
            </a:extLst>
          </p:cNvPr>
          <p:cNvSpPr/>
          <p:nvPr/>
        </p:nvSpPr>
        <p:spPr>
          <a:xfrm>
            <a:off x="6358073" y="6131291"/>
            <a:ext cx="1850792" cy="412320"/>
          </a:xfrm>
          <a:prstGeom prst="round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n-ea"/>
                <a:cs typeface="+mn-cs"/>
              </a:rPr>
              <a:t>Associations</a:t>
            </a:r>
          </a:p>
        </p:txBody>
      </p:sp>
      <p:sp>
        <p:nvSpPr>
          <p:cNvPr id="24" name="Rectangle: Rounded Corners 23">
            <a:extLst>
              <a:ext uri="{FF2B5EF4-FFF2-40B4-BE49-F238E27FC236}">
                <a16:creationId xmlns:a16="http://schemas.microsoft.com/office/drawing/2014/main" id="{8E26D55A-EF84-AE09-E20F-1D33D8FAB950}"/>
              </a:ext>
            </a:extLst>
          </p:cNvPr>
          <p:cNvSpPr/>
          <p:nvPr/>
        </p:nvSpPr>
        <p:spPr>
          <a:xfrm>
            <a:off x="8275782" y="6136427"/>
            <a:ext cx="4504375" cy="404063"/>
          </a:xfrm>
          <a:prstGeom prst="roundRect">
            <a:avLst/>
          </a:prstGeom>
          <a:noFill/>
          <a:ln>
            <a:solidFill>
              <a:schemeClr val="accent6"/>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sz="1100" dirty="0">
                <a:solidFill>
                  <a:schemeClr val="bg1"/>
                </a:solidFill>
                <a:latin typeface="Arial"/>
              </a:rPr>
              <a:t>Associations of Beavertown with ‘The Halloween Spirit’ significantly increased by +85% after exposure to the ad in cinema </a:t>
            </a:r>
          </a:p>
        </p:txBody>
      </p:sp>
      <p:graphicFrame>
        <p:nvGraphicFramePr>
          <p:cNvPr id="25" name="Chart 24">
            <a:extLst>
              <a:ext uri="{FF2B5EF4-FFF2-40B4-BE49-F238E27FC236}">
                <a16:creationId xmlns:a16="http://schemas.microsoft.com/office/drawing/2014/main" id="{082A8B30-B97D-A590-E927-E60525FD5579}"/>
              </a:ext>
            </a:extLst>
          </p:cNvPr>
          <p:cNvGraphicFramePr/>
          <p:nvPr>
            <p:extLst>
              <p:ext uri="{D42A27DB-BD31-4B8C-83A1-F6EECF244321}">
                <p14:modId xmlns:p14="http://schemas.microsoft.com/office/powerpoint/2010/main" val="3310695298"/>
              </p:ext>
            </p:extLst>
          </p:nvPr>
        </p:nvGraphicFramePr>
        <p:xfrm>
          <a:off x="6290044" y="2114541"/>
          <a:ext cx="6685343" cy="2388640"/>
        </p:xfrm>
        <a:graphic>
          <a:graphicData uri="http://schemas.openxmlformats.org/drawingml/2006/chart">
            <c:chart xmlns:c="http://schemas.openxmlformats.org/drawingml/2006/chart" xmlns:r="http://schemas.openxmlformats.org/officeDocument/2006/relationships" r:id="rId7"/>
          </a:graphicData>
        </a:graphic>
      </p:graphicFrame>
      <p:sp>
        <p:nvSpPr>
          <p:cNvPr id="26" name="TextBox 25">
            <a:extLst>
              <a:ext uri="{FF2B5EF4-FFF2-40B4-BE49-F238E27FC236}">
                <a16:creationId xmlns:a16="http://schemas.microsoft.com/office/drawing/2014/main" id="{827068E0-2EB9-BEEB-3EFB-CFC139567ABA}"/>
              </a:ext>
            </a:extLst>
          </p:cNvPr>
          <p:cNvSpPr txBox="1"/>
          <p:nvPr/>
        </p:nvSpPr>
        <p:spPr>
          <a:xfrm>
            <a:off x="6721475" y="2620840"/>
            <a:ext cx="1005226" cy="230832"/>
          </a:xfrm>
          <a:prstGeom prst="rect">
            <a:avLst/>
          </a:prstGeom>
          <a:noFill/>
          <a:ln>
            <a:noFill/>
          </a:ln>
        </p:spPr>
        <p:txBody>
          <a:bodyPr wrap="square" rtlCol="0">
            <a:spAutoFit/>
          </a:bodyP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a:t>
            </a:r>
            <a:r>
              <a:rPr lang="en-GB" sz="900" dirty="0">
                <a:solidFill>
                  <a:srgbClr val="000000">
                    <a:lumMod val="50000"/>
                    <a:lumOff val="50000"/>
                  </a:srgbClr>
                </a:solidFill>
                <a:latin typeface="Arial"/>
              </a:rPr>
              <a:t>45</a:t>
            </a:r>
            <a:r>
              <a:rPr kumimoji="0" lang="en-GB"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 uplift</a:t>
            </a:r>
          </a:p>
        </p:txBody>
      </p:sp>
      <p:sp>
        <p:nvSpPr>
          <p:cNvPr id="27" name="TextBox 26">
            <a:extLst>
              <a:ext uri="{FF2B5EF4-FFF2-40B4-BE49-F238E27FC236}">
                <a16:creationId xmlns:a16="http://schemas.microsoft.com/office/drawing/2014/main" id="{B8E012D8-5022-30AF-45EC-5FF8D0FC063D}"/>
              </a:ext>
            </a:extLst>
          </p:cNvPr>
          <p:cNvSpPr txBox="1"/>
          <p:nvPr/>
        </p:nvSpPr>
        <p:spPr>
          <a:xfrm>
            <a:off x="8389191" y="2616133"/>
            <a:ext cx="1005226" cy="230832"/>
          </a:xfrm>
          <a:prstGeom prst="rect">
            <a:avLst/>
          </a:prstGeom>
          <a:noFill/>
          <a:ln>
            <a:noFill/>
          </a:ln>
        </p:spPr>
        <p:txBody>
          <a:bodyPr wrap="square" rtlCol="0">
            <a:spAutoFit/>
          </a:bodyP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a:t>
            </a:r>
            <a:r>
              <a:rPr lang="en-GB" sz="900" dirty="0">
                <a:solidFill>
                  <a:srgbClr val="000000">
                    <a:lumMod val="50000"/>
                    <a:lumOff val="50000"/>
                  </a:srgbClr>
                </a:solidFill>
                <a:latin typeface="Arial"/>
              </a:rPr>
              <a:t>113</a:t>
            </a:r>
            <a:r>
              <a:rPr kumimoji="0" lang="en-GB"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 uplift</a:t>
            </a:r>
          </a:p>
        </p:txBody>
      </p:sp>
      <p:sp>
        <p:nvSpPr>
          <p:cNvPr id="28" name="TextBox 27">
            <a:extLst>
              <a:ext uri="{FF2B5EF4-FFF2-40B4-BE49-F238E27FC236}">
                <a16:creationId xmlns:a16="http://schemas.microsoft.com/office/drawing/2014/main" id="{6A4688E9-A267-9FDB-0792-5AC9B572F276}"/>
              </a:ext>
            </a:extLst>
          </p:cNvPr>
          <p:cNvSpPr txBox="1"/>
          <p:nvPr/>
        </p:nvSpPr>
        <p:spPr>
          <a:xfrm>
            <a:off x="9920282" y="2635777"/>
            <a:ext cx="1005226" cy="230832"/>
          </a:xfrm>
          <a:prstGeom prst="rect">
            <a:avLst/>
          </a:prstGeom>
          <a:noFill/>
          <a:ln>
            <a:noFill/>
          </a:ln>
        </p:spPr>
        <p:txBody>
          <a:bodyPr wrap="square" rtlCol="0">
            <a:spAutoFit/>
          </a:bodyP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a:t>
            </a:r>
            <a:r>
              <a:rPr lang="en-GB" sz="900" dirty="0">
                <a:solidFill>
                  <a:srgbClr val="000000">
                    <a:lumMod val="50000"/>
                    <a:lumOff val="50000"/>
                  </a:srgbClr>
                </a:solidFill>
                <a:latin typeface="Arial"/>
              </a:rPr>
              <a:t>35</a:t>
            </a:r>
            <a:r>
              <a:rPr kumimoji="0" lang="en-GB"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 uplift</a:t>
            </a:r>
          </a:p>
        </p:txBody>
      </p:sp>
      <p:sp>
        <p:nvSpPr>
          <p:cNvPr id="29" name="TextBox 28">
            <a:extLst>
              <a:ext uri="{FF2B5EF4-FFF2-40B4-BE49-F238E27FC236}">
                <a16:creationId xmlns:a16="http://schemas.microsoft.com/office/drawing/2014/main" id="{B202F434-316F-81C4-F473-02D8C5583361}"/>
              </a:ext>
            </a:extLst>
          </p:cNvPr>
          <p:cNvSpPr txBox="1"/>
          <p:nvPr/>
        </p:nvSpPr>
        <p:spPr>
          <a:xfrm>
            <a:off x="11417981" y="2633860"/>
            <a:ext cx="1005226" cy="230832"/>
          </a:xfrm>
          <a:prstGeom prst="rect">
            <a:avLst/>
          </a:prstGeom>
          <a:noFill/>
          <a:ln>
            <a:noFill/>
          </a:ln>
        </p:spPr>
        <p:txBody>
          <a:bodyPr wrap="square" rtlCol="0">
            <a:spAutoFit/>
          </a:bodyP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+50% uplift</a:t>
            </a:r>
          </a:p>
        </p:txBody>
      </p:sp>
      <p:pic>
        <p:nvPicPr>
          <p:cNvPr id="5" name="Picture 4" descr="A cartoon of a person sitting on a chair&#10;&#10;Description automatically generated">
            <a:extLst>
              <a:ext uri="{FF2B5EF4-FFF2-40B4-BE49-F238E27FC236}">
                <a16:creationId xmlns:a16="http://schemas.microsoft.com/office/drawing/2014/main" id="{AF1B4879-A2AB-4D26-8DAA-9280B4C5C98B}"/>
              </a:ext>
            </a:extLst>
          </p:cNvPr>
          <p:cNvPicPr>
            <a:picLocks noChangeAspect="1"/>
          </p:cNvPicPr>
          <p:nvPr/>
        </p:nvPicPr>
        <p:blipFill rotWithShape="1">
          <a:blip r:embed="rId8">
            <a:extLst>
              <a:ext uri="{28A0092B-C50C-407E-A947-70E740481C1C}">
                <a14:useLocalDpi xmlns:a14="http://schemas.microsoft.com/office/drawing/2010/main" val="0"/>
              </a:ext>
            </a:extLst>
          </a:blip>
          <a:srcRect l="7468" t="9320" r="1729" b="17769"/>
          <a:stretch/>
        </p:blipFill>
        <p:spPr>
          <a:xfrm>
            <a:off x="425795" y="4191223"/>
            <a:ext cx="5345051" cy="2682410"/>
          </a:xfrm>
          <a:prstGeom prst="rect">
            <a:avLst/>
          </a:prstGeom>
        </p:spPr>
      </p:pic>
    </p:spTree>
    <p:extLst>
      <p:ext uri="{BB962C8B-B14F-4D97-AF65-F5344CB8AC3E}">
        <p14:creationId xmlns:p14="http://schemas.microsoft.com/office/powerpoint/2010/main" val="197441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ivider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_update 2020" id="{DE1FA5BA-E0EA-A047-B438-7CA636AAEDA8}" vid="{4B9F03D9-2B03-1B46-9E4E-AF5BDA70FAD6}"/>
    </a:ext>
  </a:extLst>
</a:theme>
</file>

<file path=ppt/theme/theme2.xml><?xml version="1.0" encoding="utf-8"?>
<a:theme xmlns:a="http://schemas.openxmlformats.org/drawingml/2006/main" name="Copy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_update 2020" id="{DE1FA5BA-E0EA-A047-B438-7CA636AAEDA8}" vid="{F42B4113-7D75-1742-BAD8-F2115512947F}"/>
    </a:ext>
  </a:extLst>
</a:theme>
</file>

<file path=ppt/theme/theme3.xml><?xml version="1.0" encoding="utf-8"?>
<a:theme xmlns:a="http://schemas.openxmlformats.org/drawingml/2006/main" name="2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4.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1920</TotalTime>
  <Words>358</Words>
  <Application>Microsoft Office PowerPoint</Application>
  <PresentationFormat>Custom</PresentationFormat>
  <Paragraphs>42</Paragraphs>
  <Slides>1</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11" baseType="lpstr">
      <vt:lpstr>Arial</vt:lpstr>
      <vt:lpstr>Calibri</vt:lpstr>
      <vt:lpstr>Century Gothic</vt:lpstr>
      <vt:lpstr>Impact</vt:lpstr>
      <vt:lpstr>Lucida Grande</vt:lpstr>
      <vt:lpstr>Wingdings</vt:lpstr>
      <vt:lpstr>Divider Slides</vt:lpstr>
      <vt:lpstr>Copy Slides</vt:lpstr>
      <vt:lpstr>2_Blank with title</vt:lpstr>
      <vt:lpstr>think-cell Slide</vt:lpstr>
      <vt:lpstr>BEAVERTOWN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Tull</dc:creator>
  <cp:lastModifiedBy>Mia Blakeney</cp:lastModifiedBy>
  <cp:revision>69</cp:revision>
  <dcterms:created xsi:type="dcterms:W3CDTF">2022-06-22T15:38:41Z</dcterms:created>
  <dcterms:modified xsi:type="dcterms:W3CDTF">2024-03-04T14:44:58Z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