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55" r:id="rId2"/>
  </p:sldMasterIdLst>
  <p:notesMasterIdLst>
    <p:notesMasterId r:id="rId4"/>
  </p:notesMasterIdLst>
  <p:handoutMasterIdLst>
    <p:handoutMasterId r:id="rId5"/>
  </p:handoutMasterIdLst>
  <p:sldIdLst>
    <p:sldId id="256" r:id="rId3"/>
  </p:sldIdLst>
  <p:sldSz cx="13442950" cy="7561263"/>
  <p:notesSz cx="6858000" cy="9144000"/>
  <p:custDataLst>
    <p:tags r:id="rId6"/>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AC8C8"/>
    <a:srgbClr val="8547AD"/>
    <a:srgbClr val="FAA212"/>
    <a:srgbClr val="CC910E"/>
    <a:srgbClr val="666263"/>
    <a:srgbClr val="0099A8"/>
    <a:srgbClr val="0094E7"/>
    <a:srgbClr val="FB344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3970" autoAdjust="0"/>
  </p:normalViewPr>
  <p:slideViewPr>
    <p:cSldViewPr snapToGrid="0">
      <p:cViewPr varScale="1">
        <p:scale>
          <a:sx n="58" d="100"/>
          <a:sy n="58" d="100"/>
        </p:scale>
        <p:origin x="556" y="52"/>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10/31/2022</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10/31/2022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entury Gothic"/>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835906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107"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492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83"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331535641"/>
      </p:ext>
    </p:extLst>
  </p:cSld>
  <p:clrMap bg1="lt1" tx1="dk1" bg2="lt2" tx2="dk2" accent1="accent1" accent2="accent2" accent3="accent3" accent4="accent4" accent5="accent5" accent6="accent6" hlink="hlink" folHlink="folHlink"/>
  <p:sldLayoutIdLst>
    <p:sldLayoutId id="2147484056"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27041-3EE2-4801-9E8E-F84DE3573325}"/>
              </a:ext>
            </a:extLst>
          </p:cNvPr>
          <p:cNvSpPr>
            <a:spLocks noGrp="1"/>
          </p:cNvSpPr>
          <p:nvPr>
            <p:ph type="title"/>
          </p:nvPr>
        </p:nvSpPr>
        <p:spPr/>
        <p:txBody>
          <a:bodyPr/>
          <a:lstStyle/>
          <a:p>
            <a:r>
              <a:rPr lang="en-US" sz="2800" dirty="0"/>
              <a:t>BT</a:t>
            </a:r>
          </a:p>
        </p:txBody>
      </p:sp>
      <p:sp>
        <p:nvSpPr>
          <p:cNvPr id="8" name="Text Placeholder 3">
            <a:extLst>
              <a:ext uri="{FF2B5EF4-FFF2-40B4-BE49-F238E27FC236}">
                <a16:creationId xmlns:a16="http://schemas.microsoft.com/office/drawing/2014/main" id="{9DABBF91-12FC-4598-85E9-071A93FDA9FF}"/>
              </a:ext>
            </a:extLst>
          </p:cNvPr>
          <p:cNvSpPr>
            <a:spLocks noGrp="1"/>
          </p:cNvSpPr>
          <p:nvPr>
            <p:ph type="body" sz="quarter" idx="27"/>
          </p:nvPr>
        </p:nvSpPr>
        <p:spPr>
          <a:xfrm>
            <a:off x="199227" y="1766450"/>
            <a:ext cx="6348523" cy="2792280"/>
          </a:xfrm>
        </p:spPr>
        <p:txBody>
          <a:bodyPr/>
          <a:lstStyle/>
          <a:p>
            <a:pPr>
              <a:lnSpc>
                <a:spcPct val="150000"/>
              </a:lnSpc>
              <a:buClr>
                <a:schemeClr val="bg1"/>
              </a:buClr>
            </a:pPr>
            <a:r>
              <a:rPr lang="en-US" dirty="0">
                <a:solidFill>
                  <a:schemeClr val="accent4"/>
                </a:solidFill>
                <a:highlight>
                  <a:srgbClr val="FFFFFF"/>
                </a:highlight>
              </a:rPr>
              <a:t>Background &amp; Plan</a:t>
            </a:r>
          </a:p>
          <a:p>
            <a:pPr>
              <a:lnSpc>
                <a:spcPct val="150000"/>
              </a:lnSpc>
              <a:buClr>
                <a:schemeClr val="bg1"/>
              </a:buClr>
            </a:pPr>
            <a:endParaRPr lang="en-US" sz="600" dirty="0">
              <a:solidFill>
                <a:schemeClr val="accent4"/>
              </a:solidFill>
              <a:highlight>
                <a:srgbClr val="FFFFFF"/>
              </a:highlight>
            </a:endParaRPr>
          </a:p>
          <a:p>
            <a:pPr marL="171450" indent="-171450">
              <a:lnSpc>
                <a:spcPct val="150000"/>
              </a:lnSpc>
              <a:buClr>
                <a:schemeClr val="bg1"/>
              </a:buClr>
              <a:buFont typeface="Symbol" panose="05050102010706020507" pitchFamily="18" charset="2"/>
              <a:buChar char="-"/>
            </a:pPr>
            <a:r>
              <a:rPr lang="en-GB" sz="1050" b="0" dirty="0">
                <a:solidFill>
                  <a:schemeClr val="bg1"/>
                </a:solidFill>
                <a:highlight>
                  <a:srgbClr val="FFFFFF"/>
                </a:highlight>
              </a:rPr>
              <a:t>When lockdown hit, people had to rely on their home broadband for work, play, wellbeing, home schooling and entertainment. Wi-Fi speed went from a ‘nice to have’ to a ‘daily essential’. Therefore, as the UK emerged from lockdown, BT aimed to attract new customers with a campaign that communicated unbreakable connection.</a:t>
            </a:r>
          </a:p>
          <a:p>
            <a:pPr marL="171450" indent="-171450">
              <a:lnSpc>
                <a:spcPct val="150000"/>
              </a:lnSpc>
              <a:buClr>
                <a:schemeClr val="bg1"/>
              </a:buClr>
              <a:buFont typeface="Symbol" panose="05050102010706020507" pitchFamily="18" charset="2"/>
              <a:buChar char="-"/>
            </a:pPr>
            <a:endParaRPr lang="en-GB" sz="1050" b="0" dirty="0">
              <a:solidFill>
                <a:schemeClr val="bg1"/>
              </a:solidFill>
              <a:highlight>
                <a:srgbClr val="FFFFFF"/>
              </a:highlight>
            </a:endParaRPr>
          </a:p>
          <a:p>
            <a:pPr marL="171450" indent="-171450">
              <a:lnSpc>
                <a:spcPct val="150000"/>
              </a:lnSpc>
              <a:buClr>
                <a:schemeClr val="bg1"/>
              </a:buClr>
              <a:buFont typeface="Symbol" panose="05050102010706020507" pitchFamily="18" charset="2"/>
              <a:buChar char="-"/>
            </a:pPr>
            <a:r>
              <a:rPr lang="en-GB" sz="1050" b="0" dirty="0">
                <a:solidFill>
                  <a:schemeClr val="bg1"/>
                </a:solidFill>
                <a:highlight>
                  <a:srgbClr val="FFFFFF"/>
                </a:highlight>
              </a:rPr>
              <a:t>Having previously worked with the DCM Studios team, BT knew that cinema provided an opportunity to showcase the need for unbreakable broadband in a unique and attention-grabbing way as soon as they re-opened in May 2021. </a:t>
            </a:r>
          </a:p>
          <a:p>
            <a:pPr marL="171450" indent="-171450">
              <a:lnSpc>
                <a:spcPct val="150000"/>
              </a:lnSpc>
              <a:buClr>
                <a:schemeClr val="bg1"/>
              </a:buClr>
              <a:buFont typeface="Symbol" panose="05050102010706020507" pitchFamily="18" charset="2"/>
              <a:buChar char="-"/>
            </a:pPr>
            <a:endParaRPr lang="en-GB" sz="1050" b="0" dirty="0">
              <a:solidFill>
                <a:schemeClr val="bg1"/>
              </a:solidFill>
              <a:highlight>
                <a:srgbClr val="FFFFFF"/>
              </a:highlight>
            </a:endParaRPr>
          </a:p>
          <a:p>
            <a:pPr marL="171450" indent="-171450">
              <a:lnSpc>
                <a:spcPct val="150000"/>
              </a:lnSpc>
              <a:buClr>
                <a:schemeClr val="bg1"/>
              </a:buClr>
              <a:buFont typeface="Symbol" panose="05050102010706020507" pitchFamily="18" charset="2"/>
              <a:buChar char="-"/>
            </a:pPr>
            <a:r>
              <a:rPr lang="en-US" sz="1050" b="0" dirty="0">
                <a:solidFill>
                  <a:schemeClr val="bg1"/>
                </a:solidFill>
                <a:highlight>
                  <a:srgbClr val="FFFFFF"/>
                </a:highlight>
              </a:rPr>
              <a:t>With inspiration to trick cinema audiences, BT wanted to centre its creative on key moments of cinematic tension, where ‘poor wi-fi’ would be positioned as the real villain. </a:t>
            </a:r>
            <a:r>
              <a:rPr lang="en-GB" sz="1050" b="0" dirty="0">
                <a:solidFill>
                  <a:schemeClr val="bg1"/>
                </a:solidFill>
                <a:highlight>
                  <a:srgbClr val="FFFFFF"/>
                </a:highlight>
              </a:rPr>
              <a:t>Two bespoke 60” ads were created with footage licenced from </a:t>
            </a:r>
            <a:r>
              <a:rPr lang="en-GB" sz="1050" b="0" i="1" dirty="0">
                <a:solidFill>
                  <a:schemeClr val="bg1"/>
                </a:solidFill>
                <a:highlight>
                  <a:srgbClr val="FFFFFF"/>
                </a:highlight>
              </a:rPr>
              <a:t>Paddington 2 </a:t>
            </a:r>
            <a:r>
              <a:rPr lang="en-GB" sz="1050" b="0" dirty="0">
                <a:solidFill>
                  <a:schemeClr val="bg1"/>
                </a:solidFill>
                <a:highlight>
                  <a:srgbClr val="FFFFFF"/>
                </a:highlight>
              </a:rPr>
              <a:t>and </a:t>
            </a:r>
            <a:r>
              <a:rPr lang="en-GB" sz="1050" b="0" i="1" dirty="0">
                <a:solidFill>
                  <a:schemeClr val="bg1"/>
                </a:solidFill>
                <a:highlight>
                  <a:srgbClr val="FFFFFF"/>
                </a:highlight>
              </a:rPr>
              <a:t>Tomb Raider. </a:t>
            </a:r>
            <a:r>
              <a:rPr lang="en-GB" sz="1050" b="0" dirty="0">
                <a:solidFill>
                  <a:schemeClr val="bg1"/>
                </a:solidFill>
                <a:highlight>
                  <a:srgbClr val="FFFFFF"/>
                </a:highlight>
              </a:rPr>
              <a:t>Each ad opens with an iconic scene from the film being watched by an audience in the cinema, when suddenly, the dreaded buffering ‘wheel of death’ appears. An unsatisfied audience shuffle in their seats before relief comes when the buffering ends and the film continues. </a:t>
            </a:r>
          </a:p>
          <a:p>
            <a:pPr marL="171450" indent="-171450">
              <a:lnSpc>
                <a:spcPct val="150000"/>
              </a:lnSpc>
              <a:buClr>
                <a:schemeClr val="bg1"/>
              </a:buClr>
              <a:buFont typeface="Symbol" panose="05050102010706020507" pitchFamily="18" charset="2"/>
              <a:buChar char="-"/>
            </a:pPr>
            <a:endParaRPr lang="en-GB" sz="1050" b="0" dirty="0">
              <a:solidFill>
                <a:schemeClr val="bg1"/>
              </a:solidFill>
              <a:highlight>
                <a:srgbClr val="FFFFFF"/>
              </a:highlight>
            </a:endParaRPr>
          </a:p>
          <a:p>
            <a:pPr marL="171450" indent="-171450">
              <a:lnSpc>
                <a:spcPct val="150000"/>
              </a:lnSpc>
              <a:buClr>
                <a:schemeClr val="bg1"/>
              </a:buClr>
              <a:buFont typeface="Symbol" panose="05050102010706020507" pitchFamily="18" charset="2"/>
              <a:buChar char="-"/>
            </a:pPr>
            <a:r>
              <a:rPr lang="en-GB" sz="1050" b="0" dirty="0">
                <a:solidFill>
                  <a:schemeClr val="bg1"/>
                </a:solidFill>
                <a:highlight>
                  <a:srgbClr val="FFFFFF"/>
                </a:highlight>
              </a:rPr>
              <a:t>A reassuring voiceover states that 88% of UK cinemas depend on BT broadband to bring the films we love to life and if buffering broadband is unacceptable in a cinema, then audiences shouldn’t stand for this at home either. </a:t>
            </a:r>
          </a:p>
          <a:p>
            <a:pPr>
              <a:lnSpc>
                <a:spcPct val="100000"/>
              </a:lnSpc>
              <a:buClr>
                <a:schemeClr val="bg1"/>
              </a:buClr>
            </a:pPr>
            <a:endParaRPr lang="en-GB" sz="1100" b="0" dirty="0">
              <a:solidFill>
                <a:schemeClr val="bg1"/>
              </a:solidFill>
            </a:endParaRPr>
          </a:p>
        </p:txBody>
      </p:sp>
      <p:sp>
        <p:nvSpPr>
          <p:cNvPr id="12" name="Text Placeholder 2">
            <a:extLst>
              <a:ext uri="{FF2B5EF4-FFF2-40B4-BE49-F238E27FC236}">
                <a16:creationId xmlns:a16="http://schemas.microsoft.com/office/drawing/2014/main" id="{B9B2EDB2-C1DA-4B6E-881D-EF51F8A0BB9D}"/>
              </a:ext>
            </a:extLst>
          </p:cNvPr>
          <p:cNvSpPr txBox="1">
            <a:spLocks/>
          </p:cNvSpPr>
          <p:nvPr/>
        </p:nvSpPr>
        <p:spPr>
          <a:xfrm>
            <a:off x="270000" y="662854"/>
            <a:ext cx="12423740" cy="436608"/>
          </a:xfrm>
          <a:prstGeom prst="rect">
            <a:avLst/>
          </a:prstGeom>
        </p:spPr>
        <p:txBody>
          <a:bodyPr vert="horz" lIns="0" tIns="0" rIns="0" bIns="0" rtlCol="0">
            <a:noAutofit/>
          </a:bodyPr>
          <a:lstStyle>
            <a:lvl1pPr indent="0">
              <a:lnSpc>
                <a:spcPts val="1500"/>
              </a:lnSpc>
              <a:spcBef>
                <a:spcPts val="0"/>
              </a:spcBef>
              <a:buClr>
                <a:srgbClr val="FFFFFF"/>
              </a:buClr>
              <a:buSzPct val="100000"/>
              <a:buFont typeface="Arial"/>
              <a:buNone/>
              <a:defRPr sz="1400" b="1" baseline="0">
                <a:solidFill>
                  <a:schemeClr val="accent6"/>
                </a:solidFill>
              </a:defRPr>
            </a:lvl1pPr>
            <a:lvl2pPr marL="0" indent="0">
              <a:lnSpc>
                <a:spcPts val="1900"/>
              </a:lnSpc>
              <a:spcBef>
                <a:spcPts val="0"/>
              </a:spcBef>
              <a:buClr>
                <a:srgbClr val="FFFFFF"/>
              </a:buClr>
              <a:buSzPct val="100000"/>
              <a:buFont typeface="Arial"/>
              <a:buNone/>
              <a:defRPr sz="1800" b="0">
                <a:solidFill>
                  <a:schemeClr val="bg1"/>
                </a:solidFill>
              </a:defRPr>
            </a:lvl2pPr>
            <a:lvl3pPr marL="0" indent="0">
              <a:lnSpc>
                <a:spcPts val="1500"/>
              </a:lnSpc>
              <a:spcBef>
                <a:spcPts val="0"/>
              </a:spcBef>
              <a:buClr>
                <a:srgbClr val="FFFFFF"/>
              </a:buClr>
              <a:buSzPct val="100000"/>
              <a:buFont typeface="Arial"/>
              <a:buNone/>
              <a:tabLst/>
              <a:defRPr sz="1400" b="1" baseline="0">
                <a:solidFill>
                  <a:schemeClr val="tx2"/>
                </a:solidFill>
              </a:defRPr>
            </a:lvl3pPr>
            <a:lvl4pPr marL="0" indent="0">
              <a:lnSpc>
                <a:spcPts val="1600"/>
              </a:lnSpc>
              <a:spcBef>
                <a:spcPts val="0"/>
              </a:spcBef>
              <a:buClr>
                <a:srgbClr val="FFFFFF"/>
              </a:buClr>
              <a:buSzPct val="100000"/>
              <a:buFont typeface="Arial"/>
              <a:buNone/>
              <a:tabLst/>
              <a:defRPr sz="1400" b="0">
                <a:solidFill>
                  <a:srgbClr val="000000"/>
                </a:solidFill>
              </a:defRPr>
            </a:lvl4pPr>
            <a:lvl5pPr marL="0" indent="0">
              <a:lnSpc>
                <a:spcPts val="1100"/>
              </a:lnSpc>
              <a:spcBef>
                <a:spcPts val="0"/>
              </a:spcBef>
              <a:buClr>
                <a:srgbClr val="FFFFFF"/>
              </a:buClr>
              <a:buSzPct val="100000"/>
              <a:buFont typeface="Arial"/>
              <a:buNone/>
              <a:tabLst/>
              <a:defRPr sz="1000" b="0">
                <a:solidFill>
                  <a:schemeClr val="accent6"/>
                </a:solidFill>
              </a:defRPr>
            </a:lvl5pPr>
            <a:lvl6pPr marL="2645074" indent="-240462">
              <a:lnSpc>
                <a:spcPct val="90000"/>
              </a:lnSpc>
              <a:spcBef>
                <a:spcPct val="30000"/>
              </a:spcBef>
              <a:buClr>
                <a:schemeClr val="accent6"/>
              </a:buClr>
              <a:buSzPct val="70000"/>
              <a:buFont typeface="Wingdings" panose="05000000000000000000" pitchFamily="2" charset="2"/>
              <a:buChar char="¤"/>
            </a:lvl6pPr>
            <a:lvl7pPr marL="3125997" indent="-240462">
              <a:lnSpc>
                <a:spcPct val="90000"/>
              </a:lnSpc>
              <a:spcBef>
                <a:spcPct val="30000"/>
              </a:spcBef>
              <a:buClr>
                <a:schemeClr val="accent6"/>
              </a:buClr>
              <a:buSzPct val="70000"/>
              <a:buFont typeface="Wingdings" panose="05000000000000000000" pitchFamily="2" charset="2"/>
              <a:buChar char="¤"/>
            </a:lvl7pPr>
            <a:lvl8pPr marL="3606920" indent="-240462">
              <a:lnSpc>
                <a:spcPct val="90000"/>
              </a:lnSpc>
              <a:spcBef>
                <a:spcPct val="30000"/>
              </a:spcBef>
              <a:buClr>
                <a:schemeClr val="accent6"/>
              </a:buClr>
              <a:buSzPct val="70000"/>
              <a:buFont typeface="Wingdings" panose="05000000000000000000" pitchFamily="2" charset="2"/>
              <a:buChar char="¤"/>
            </a:lvl8pPr>
            <a:lvl9pPr marL="4087842" indent="-240462">
              <a:lnSpc>
                <a:spcPct val="90000"/>
              </a:lnSpc>
              <a:spcBef>
                <a:spcPct val="30000"/>
              </a:spcBef>
              <a:buClr>
                <a:schemeClr val="accent6"/>
              </a:buClr>
              <a:buSzPct val="70000"/>
              <a:buFont typeface="Wingdings" panose="05000000000000000000" pitchFamily="2" charset="2"/>
              <a:buChar char="¤"/>
            </a:lvl9pPr>
          </a:lstStyle>
          <a:p>
            <a:pPr marL="0" marR="0" lvl="0" indent="0" algn="l" defTabSz="961844" rtl="0" eaLnBrk="1" fontAlgn="auto" latinLnBrk="0" hangingPunct="1">
              <a:lnSpc>
                <a:spcPts val="1500"/>
              </a:lnSpc>
              <a:spcBef>
                <a:spcPts val="0"/>
              </a:spcBef>
              <a:spcAft>
                <a:spcPts val="0"/>
              </a:spcAft>
              <a:buClr>
                <a:srgbClr val="FFFFFF"/>
              </a:buClr>
              <a:buSzPct val="100000"/>
              <a:buFont typeface="Arial"/>
              <a:buNone/>
              <a:tabLst/>
              <a:defRPr/>
            </a:pPr>
            <a:r>
              <a:rPr kumimoji="0" lang="en-GB" sz="1400" b="1" i="0" u="none" strike="noStrike" kern="1200" cap="none" spc="0" normalizeH="0" baseline="0" noProof="0" dirty="0">
                <a:ln>
                  <a:noFill/>
                </a:ln>
                <a:solidFill>
                  <a:srgbClr val="8A8A8D"/>
                </a:solidFill>
                <a:effectLst/>
                <a:uLnTx/>
                <a:uFillTx/>
                <a:latin typeface="Arial"/>
                <a:ea typeface="+mn-ea"/>
                <a:cs typeface="+mn-cs"/>
              </a:rPr>
              <a:t>Unbreakable </a:t>
            </a:r>
            <a:r>
              <a:rPr lang="en-GB" dirty="0">
                <a:solidFill>
                  <a:srgbClr val="8A8A8D"/>
                </a:solidFill>
                <a:latin typeface="Arial"/>
              </a:rPr>
              <a:t>B</a:t>
            </a:r>
            <a:r>
              <a:rPr kumimoji="0" lang="en-GB" sz="1400" b="1" i="0" u="none" strike="noStrike" kern="1200" cap="none" spc="0" normalizeH="0" baseline="0" noProof="0" dirty="0" err="1">
                <a:ln>
                  <a:noFill/>
                </a:ln>
                <a:solidFill>
                  <a:srgbClr val="8A8A8D"/>
                </a:solidFill>
                <a:effectLst/>
                <a:uLnTx/>
                <a:uFillTx/>
                <a:latin typeface="Arial"/>
                <a:ea typeface="+mn-ea"/>
                <a:cs typeface="+mn-cs"/>
              </a:rPr>
              <a:t>roadband</a:t>
            </a:r>
            <a:endParaRPr kumimoji="0" lang="en-US" sz="1400" b="1" i="0" u="none" strike="noStrike" kern="1200" cap="none" spc="0" normalizeH="0" baseline="0" noProof="0" dirty="0">
              <a:ln>
                <a:noFill/>
              </a:ln>
              <a:solidFill>
                <a:srgbClr val="8A8A8D"/>
              </a:solidFill>
              <a:effectLst/>
              <a:uLnTx/>
              <a:uFillTx/>
              <a:latin typeface="Arial"/>
              <a:ea typeface="+mn-ea"/>
              <a:cs typeface="+mn-cs"/>
            </a:endParaRPr>
          </a:p>
        </p:txBody>
      </p:sp>
      <p:sp>
        <p:nvSpPr>
          <p:cNvPr id="14" name="Rectangle 13">
            <a:extLst>
              <a:ext uri="{FF2B5EF4-FFF2-40B4-BE49-F238E27FC236}">
                <a16:creationId xmlns:a16="http://schemas.microsoft.com/office/drawing/2014/main" id="{437DCF2B-DFEF-21CB-78BD-C35D79C7D05F}"/>
              </a:ext>
            </a:extLst>
          </p:cNvPr>
          <p:cNvSpPr/>
          <p:nvPr/>
        </p:nvSpPr>
        <p:spPr>
          <a:xfrm>
            <a:off x="-74467" y="7209881"/>
            <a:ext cx="13442949" cy="230832"/>
          </a:xfrm>
          <a:prstGeom prst="rect">
            <a:avLst/>
          </a:prstGeom>
        </p:spPr>
        <p:txBody>
          <a:bodyPr wrap="square">
            <a:spAutoFit/>
          </a:bodyPr>
          <a:lstStyle/>
          <a:p>
            <a:pPr marL="0" marR="0" lvl="0" indent="0" algn="r" defTabSz="961844" rtl="0" eaLnBrk="1" fontAlgn="auto" latinLnBrk="0" hangingPunct="1">
              <a:lnSpc>
                <a:spcPct val="100000"/>
              </a:lnSpc>
              <a:spcBef>
                <a:spcPts val="0"/>
              </a:spcBef>
              <a:spcAft>
                <a:spcPts val="0"/>
              </a:spcAft>
              <a:buClrTx/>
              <a:buSzTx/>
              <a:buFontTx/>
              <a:buNone/>
              <a:tabLst/>
              <a:defRPr/>
            </a:pPr>
            <a:r>
              <a:rPr kumimoji="0" lang="en-US" sz="900" i="0" u="none" strike="noStrike" kern="1200" cap="none" spc="0" normalizeH="0" baseline="0" noProof="0" dirty="0">
                <a:ln>
                  <a:noFill/>
                </a:ln>
                <a:solidFill>
                  <a:srgbClr val="000000"/>
                </a:solidFill>
                <a:effectLst/>
                <a:uLnTx/>
                <a:uFillTx/>
                <a:latin typeface="Arial"/>
                <a:ea typeface="+mn-ea"/>
                <a:cs typeface="+mn-cs"/>
              </a:rPr>
              <a:t>Source</a:t>
            </a:r>
            <a:r>
              <a:rPr kumimoji="0" lang="en-US" sz="900" b="1" i="0" u="none" strike="noStrike" kern="1200" cap="none" spc="0" normalizeH="0" baseline="0" noProof="0" dirty="0">
                <a:ln>
                  <a:noFill/>
                </a:ln>
                <a:solidFill>
                  <a:srgbClr val="000000"/>
                </a:solidFill>
                <a:effectLst/>
                <a:uLnTx/>
                <a:uFillTx/>
                <a:latin typeface="Arial"/>
                <a:ea typeface="+mn-ea"/>
                <a:cs typeface="+mn-cs"/>
              </a:rPr>
              <a:t>: </a:t>
            </a:r>
            <a:r>
              <a:rPr kumimoji="0" lang="en-GB" sz="900" b="0" i="0" u="none" strike="noStrike" kern="1200" cap="none" spc="0" normalizeH="0" baseline="0" noProof="0" dirty="0">
                <a:ln>
                  <a:noFill/>
                </a:ln>
                <a:solidFill>
                  <a:srgbClr val="000000"/>
                </a:solidFill>
                <a:effectLst/>
                <a:uLnTx/>
                <a:uFillTx/>
                <a:latin typeface="Arial"/>
                <a:ea typeface="+mn-ea"/>
                <a:cs typeface="+mn-cs"/>
              </a:rPr>
              <a:t>BT DCM Awards Entry</a:t>
            </a:r>
            <a:endParaRPr kumimoji="0" lang="en-US" sz="900" b="0" i="0" u="none" strike="noStrike" kern="1200" cap="none" spc="0" normalizeH="0" baseline="0" noProof="0" dirty="0">
              <a:ln>
                <a:noFill/>
              </a:ln>
              <a:solidFill>
                <a:srgbClr val="000000"/>
              </a:solidFill>
              <a:effectLst/>
              <a:uLnTx/>
              <a:uFillTx/>
              <a:latin typeface="Arial"/>
              <a:ea typeface="+mn-ea"/>
              <a:cs typeface="+mn-cs"/>
            </a:endParaRPr>
          </a:p>
        </p:txBody>
      </p:sp>
      <p:sp>
        <p:nvSpPr>
          <p:cNvPr id="7" name="TextBox 6">
            <a:extLst>
              <a:ext uri="{FF2B5EF4-FFF2-40B4-BE49-F238E27FC236}">
                <a16:creationId xmlns:a16="http://schemas.microsoft.com/office/drawing/2014/main" id="{D9DBBC44-541F-C1FD-BD03-C7B322198085}"/>
              </a:ext>
            </a:extLst>
          </p:cNvPr>
          <p:cNvSpPr txBox="1"/>
          <p:nvPr/>
        </p:nvSpPr>
        <p:spPr>
          <a:xfrm>
            <a:off x="6934456" y="3519362"/>
            <a:ext cx="6176426" cy="3157275"/>
          </a:xfrm>
          <a:prstGeom prst="rect">
            <a:avLst/>
          </a:prstGeom>
          <a:noFill/>
          <a:ln>
            <a:noFill/>
          </a:ln>
        </p:spPr>
        <p:txBody>
          <a:bodyPr wrap="square">
            <a:spAutoFit/>
          </a:bodyPr>
          <a:lstStyle/>
          <a:p>
            <a:pPr>
              <a:spcBef>
                <a:spcPts val="1100"/>
              </a:spcBef>
              <a:buClr>
                <a:schemeClr val="bg1"/>
              </a:buClr>
              <a:buSzPct val="100000"/>
            </a:pPr>
            <a:r>
              <a:rPr lang="en-GB" sz="1400" b="1" kern="1000" dirty="0">
                <a:solidFill>
                  <a:schemeClr val="accent4"/>
                </a:solidFill>
                <a:latin typeface="Arial"/>
                <a:cs typeface="Arial"/>
              </a:rPr>
              <a:t>Results</a:t>
            </a:r>
          </a:p>
          <a:p>
            <a:pPr>
              <a:spcBef>
                <a:spcPts val="1100"/>
              </a:spcBef>
              <a:buClr>
                <a:schemeClr val="bg1"/>
              </a:buClr>
              <a:buSzPct val="100000"/>
            </a:pPr>
            <a:r>
              <a:rPr lang="en-GB" sz="1100" kern="1000" dirty="0">
                <a:solidFill>
                  <a:schemeClr val="bg1"/>
                </a:solidFill>
                <a:latin typeface="Arial"/>
                <a:cs typeface="Arial"/>
              </a:rPr>
              <a:t>Exposure to the cinema ad delivered on the campaigns key brand metrics:</a:t>
            </a:r>
          </a:p>
          <a:p>
            <a:pPr marL="171450" indent="-171450">
              <a:spcBef>
                <a:spcPts val="1100"/>
              </a:spcBef>
              <a:buClr>
                <a:schemeClr val="bg1"/>
              </a:buClr>
              <a:buSzPct val="100000"/>
              <a:buFont typeface="Symbol" panose="05050102010706020507" pitchFamily="18" charset="2"/>
              <a:buChar char="-"/>
            </a:pPr>
            <a:r>
              <a:rPr lang="en-GB" sz="1100" b="1" kern="1000" dirty="0">
                <a:solidFill>
                  <a:schemeClr val="bg1">
                    <a:lumMod val="65000"/>
                    <a:lumOff val="35000"/>
                  </a:schemeClr>
                </a:solidFill>
                <a:latin typeface="Arial"/>
                <a:cs typeface="Arial"/>
              </a:rPr>
              <a:t>Brand recall: </a:t>
            </a:r>
            <a:r>
              <a:rPr lang="en-GB" sz="1100" b="1" kern="1000" dirty="0">
                <a:solidFill>
                  <a:schemeClr val="accent4"/>
                </a:solidFill>
                <a:latin typeface="Arial"/>
                <a:cs typeface="Arial"/>
              </a:rPr>
              <a:t>1 in 2 </a:t>
            </a:r>
            <a:r>
              <a:rPr lang="en-GB" sz="1100" kern="1000" dirty="0">
                <a:solidFill>
                  <a:schemeClr val="bg1"/>
                </a:solidFill>
                <a:latin typeface="Arial"/>
                <a:cs typeface="Arial"/>
              </a:rPr>
              <a:t>cinemagoers recognised the creative with </a:t>
            </a:r>
            <a:r>
              <a:rPr lang="en-GB" sz="1100" b="1" kern="1000" dirty="0">
                <a:solidFill>
                  <a:schemeClr val="accent4"/>
                </a:solidFill>
                <a:latin typeface="Arial"/>
                <a:cs typeface="Arial"/>
              </a:rPr>
              <a:t>47%</a:t>
            </a:r>
            <a:r>
              <a:rPr lang="en-GB" sz="1100" kern="1000" dirty="0">
                <a:solidFill>
                  <a:schemeClr val="bg1"/>
                </a:solidFill>
                <a:latin typeface="Arial"/>
                <a:cs typeface="Arial"/>
              </a:rPr>
              <a:t> agreeing it was memorable</a:t>
            </a:r>
          </a:p>
          <a:p>
            <a:pPr marL="171450" indent="-171450">
              <a:spcBef>
                <a:spcPts val="1100"/>
              </a:spcBef>
              <a:buClr>
                <a:schemeClr val="bg1"/>
              </a:buClr>
              <a:buSzPct val="100000"/>
              <a:buFont typeface="Symbol" panose="05050102010706020507" pitchFamily="18" charset="2"/>
              <a:buChar char="-"/>
            </a:pPr>
            <a:r>
              <a:rPr lang="en-GB" sz="1100" b="1" kern="1000" dirty="0">
                <a:solidFill>
                  <a:schemeClr val="bg1">
                    <a:lumMod val="65000"/>
                    <a:lumOff val="35000"/>
                  </a:schemeClr>
                </a:solidFill>
                <a:latin typeface="Arial"/>
                <a:cs typeface="Arial"/>
              </a:rPr>
              <a:t>Brand impression: </a:t>
            </a:r>
            <a:r>
              <a:rPr lang="en-GB" sz="1100" b="1" kern="1000" dirty="0">
                <a:solidFill>
                  <a:schemeClr val="accent4"/>
                </a:solidFill>
                <a:latin typeface="Arial"/>
                <a:cs typeface="Arial"/>
              </a:rPr>
              <a:t>43%</a:t>
            </a:r>
            <a:r>
              <a:rPr lang="en-GB" sz="1100" kern="1000" dirty="0">
                <a:solidFill>
                  <a:schemeClr val="bg1"/>
                </a:solidFill>
                <a:latin typeface="Arial"/>
                <a:cs typeface="Arial"/>
              </a:rPr>
              <a:t> of cinemagoers agree it’s important to have a reliable broadband provider </a:t>
            </a:r>
          </a:p>
          <a:p>
            <a:pPr marL="171450" indent="-171450">
              <a:spcBef>
                <a:spcPts val="1100"/>
              </a:spcBef>
              <a:buClr>
                <a:schemeClr val="bg1"/>
              </a:buClr>
              <a:buSzPct val="100000"/>
              <a:buFont typeface="Symbol" panose="05050102010706020507" pitchFamily="18" charset="2"/>
              <a:buChar char="-"/>
            </a:pPr>
            <a:r>
              <a:rPr lang="en-GB" sz="1100" b="1" kern="1000" dirty="0">
                <a:solidFill>
                  <a:schemeClr val="bg1">
                    <a:lumMod val="65000"/>
                    <a:lumOff val="35000"/>
                  </a:schemeClr>
                </a:solidFill>
                <a:latin typeface="Arial"/>
                <a:cs typeface="Arial"/>
              </a:rPr>
              <a:t>Creative awareness: </a:t>
            </a:r>
            <a:r>
              <a:rPr lang="en-GB" sz="1100" b="1" kern="1000" dirty="0">
                <a:solidFill>
                  <a:schemeClr val="accent4"/>
                </a:solidFill>
                <a:latin typeface="Arial"/>
                <a:cs typeface="Arial"/>
              </a:rPr>
              <a:t>50%</a:t>
            </a:r>
            <a:r>
              <a:rPr lang="en-GB" sz="1100" kern="1000" dirty="0">
                <a:solidFill>
                  <a:schemeClr val="bg1"/>
                </a:solidFill>
                <a:latin typeface="Arial"/>
                <a:cs typeface="Arial"/>
              </a:rPr>
              <a:t> said the creative grabbed their attention</a:t>
            </a:r>
          </a:p>
          <a:p>
            <a:pPr algn="ctr">
              <a:spcBef>
                <a:spcPts val="1100"/>
              </a:spcBef>
              <a:buClr>
                <a:schemeClr val="bg1"/>
              </a:buClr>
              <a:buSzPct val="100000"/>
            </a:pPr>
            <a:endParaRPr lang="en-GB" sz="1100" i="1" kern="1000" dirty="0">
              <a:solidFill>
                <a:schemeClr val="bg1"/>
              </a:solidFill>
              <a:latin typeface="Arial"/>
              <a:cs typeface="Arial"/>
            </a:endParaRPr>
          </a:p>
          <a:p>
            <a:pPr algn="ctr">
              <a:spcBef>
                <a:spcPts val="1100"/>
              </a:spcBef>
              <a:buClr>
                <a:schemeClr val="bg1"/>
              </a:buClr>
              <a:buSzPct val="100000"/>
            </a:pPr>
            <a:r>
              <a:rPr lang="en-GB" sz="1100" i="1" kern="1000" dirty="0">
                <a:solidFill>
                  <a:schemeClr val="bg1"/>
                </a:solidFill>
                <a:latin typeface="Arial"/>
                <a:cs typeface="Arial"/>
              </a:rPr>
              <a:t>“Our cinema partnership and strong creative idea drove our message home that quality broadband is a life essential. The cinema campaign outperformed TV in several areas thanks to the captive audience, and central media idea.” </a:t>
            </a:r>
          </a:p>
          <a:p>
            <a:pPr algn="ctr">
              <a:spcBef>
                <a:spcPts val="1100"/>
              </a:spcBef>
              <a:buClr>
                <a:schemeClr val="bg1"/>
              </a:buClr>
              <a:buSzPct val="100000"/>
            </a:pPr>
            <a:r>
              <a:rPr lang="en-GB" sz="1100" kern="1000" dirty="0">
                <a:solidFill>
                  <a:schemeClr val="bg1"/>
                </a:solidFill>
                <a:latin typeface="Arial"/>
                <a:cs typeface="Arial"/>
              </a:rPr>
              <a:t>Pete Jeavons, Marketing Communications Director, BT &amp; EE</a:t>
            </a:r>
          </a:p>
        </p:txBody>
      </p:sp>
      <p:cxnSp>
        <p:nvCxnSpPr>
          <p:cNvPr id="13" name="Straight Connector 12">
            <a:extLst>
              <a:ext uri="{FF2B5EF4-FFF2-40B4-BE49-F238E27FC236}">
                <a16:creationId xmlns:a16="http://schemas.microsoft.com/office/drawing/2014/main" id="{6AE271B3-BB1A-FC4C-74DD-4655E2461404}"/>
              </a:ext>
            </a:extLst>
          </p:cNvPr>
          <p:cNvCxnSpPr/>
          <p:nvPr/>
        </p:nvCxnSpPr>
        <p:spPr>
          <a:xfrm>
            <a:off x="6811242" y="412792"/>
            <a:ext cx="0" cy="6346711"/>
          </a:xfrm>
          <a:prstGeom prst="line">
            <a:avLst/>
          </a:prstGeom>
          <a:ln>
            <a:solidFill>
              <a:schemeClr val="accent4"/>
            </a:solidFill>
          </a:ln>
        </p:spPr>
        <p:style>
          <a:lnRef idx="1">
            <a:schemeClr val="accent2"/>
          </a:lnRef>
          <a:fillRef idx="0">
            <a:schemeClr val="accent2"/>
          </a:fillRef>
          <a:effectRef idx="0">
            <a:schemeClr val="accent2"/>
          </a:effectRef>
          <a:fontRef idx="minor">
            <a:schemeClr val="tx1"/>
          </a:fontRef>
        </p:style>
      </p:cxnSp>
      <p:pic>
        <p:nvPicPr>
          <p:cNvPr id="4" name="Picture 3">
            <a:extLst>
              <a:ext uri="{FF2B5EF4-FFF2-40B4-BE49-F238E27FC236}">
                <a16:creationId xmlns:a16="http://schemas.microsoft.com/office/drawing/2014/main" id="{312CCBE4-82B3-C6F7-4680-622C7AC60B6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29374" y="568724"/>
            <a:ext cx="6060244" cy="2770525"/>
          </a:xfrm>
          <a:prstGeom prst="rect">
            <a:avLst/>
          </a:prstGeom>
        </p:spPr>
      </p:pic>
      <p:sp>
        <p:nvSpPr>
          <p:cNvPr id="11" name="TextBox 14">
            <a:extLst>
              <a:ext uri="{FF2B5EF4-FFF2-40B4-BE49-F238E27FC236}">
                <a16:creationId xmlns:a16="http://schemas.microsoft.com/office/drawing/2014/main" id="{6FF47427-1385-4D0D-9A1D-82648AE0D2D2}"/>
              </a:ext>
            </a:extLst>
          </p:cNvPr>
          <p:cNvSpPr txBox="1"/>
          <p:nvPr/>
        </p:nvSpPr>
        <p:spPr>
          <a:xfrm rot="2162226">
            <a:off x="11298884" y="336275"/>
            <a:ext cx="2840535" cy="415498"/>
          </a:xfrm>
          <a:prstGeom prst="rect">
            <a:avLst/>
          </a:prstGeom>
          <a:solidFill>
            <a:srgbClr val="990000"/>
          </a:solidFill>
          <a:ln>
            <a:noFill/>
          </a:ln>
        </p:spPr>
        <p:txBody>
          <a:bodyPr wrap="square" rtlCol="0">
            <a:spAutoFit/>
          </a:bodyPr>
          <a:ls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a:lstStyle>
          <a:p>
            <a:pPr algn="ctr"/>
            <a:r>
              <a:rPr lang="en-GB" sz="1050" b="1" dirty="0">
                <a:solidFill>
                  <a:srgbClr val="FFFFFF"/>
                </a:solidFill>
              </a:rPr>
              <a:t>DCM Awards Winner -</a:t>
            </a:r>
          </a:p>
          <a:p>
            <a:pPr algn="ctr"/>
            <a:r>
              <a:rPr lang="en-GB" sz="1050" b="1" dirty="0">
                <a:solidFill>
                  <a:srgbClr val="FFFFFF"/>
                </a:solidFill>
              </a:rPr>
              <a:t>Best Use of Cinema (Large)</a:t>
            </a:r>
          </a:p>
        </p:txBody>
      </p:sp>
      <p:graphicFrame>
        <p:nvGraphicFramePr>
          <p:cNvPr id="16" name="Table 5">
            <a:extLst>
              <a:ext uri="{FF2B5EF4-FFF2-40B4-BE49-F238E27FC236}">
                <a16:creationId xmlns:a16="http://schemas.microsoft.com/office/drawing/2014/main" id="{A77D622F-7CFE-4A2E-A43A-595033FBA311}"/>
              </a:ext>
            </a:extLst>
          </p:cNvPr>
          <p:cNvGraphicFramePr>
            <a:graphicFrameLocks noGrp="1"/>
          </p:cNvGraphicFramePr>
          <p:nvPr>
            <p:extLst>
              <p:ext uri="{D42A27DB-BD31-4B8C-83A1-F6EECF244321}">
                <p14:modId xmlns:p14="http://schemas.microsoft.com/office/powerpoint/2010/main" val="2391258579"/>
              </p:ext>
            </p:extLst>
          </p:nvPr>
        </p:nvGraphicFramePr>
        <p:xfrm>
          <a:off x="244588" y="1013996"/>
          <a:ext cx="6303162" cy="618710"/>
        </p:xfrm>
        <a:graphic>
          <a:graphicData uri="http://schemas.openxmlformats.org/drawingml/2006/table">
            <a:tbl>
              <a:tblPr firstRow="1" bandRow="1">
                <a:tableStyleId>{5C22544A-7EE6-4342-B048-85BDC9FD1C3A}</a:tableStyleId>
              </a:tblPr>
              <a:tblGrid>
                <a:gridCol w="1260632">
                  <a:extLst>
                    <a:ext uri="{9D8B030D-6E8A-4147-A177-3AD203B41FA5}">
                      <a16:colId xmlns:a16="http://schemas.microsoft.com/office/drawing/2014/main" val="1043653864"/>
                    </a:ext>
                  </a:extLst>
                </a:gridCol>
                <a:gridCol w="1319253">
                  <a:extLst>
                    <a:ext uri="{9D8B030D-6E8A-4147-A177-3AD203B41FA5}">
                      <a16:colId xmlns:a16="http://schemas.microsoft.com/office/drawing/2014/main" val="1969532920"/>
                    </a:ext>
                  </a:extLst>
                </a:gridCol>
                <a:gridCol w="1202013">
                  <a:extLst>
                    <a:ext uri="{9D8B030D-6E8A-4147-A177-3AD203B41FA5}">
                      <a16:colId xmlns:a16="http://schemas.microsoft.com/office/drawing/2014/main" val="696929619"/>
                    </a:ext>
                  </a:extLst>
                </a:gridCol>
                <a:gridCol w="1260632">
                  <a:extLst>
                    <a:ext uri="{9D8B030D-6E8A-4147-A177-3AD203B41FA5}">
                      <a16:colId xmlns:a16="http://schemas.microsoft.com/office/drawing/2014/main" val="214587584"/>
                    </a:ext>
                  </a:extLst>
                </a:gridCol>
                <a:gridCol w="1260632">
                  <a:extLst>
                    <a:ext uri="{9D8B030D-6E8A-4147-A177-3AD203B41FA5}">
                      <a16:colId xmlns:a16="http://schemas.microsoft.com/office/drawing/2014/main" val="1729032941"/>
                    </a:ext>
                  </a:extLst>
                </a:gridCol>
              </a:tblGrid>
              <a:tr h="296421">
                <a:tc>
                  <a:txBody>
                    <a:bodyPr/>
                    <a:lstStyle/>
                    <a:p>
                      <a:pPr marL="0" algn="l" defTabSz="961844" rtl="0" eaLnBrk="1" latinLnBrk="0" hangingPunct="1">
                        <a:lnSpc>
                          <a:spcPct val="100000"/>
                        </a:lnSpc>
                      </a:pPr>
                      <a:r>
                        <a:rPr lang="en-GB" sz="90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900" b="1" kern="1200" dirty="0">
                          <a:solidFill>
                            <a:schemeClr val="bg1"/>
                          </a:solidFill>
                          <a:latin typeface="+mn-lt"/>
                          <a:ea typeface="+mn-ea"/>
                          <a:cs typeface="+mn-cs"/>
                        </a:rPr>
                        <a:t>Target Audience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90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90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90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22289">
                <a:tc>
                  <a:txBody>
                    <a:bodyPr/>
                    <a:lstStyle/>
                    <a:p>
                      <a:pPr algn="l"/>
                      <a:r>
                        <a:rPr lang="en-GB" sz="900" b="0" kern="1200" dirty="0">
                          <a:solidFill>
                            <a:schemeClr val="bg1"/>
                          </a:solidFill>
                          <a:latin typeface="+mn-lt"/>
                          <a:ea typeface="+mn-ea"/>
                          <a:cs typeface="+mn-cs"/>
                        </a:rPr>
                        <a:t>Telecoms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900" b="0" kern="1200" dirty="0">
                          <a:solidFill>
                            <a:schemeClr val="bg1"/>
                          </a:solidFill>
                          <a:latin typeface="+mn-lt"/>
                          <a:ea typeface="+mn-ea"/>
                          <a:cs typeface="+mn-cs"/>
                        </a:rPr>
                        <a:t>All Adults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900" b="0" kern="1200" dirty="0">
                          <a:solidFill>
                            <a:schemeClr val="bg1"/>
                          </a:solidFill>
                          <a:latin typeface="+mn-lt"/>
                          <a:ea typeface="+mn-ea"/>
                          <a:cs typeface="+mn-cs"/>
                        </a:rPr>
                        <a:t>AGP + Silver Spots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900" b="0" kern="1200" dirty="0">
                          <a:solidFill>
                            <a:schemeClr val="bg1"/>
                          </a:solidFill>
                          <a:latin typeface="+mn-lt"/>
                          <a:ea typeface="+mn-ea"/>
                          <a:cs typeface="+mn-cs"/>
                        </a:rPr>
                        <a:t>Essence</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900" b="0" kern="1200" dirty="0">
                          <a:solidFill>
                            <a:schemeClr val="bg1"/>
                          </a:solidFill>
                          <a:latin typeface="+mn-lt"/>
                          <a:ea typeface="+mn-ea"/>
                          <a:cs typeface="+mn-cs"/>
                        </a:rPr>
                        <a:t>60”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Tree>
    <p:extLst>
      <p:ext uri="{BB962C8B-B14F-4D97-AF65-F5344CB8AC3E}">
        <p14:creationId xmlns:p14="http://schemas.microsoft.com/office/powerpoint/2010/main" val="387508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393</Words>
  <Application>Microsoft Office PowerPoint</Application>
  <PresentationFormat>Custom</PresentationFormat>
  <Paragraphs>33</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Century Gothic</vt:lpstr>
      <vt:lpstr>Impact</vt:lpstr>
      <vt:lpstr>Symbol</vt:lpstr>
      <vt:lpstr>Wingdings</vt:lpstr>
      <vt:lpstr>1_Blank with title</vt:lpstr>
      <vt:lpstr>think-cell Slide</vt:lpstr>
      <vt:lpstr>BT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2019-12-30T10:52:06Z</dcterms:created>
  <dcterms:modified xsi:type="dcterms:W3CDTF">2022-10-31T14:20:06Z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