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 id="2147484057" r:id="rId3"/>
  </p:sldMasterIdLst>
  <p:notesMasterIdLst>
    <p:notesMasterId r:id="rId5"/>
  </p:notesMasterIdLst>
  <p:handoutMasterIdLst>
    <p:handoutMasterId r:id="rId6"/>
  </p:handoutMasterIdLst>
  <p:sldIdLst>
    <p:sldId id="439" r:id="rId4"/>
  </p:sldIdLst>
  <p:sldSz cx="13442950" cy="7561263"/>
  <p:notesSz cx="6858000" cy="9144000"/>
  <p:custDataLst>
    <p:tags r:id="rId7"/>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AC8C8"/>
    <a:srgbClr val="8547AD"/>
    <a:srgbClr val="FAA212"/>
    <a:srgbClr val="CC910E"/>
    <a:srgbClr val="666263"/>
    <a:srgbClr val="0099A8"/>
    <a:srgbClr val="0094E7"/>
    <a:srgbClr val="FB344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70" autoAdjust="0"/>
  </p:normalViewPr>
  <p:slideViewPr>
    <p:cSldViewPr snapToGrid="0">
      <p:cViewPr varScale="1">
        <p:scale>
          <a:sx n="73" d="100"/>
          <a:sy n="73" d="100"/>
        </p:scale>
        <p:origin x="710" y="6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Master" Target="slideMasters/slideMaster2.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
          <c:w val="1"/>
          <c:h val="0.87874505717695073"/>
        </c:manualLayout>
      </c:layout>
      <c:barChart>
        <c:barDir val="col"/>
        <c:grouping val="clustered"/>
        <c:varyColors val="0"/>
        <c:ser>
          <c:idx val="0"/>
          <c:order val="0"/>
          <c:tx>
            <c:strRef>
              <c:f>Sheet1!$B$1</c:f>
              <c:strCache>
                <c:ptCount val="1"/>
                <c:pt idx="0">
                  <c:v>Control</c:v>
                </c:pt>
              </c:strCache>
            </c:strRef>
          </c:tx>
          <c:spPr>
            <a:solidFill>
              <a:srgbClr val="D8D9D9"/>
            </a:solidFill>
          </c:spPr>
          <c:invertIfNegative val="0"/>
          <c:dLbls>
            <c:dLbl>
              <c:idx val="1"/>
              <c:layout>
                <c:manualLayout>
                  <c:x val="-2.6919492020874384E-17"/>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A41-482E-9B81-D59773721C5E}"/>
                </c:ext>
              </c:extLst>
            </c:dLbl>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BAFTA matters to me</c:v>
                </c:pt>
                <c:pt idx="1">
                  <c:v>BAFTA is for people like me</c:v>
                </c:pt>
                <c:pt idx="2">
                  <c:v>BAFTA is forward-thinking and inclusive</c:v>
                </c:pt>
              </c:strCache>
            </c:strRef>
          </c:cat>
          <c:val>
            <c:numRef>
              <c:f>Sheet1!$B$2:$B$4</c:f>
              <c:numCache>
                <c:formatCode>0%</c:formatCode>
                <c:ptCount val="3"/>
                <c:pt idx="0">
                  <c:v>0.15</c:v>
                </c:pt>
                <c:pt idx="1">
                  <c:v>0.17</c:v>
                </c:pt>
                <c:pt idx="2">
                  <c:v>0.22</c:v>
                </c:pt>
              </c:numCache>
            </c:numRef>
          </c:val>
          <c:extLst>
            <c:ext xmlns:c16="http://schemas.microsoft.com/office/drawing/2014/chart" uri="{C3380CC4-5D6E-409C-BE32-E72D297353CC}">
              <c16:uniqueId val="{00000001-5A41-482E-9B81-D59773721C5E}"/>
            </c:ext>
          </c:extLst>
        </c:ser>
        <c:ser>
          <c:idx val="1"/>
          <c:order val="1"/>
          <c:tx>
            <c:strRef>
              <c:f>Sheet1!$C$1</c:f>
              <c:strCache>
                <c:ptCount val="1"/>
                <c:pt idx="0">
                  <c:v>Test </c:v>
                </c:pt>
              </c:strCache>
            </c:strRef>
          </c:tx>
          <c:spPr>
            <a:solidFill>
              <a:srgbClr val="AC162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BAFTA matters to me</c:v>
                </c:pt>
                <c:pt idx="1">
                  <c:v>BAFTA is for people like me</c:v>
                </c:pt>
                <c:pt idx="2">
                  <c:v>BAFTA is forward-thinking and inclusive</c:v>
                </c:pt>
              </c:strCache>
            </c:strRef>
          </c:cat>
          <c:val>
            <c:numRef>
              <c:f>Sheet1!$C$2:$C$4</c:f>
              <c:numCache>
                <c:formatCode>0%</c:formatCode>
                <c:ptCount val="3"/>
                <c:pt idx="0">
                  <c:v>0.41</c:v>
                </c:pt>
                <c:pt idx="1">
                  <c:v>0.44</c:v>
                </c:pt>
                <c:pt idx="2">
                  <c:v>0.5</c:v>
                </c:pt>
              </c:numCache>
            </c:numRef>
          </c:val>
          <c:extLst>
            <c:ext xmlns:c16="http://schemas.microsoft.com/office/drawing/2014/chart" uri="{C3380CC4-5D6E-409C-BE32-E72D297353CC}">
              <c16:uniqueId val="{00000002-5A41-482E-9B81-D59773721C5E}"/>
            </c:ext>
          </c:extLst>
        </c:ser>
        <c:dLbls>
          <c:showLegendKey val="0"/>
          <c:showVal val="1"/>
          <c:showCatName val="0"/>
          <c:showSerName val="0"/>
          <c:showPercent val="0"/>
          <c:showBubbleSize val="0"/>
        </c:dLbls>
        <c:gapWidth val="50"/>
        <c:overlap val="-5"/>
        <c:axId val="-2135180696"/>
        <c:axId val="1858758024"/>
      </c:barChart>
      <c:catAx>
        <c:axId val="-2135180696"/>
        <c:scaling>
          <c:orientation val="minMax"/>
        </c:scaling>
        <c:delete val="0"/>
        <c:axPos val="b"/>
        <c:numFmt formatCode="General" sourceLinked="1"/>
        <c:majorTickMark val="out"/>
        <c:minorTickMark val="none"/>
        <c:tickLblPos val="nextTo"/>
        <c:txPr>
          <a:bodyPr rot="-60000000" vert="horz"/>
          <a:lstStyle/>
          <a:p>
            <a:pPr>
              <a:defRPr/>
            </a:pPr>
            <a:endParaRPr lang="en-US"/>
          </a:p>
        </c:txPr>
        <c:crossAx val="1858758024"/>
        <c:crosses val="autoZero"/>
        <c:auto val="1"/>
        <c:lblAlgn val="ctr"/>
        <c:lblOffset val="100"/>
        <c:noMultiLvlLbl val="0"/>
      </c:catAx>
      <c:valAx>
        <c:axId val="1858758024"/>
        <c:scaling>
          <c:orientation val="minMax"/>
          <c:max val="1"/>
          <c:min val="0"/>
        </c:scaling>
        <c:delete val="1"/>
        <c:axPos val="l"/>
        <c:numFmt formatCode="0%" sourceLinked="1"/>
        <c:majorTickMark val="out"/>
        <c:minorTickMark val="none"/>
        <c:tickLblPos val="nextTo"/>
        <c:crossAx val="-2135180696"/>
        <c:crosses val="autoZero"/>
        <c:crossBetween val="between"/>
      </c:valAx>
      <c:spPr>
        <a:noFill/>
        <a:ln w="25400">
          <a:noFill/>
        </a:ln>
      </c:spPr>
    </c:plotArea>
    <c:legend>
      <c:legendPos val="t"/>
      <c:layout>
        <c:manualLayout>
          <c:xMode val="edge"/>
          <c:yMode val="edge"/>
          <c:x val="0"/>
          <c:y val="5.7355730796021243E-2"/>
          <c:w val="9.025563990893197E-2"/>
          <c:h val="0.14642949592643492"/>
        </c:manualLayout>
      </c:layout>
      <c:overlay val="0"/>
      <c:txPr>
        <a:bodyPr/>
        <a:lstStyle/>
        <a:p>
          <a:pPr>
            <a:defRPr sz="900"/>
          </a:pPr>
          <a:endParaRPr lang="en-US"/>
        </a:p>
      </c:txPr>
    </c:legend>
    <c:plotVisOnly val="1"/>
    <c:dispBlanksAs val="gap"/>
    <c:showDLblsOverMax val="0"/>
  </c:chart>
  <c:txPr>
    <a:bodyPr/>
    <a:lstStyle/>
    <a:p>
      <a:pPr>
        <a:defRPr sz="1100">
          <a:latin typeface="Arial" panose="020B0604020202020204" pitchFamily="34" charset="0"/>
          <a:cs typeface="Arial" panose="020B0604020202020204" pitchFamily="34" charset="0"/>
        </a:defRPr>
      </a:pPr>
      <a:endParaRPr lang="en-US"/>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0.46096</cdr:x>
      <cdr:y>0.15658</cdr:y>
    </cdr:from>
    <cdr:to>
      <cdr:x>0.55941</cdr:x>
      <cdr:y>0.30738</cdr:y>
    </cdr:to>
    <cdr:sp macro="" textlink="">
      <cdr:nvSpPr>
        <cdr:cNvPr id="2" name="TextBox 11">
          <a:extLst xmlns:a="http://schemas.openxmlformats.org/drawingml/2006/main">
            <a:ext uri="{FF2B5EF4-FFF2-40B4-BE49-F238E27FC236}">
              <a16:creationId xmlns:a16="http://schemas.microsoft.com/office/drawing/2014/main" id="{1E4F20B8-E04A-DD40-B54A-2EBC3CB97806}"/>
            </a:ext>
          </a:extLst>
        </cdr:cNvPr>
        <cdr:cNvSpPr txBox="1"/>
      </cdr:nvSpPr>
      <cdr:spPr>
        <a:xfrm xmlns:a="http://schemas.openxmlformats.org/drawingml/2006/main">
          <a:off x="3127558" y="383500"/>
          <a:ext cx="667965"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xmlns:a="http://schemas.openxmlformats.org/drawingml/2006/main">
          <a:pPr algn="ctr"/>
          <a:r>
            <a:rPr lang="en-GB" sz="900" b="1" i="1" dirty="0">
              <a:solidFill>
                <a:schemeClr val="tx1"/>
              </a:solidFill>
              <a:latin typeface="+mn-lt"/>
              <a:cs typeface="Arial" panose="020B0604020202020204" pitchFamily="34" charset="0"/>
            </a:rPr>
            <a:t>+157% uplift</a:t>
          </a:r>
        </a:p>
      </cdr:txBody>
    </cdr:sp>
  </cdr:relSizeAnchor>
  <cdr:relSizeAnchor xmlns:cdr="http://schemas.openxmlformats.org/drawingml/2006/chartDrawing">
    <cdr:from>
      <cdr:x>0.7898</cdr:x>
      <cdr:y>0.13744</cdr:y>
    </cdr:from>
    <cdr:to>
      <cdr:x>0.88825</cdr:x>
      <cdr:y>0.28824</cdr:y>
    </cdr:to>
    <cdr:sp macro="" textlink="">
      <cdr:nvSpPr>
        <cdr:cNvPr id="6" name="TextBox 11">
          <a:extLst xmlns:a="http://schemas.openxmlformats.org/drawingml/2006/main">
            <a:ext uri="{FF2B5EF4-FFF2-40B4-BE49-F238E27FC236}">
              <a16:creationId xmlns:a16="http://schemas.microsoft.com/office/drawing/2014/main" id="{94D6E60F-F6F7-6885-062E-FC992BCD5A66}"/>
            </a:ext>
          </a:extLst>
        </cdr:cNvPr>
        <cdr:cNvSpPr txBox="1"/>
      </cdr:nvSpPr>
      <cdr:spPr>
        <a:xfrm xmlns:a="http://schemas.openxmlformats.org/drawingml/2006/main">
          <a:off x="5358677" y="336622"/>
          <a:ext cx="667966"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b="1" i="1" dirty="0">
              <a:solidFill>
                <a:schemeClr val="tx1"/>
              </a:solidFill>
              <a:latin typeface="+mn-lt"/>
              <a:cs typeface="Arial" panose="020B0604020202020204" pitchFamily="34" charset="0"/>
            </a:rPr>
            <a:t>+134% uplift</a:t>
          </a:r>
        </a:p>
      </cdr:txBody>
    </cdr:sp>
  </cdr:relSizeAnchor>
  <cdr:relSizeAnchor xmlns:cdr="http://schemas.openxmlformats.org/drawingml/2006/chartDrawing">
    <cdr:from>
      <cdr:x>0.12562</cdr:x>
      <cdr:y>0.15411</cdr:y>
    </cdr:from>
    <cdr:to>
      <cdr:x>0.22407</cdr:x>
      <cdr:y>0.30491</cdr:y>
    </cdr:to>
    <cdr:sp macro="" textlink="">
      <cdr:nvSpPr>
        <cdr:cNvPr id="10" name="TextBox 11">
          <a:extLst xmlns:a="http://schemas.openxmlformats.org/drawingml/2006/main">
            <a:ext uri="{FF2B5EF4-FFF2-40B4-BE49-F238E27FC236}">
              <a16:creationId xmlns:a16="http://schemas.microsoft.com/office/drawing/2014/main" id="{94D6E60F-F6F7-6885-062E-FC992BCD5A66}"/>
            </a:ext>
          </a:extLst>
        </cdr:cNvPr>
        <cdr:cNvSpPr txBox="1"/>
      </cdr:nvSpPr>
      <cdr:spPr>
        <a:xfrm xmlns:a="http://schemas.openxmlformats.org/drawingml/2006/main">
          <a:off x="852338" y="377451"/>
          <a:ext cx="667965"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b="1" i="1" dirty="0">
              <a:solidFill>
                <a:schemeClr val="tx1"/>
              </a:solidFill>
              <a:latin typeface="+mn-lt"/>
              <a:cs typeface="Arial" panose="020B0604020202020204" pitchFamily="34" charset="0"/>
            </a:rPr>
            <a:t>+172% uplift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12/20/2022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12/20/2022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35405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53"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4101"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34702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ase_study_1">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5059399" y="1771743"/>
            <a:ext cx="7943744" cy="3652807"/>
          </a:xfrm>
          <a:prstGeom prst="rect">
            <a:avLst/>
          </a:prstGeom>
          <a:solidFill>
            <a:srgbClr val="CAC8C8"/>
          </a:solidFill>
          <a:ln>
            <a:noFill/>
          </a:ln>
          <a:effectLst/>
        </p:spPr>
        <p:txBody>
          <a:bodyPr vert="horz"/>
          <a:lstStyle>
            <a:lvl1pPr>
              <a:defRPr>
                <a:solidFill>
                  <a:schemeClr val="bg1"/>
                </a:solidFill>
              </a:defRPr>
            </a:lvl1pPr>
          </a:lstStyle>
          <a:p>
            <a:endParaRPr lang="en-US" dirty="0"/>
          </a:p>
          <a:p>
            <a:endParaRPr lang="en-US" dirty="0"/>
          </a:p>
          <a:p>
            <a:endParaRPr lang="en-US" dirty="0"/>
          </a:p>
          <a:p>
            <a:endParaRPr lang="en-US" dirty="0"/>
          </a:p>
          <a:p>
            <a:r>
              <a:rPr lang="en-US" dirty="0"/>
              <a:t>		Insert picture here</a:t>
            </a:r>
          </a:p>
        </p:txBody>
      </p:sp>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5125"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itle 3"/>
          <p:cNvSpPr>
            <a:spLocks noGrp="1"/>
          </p:cNvSpPr>
          <p:nvPr>
            <p:ph type="title" hasCustomPrompt="1"/>
          </p:nvPr>
        </p:nvSpPr>
        <p:spPr>
          <a:xfrm>
            <a:off x="351316" y="344821"/>
            <a:ext cx="12413343" cy="409568"/>
          </a:xfrm>
        </p:spPr>
        <p:txBody>
          <a:bodyPr/>
          <a:lstStyle>
            <a:lvl1pPr>
              <a:defRPr baseline="0"/>
            </a:lvl1pPr>
          </a:lstStyle>
          <a:p>
            <a:r>
              <a:rPr lang="en-GB" dirty="0"/>
              <a:t>Insert brand name here</a:t>
            </a:r>
            <a:endParaRPr lang="en-US" dirty="0"/>
          </a:p>
        </p:txBody>
      </p:sp>
      <p:sp>
        <p:nvSpPr>
          <p:cNvPr id="13" name="Text Placeholder 12"/>
          <p:cNvSpPr>
            <a:spLocks noGrp="1"/>
          </p:cNvSpPr>
          <p:nvPr>
            <p:ph type="body" sz="quarter" idx="11" hasCustomPrompt="1"/>
          </p:nvPr>
        </p:nvSpPr>
        <p:spPr>
          <a:xfrm>
            <a:off x="334486" y="771890"/>
            <a:ext cx="12439452" cy="237225"/>
          </a:xfrm>
          <a:prstGeom prst="rect">
            <a:avLst/>
          </a:prstGeom>
        </p:spPr>
        <p:txBody>
          <a:bodyPr vert="horz" lIns="36000" tIns="0"/>
          <a:lstStyle>
            <a:lvl1pPr>
              <a:defRPr sz="1400" baseline="0">
                <a:solidFill>
                  <a:schemeClr val="accent6"/>
                </a:solidFill>
              </a:defRPr>
            </a:lvl1pPr>
          </a:lstStyle>
          <a:p>
            <a:pPr lvl="0"/>
            <a:r>
              <a:rPr lang="en-GB" dirty="0"/>
              <a:t>Insert campaign title here</a:t>
            </a:r>
          </a:p>
        </p:txBody>
      </p:sp>
      <p:sp>
        <p:nvSpPr>
          <p:cNvPr id="15" name="Picture Placeholder 14"/>
          <p:cNvSpPr>
            <a:spLocks noGrp="1"/>
          </p:cNvSpPr>
          <p:nvPr>
            <p:ph type="pic" sz="quarter" idx="12" hasCustomPrompt="1"/>
          </p:nvPr>
        </p:nvSpPr>
        <p:spPr>
          <a:xfrm>
            <a:off x="2237670" y="6915151"/>
            <a:ext cx="2006916" cy="517525"/>
          </a:xfrm>
          <a:prstGeom prst="rect">
            <a:avLst/>
          </a:prstGeom>
        </p:spPr>
        <p:txBody>
          <a:bodyPr vert="horz"/>
          <a:lstStyle>
            <a:lvl1pPr>
              <a:defRPr>
                <a:solidFill>
                  <a:srgbClr val="8A8A8D"/>
                </a:solidFill>
              </a:defRPr>
            </a:lvl1pPr>
          </a:lstStyle>
          <a:p>
            <a:r>
              <a:rPr lang="en-US" dirty="0"/>
              <a:t>Logo here</a:t>
            </a:r>
          </a:p>
        </p:txBody>
      </p:sp>
      <p:sp>
        <p:nvSpPr>
          <p:cNvPr id="27" name="Text Placeholder 26"/>
          <p:cNvSpPr>
            <a:spLocks noGrp="1"/>
          </p:cNvSpPr>
          <p:nvPr>
            <p:ph type="body" sz="quarter" idx="16" hasCustomPrompt="1"/>
          </p:nvPr>
        </p:nvSpPr>
        <p:spPr>
          <a:xfrm>
            <a:off x="355657" y="2096146"/>
            <a:ext cx="4077342" cy="1817688"/>
          </a:xfrm>
          <a:prstGeom prst="rect">
            <a:avLst/>
          </a:prstGeom>
        </p:spPr>
        <p:txBody>
          <a:bodyPr vert="horz" lIns="36000" tIns="0"/>
          <a:lstStyle>
            <a:lvl1pPr>
              <a:defRPr sz="1000" b="0" baseline="0">
                <a:solidFill>
                  <a:srgbClr val="000000"/>
                </a:solidFill>
                <a:latin typeface="Arial"/>
                <a:cs typeface="Arial"/>
              </a:defRPr>
            </a:lvl1pPr>
            <a:lvl2pPr>
              <a:defRPr sz="1100">
                <a:solidFill>
                  <a:srgbClr val="000000"/>
                </a:solidFill>
                <a:latin typeface="Arial"/>
                <a:cs typeface="Arial"/>
              </a:defRPr>
            </a:lvl2pPr>
            <a:lvl3pPr>
              <a:defRPr sz="1100">
                <a:solidFill>
                  <a:srgbClr val="000000"/>
                </a:solidFill>
                <a:latin typeface="Arial"/>
                <a:cs typeface="Arial"/>
              </a:defRPr>
            </a:lvl3pPr>
            <a:lvl4pPr>
              <a:defRPr sz="1100">
                <a:solidFill>
                  <a:srgbClr val="000000"/>
                </a:solidFill>
                <a:latin typeface="Arial"/>
                <a:cs typeface="Arial"/>
              </a:defRPr>
            </a:lvl4pPr>
            <a:lvl5pPr>
              <a:defRPr sz="1100">
                <a:solidFill>
                  <a:srgbClr val="000000"/>
                </a:solidFill>
                <a:latin typeface="Arial"/>
                <a:cs typeface="Arial"/>
              </a:defRPr>
            </a:lvl5pPr>
          </a:lstStyle>
          <a:p>
            <a:pPr lvl="0"/>
            <a:r>
              <a:rPr lang="en-US" b="0" dirty="0"/>
              <a:t>Insert text here</a:t>
            </a:r>
            <a:endParaRPr lang="en-US" dirty="0"/>
          </a:p>
        </p:txBody>
      </p:sp>
      <p:sp>
        <p:nvSpPr>
          <p:cNvPr id="28" name="Text Placeholder 26"/>
          <p:cNvSpPr>
            <a:spLocks noGrp="1"/>
          </p:cNvSpPr>
          <p:nvPr>
            <p:ph type="body" sz="quarter" idx="17" hasCustomPrompt="1"/>
          </p:nvPr>
        </p:nvSpPr>
        <p:spPr>
          <a:xfrm>
            <a:off x="355657" y="4385300"/>
            <a:ext cx="4077342" cy="1817688"/>
          </a:xfrm>
          <a:prstGeom prst="rect">
            <a:avLst/>
          </a:prstGeom>
        </p:spPr>
        <p:txBody>
          <a:bodyPr vert="horz" lIns="36000" tIns="0"/>
          <a:lstStyle>
            <a:lvl1pPr>
              <a:defRPr sz="1000" b="0" baseline="0">
                <a:solidFill>
                  <a:srgbClr val="000000"/>
                </a:solidFill>
                <a:latin typeface="Arial"/>
                <a:cs typeface="Arial"/>
              </a:defRPr>
            </a:lvl1pPr>
            <a:lvl2pPr>
              <a:defRPr sz="1100">
                <a:solidFill>
                  <a:srgbClr val="000000"/>
                </a:solidFill>
                <a:latin typeface="Arial"/>
                <a:cs typeface="Arial"/>
              </a:defRPr>
            </a:lvl2pPr>
            <a:lvl3pPr>
              <a:defRPr sz="1100">
                <a:solidFill>
                  <a:srgbClr val="000000"/>
                </a:solidFill>
                <a:latin typeface="Arial"/>
                <a:cs typeface="Arial"/>
              </a:defRPr>
            </a:lvl3pPr>
            <a:lvl4pPr>
              <a:defRPr sz="1100">
                <a:solidFill>
                  <a:srgbClr val="000000"/>
                </a:solidFill>
                <a:latin typeface="Arial"/>
                <a:cs typeface="Arial"/>
              </a:defRPr>
            </a:lvl4pPr>
            <a:lvl5pPr>
              <a:defRPr sz="1100">
                <a:solidFill>
                  <a:srgbClr val="000000"/>
                </a:solidFill>
                <a:latin typeface="Arial"/>
                <a:cs typeface="Arial"/>
              </a:defRPr>
            </a:lvl5pPr>
          </a:lstStyle>
          <a:p>
            <a:pPr lvl="0"/>
            <a:r>
              <a:rPr lang="en-US" b="0" dirty="0"/>
              <a:t>Insert text here</a:t>
            </a:r>
            <a:endParaRPr lang="en-US" dirty="0"/>
          </a:p>
        </p:txBody>
      </p:sp>
      <p:sp>
        <p:nvSpPr>
          <p:cNvPr id="30" name="Text Placeholder 29"/>
          <p:cNvSpPr>
            <a:spLocks noGrp="1"/>
          </p:cNvSpPr>
          <p:nvPr>
            <p:ph type="body" sz="quarter" idx="18" hasCustomPrompt="1"/>
          </p:nvPr>
        </p:nvSpPr>
        <p:spPr>
          <a:xfrm>
            <a:off x="355921" y="1803813"/>
            <a:ext cx="4096396" cy="256620"/>
          </a:xfrm>
          <a:prstGeom prst="rect">
            <a:avLst/>
          </a:prstGeom>
        </p:spPr>
        <p:txBody>
          <a:bodyPr vert="horz" lIns="36000"/>
          <a:lstStyle>
            <a:lvl1pPr>
              <a:defRPr sz="1400" baseline="0">
                <a:solidFill>
                  <a:srgbClr val="000000"/>
                </a:solidFill>
              </a:defRPr>
            </a:lvl1pPr>
          </a:lstStyle>
          <a:p>
            <a:pPr lvl="0"/>
            <a:r>
              <a:rPr lang="en-US" dirty="0"/>
              <a:t>Write ‘Background’ here</a:t>
            </a:r>
          </a:p>
        </p:txBody>
      </p:sp>
      <p:sp>
        <p:nvSpPr>
          <p:cNvPr id="31" name="Text Placeholder 29"/>
          <p:cNvSpPr>
            <a:spLocks noGrp="1"/>
          </p:cNvSpPr>
          <p:nvPr>
            <p:ph type="body" sz="quarter" idx="19" hasCustomPrompt="1"/>
          </p:nvPr>
        </p:nvSpPr>
        <p:spPr>
          <a:xfrm>
            <a:off x="355921" y="4108646"/>
            <a:ext cx="4096396" cy="256620"/>
          </a:xfrm>
          <a:prstGeom prst="rect">
            <a:avLst/>
          </a:prstGeom>
        </p:spPr>
        <p:txBody>
          <a:bodyPr vert="horz" lIns="36000"/>
          <a:lstStyle>
            <a:lvl1pPr>
              <a:defRPr sz="1400">
                <a:solidFill>
                  <a:srgbClr val="000000"/>
                </a:solidFill>
              </a:defRPr>
            </a:lvl1pPr>
          </a:lstStyle>
          <a:p>
            <a:pPr lvl="0"/>
            <a:r>
              <a:rPr lang="en-US" dirty="0"/>
              <a:t>Write ‘Idea’ here</a:t>
            </a:r>
          </a:p>
        </p:txBody>
      </p:sp>
      <p:sp>
        <p:nvSpPr>
          <p:cNvPr id="35" name="Text Placeholder 34"/>
          <p:cNvSpPr>
            <a:spLocks noGrp="1"/>
          </p:cNvSpPr>
          <p:nvPr>
            <p:ph type="body" sz="quarter" idx="20" hasCustomPrompt="1"/>
          </p:nvPr>
        </p:nvSpPr>
        <p:spPr>
          <a:xfrm>
            <a:off x="6986100" y="5635626"/>
            <a:ext cx="5927600" cy="747713"/>
          </a:xfrm>
          <a:prstGeom prst="rect">
            <a:avLst/>
          </a:prstGeom>
        </p:spPr>
        <p:txBody>
          <a:bodyPr vert="horz"/>
          <a:lstStyle>
            <a:lvl1pPr algn="r">
              <a:defRPr baseline="0">
                <a:solidFill>
                  <a:srgbClr val="FFFFFF"/>
                </a:solidFill>
              </a:defRPr>
            </a:lvl1pPr>
          </a:lstStyle>
          <a:p>
            <a:pPr lvl="0"/>
            <a:r>
              <a:rPr lang="en-US" dirty="0"/>
              <a:t>Insert quote here – can run to two lines</a:t>
            </a:r>
          </a:p>
        </p:txBody>
      </p:sp>
    </p:spTree>
    <p:extLst>
      <p:ext uri="{BB962C8B-B14F-4D97-AF65-F5344CB8AC3E}">
        <p14:creationId xmlns:p14="http://schemas.microsoft.com/office/powerpoint/2010/main" val="1985418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heme" Target="../theme/theme2.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tags" Target="../tags/tag4.xml"/><Relationship Id="rId4" Type="http://schemas.openxmlformats.org/officeDocument/2006/relationships/vmlDrawing" Target="../drawings/vmlDrawing3.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29"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3077" name="think-cell Slide" r:id="rId6" imgW="6350000" imgH="6350000" progId="">
                  <p:embed/>
                </p:oleObj>
              </mc:Choice>
              <mc:Fallback>
                <p:oleObj name="think-cell Slide" r:id="rId6" imgW="6350000" imgH="6350000" progId="">
                  <p:embed/>
                  <p:pic>
                    <p:nvPicPr>
                      <p:cNvPr id="8" name="Object 7" hidden="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603353967"/>
      </p:ext>
    </p:extLst>
  </p:cSld>
  <p:clrMap bg1="lt1" tx1="dk1" bg2="lt2" tx2="dk2" accent1="accent1" accent2="accent2" accent3="accent3" accent4="accent4" accent5="accent5" accent6="accent6" hlink="hlink" folHlink="folHlink"/>
  <p:sldLayoutIdLst>
    <p:sldLayoutId id="2147484058" r:id="rId1"/>
    <p:sldLayoutId id="2147484059" r:id="rId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chart" Target="../charts/chart1.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5220" y="177615"/>
            <a:ext cx="9308541" cy="409568"/>
          </a:xfrm>
        </p:spPr>
        <p:txBody>
          <a:bodyPr/>
          <a:lstStyle/>
          <a:p>
            <a:r>
              <a:rPr lang="en-US" sz="2800" dirty="0"/>
              <a:t>bafta</a:t>
            </a:r>
            <a:endParaRPr lang="en-GB" dirty="0"/>
          </a:p>
        </p:txBody>
      </p:sp>
      <p:sp>
        <p:nvSpPr>
          <p:cNvPr id="8" name="Text Placeholder 7"/>
          <p:cNvSpPr>
            <a:spLocks noGrp="1"/>
          </p:cNvSpPr>
          <p:nvPr>
            <p:ph type="body" sz="quarter" idx="11"/>
          </p:nvPr>
        </p:nvSpPr>
        <p:spPr>
          <a:xfrm>
            <a:off x="235641" y="617820"/>
            <a:ext cx="9328120" cy="237225"/>
          </a:xfrm>
          <a:ln>
            <a:noFill/>
          </a:ln>
        </p:spPr>
        <p:txBody>
          <a:body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kumimoji="0" lang="en-GB" sz="1400" b="1" i="0" u="none" strike="noStrike" kern="1200" cap="none" spc="0" normalizeH="0" baseline="0" noProof="0" dirty="0">
                <a:ln>
                  <a:noFill/>
                </a:ln>
                <a:solidFill>
                  <a:srgbClr val="8A8A8D"/>
                </a:solidFill>
                <a:effectLst/>
                <a:uLnTx/>
                <a:uFillTx/>
                <a:latin typeface="Arial"/>
                <a:ea typeface="+mn-ea"/>
                <a:cs typeface="+mn-cs"/>
              </a:rPr>
              <a:t>Behind Every BAFTA</a:t>
            </a:r>
            <a:endParaRPr kumimoji="0" lang="en-US" sz="1400" b="1" i="0" u="none" strike="noStrike" kern="1200" cap="none" spc="0" normalizeH="0" baseline="0" noProof="0" dirty="0">
              <a:ln>
                <a:noFill/>
              </a:ln>
              <a:solidFill>
                <a:srgbClr val="8A8A8D"/>
              </a:solidFill>
              <a:effectLst/>
              <a:uLnTx/>
              <a:uFillTx/>
              <a:latin typeface="Arial"/>
              <a:ea typeface="+mn-ea"/>
              <a:cs typeface="+mn-cs"/>
            </a:endParaRPr>
          </a:p>
        </p:txBody>
      </p:sp>
      <p:sp>
        <p:nvSpPr>
          <p:cNvPr id="3" name="Text Placeholder 2"/>
          <p:cNvSpPr>
            <a:spLocks noGrp="1"/>
          </p:cNvSpPr>
          <p:nvPr>
            <p:ph type="body" sz="quarter" idx="16"/>
          </p:nvPr>
        </p:nvSpPr>
        <p:spPr>
          <a:xfrm>
            <a:off x="244588" y="1829977"/>
            <a:ext cx="7107556" cy="2115188"/>
          </a:xfrm>
        </p:spPr>
        <p:txBody>
          <a:bodyPr>
            <a:noAutofit/>
          </a:bodyPr>
          <a:lstStyle/>
          <a:p>
            <a:pPr>
              <a:spcBef>
                <a:spcPts val="1100"/>
              </a:spcBef>
            </a:pPr>
            <a:r>
              <a:rPr lang="en-GB" sz="1100" b="1" kern="1000" dirty="0">
                <a:solidFill>
                  <a:schemeClr val="accent2"/>
                </a:solidFill>
              </a:rPr>
              <a:t>Background</a:t>
            </a:r>
          </a:p>
          <a:p>
            <a:pPr marL="171450" indent="-171450">
              <a:lnSpc>
                <a:spcPct val="100000"/>
              </a:lnSpc>
              <a:spcBef>
                <a:spcPts val="1100"/>
              </a:spcBef>
              <a:buClr>
                <a:schemeClr val="bg1"/>
              </a:buClr>
              <a:buFont typeface="LucidaGrande" charset="0"/>
              <a:buChar char="-"/>
            </a:pPr>
            <a:r>
              <a:rPr lang="en-GB" sz="1050" kern="1000" dirty="0">
                <a:solidFill>
                  <a:schemeClr val="bg1"/>
                </a:solidFill>
              </a:rPr>
              <a:t>BAFTA and Digital Cinema Media (DCM) partnered on a cinema campaign designed to inspire and ignite the next generation of creative talent. The ‘Behind Every BAFTA’ ad, produced by DCM Studios and narrated by double BAFTA-award winning Big Zuu, showcased the diverse range of skills and knowledge that goes into making award-winning films, games and television – from writing to wardrobe, coding to camera-rigging, and special effects to sound.</a:t>
            </a:r>
          </a:p>
          <a:p>
            <a:pPr marL="171450" indent="-171450">
              <a:lnSpc>
                <a:spcPct val="100000"/>
              </a:lnSpc>
              <a:spcBef>
                <a:spcPts val="1100"/>
              </a:spcBef>
              <a:buClr>
                <a:schemeClr val="bg1"/>
              </a:buClr>
              <a:buFont typeface="LucidaGrande" charset="0"/>
              <a:buChar char="-"/>
            </a:pPr>
            <a:r>
              <a:rPr lang="en-GB" sz="1050" kern="1000" dirty="0">
                <a:solidFill>
                  <a:schemeClr val="bg1"/>
                </a:solidFill>
              </a:rPr>
              <a:t>The ad ran across the DCM estate, running in titles that would efficiently deliver against the core 16-34 target including </a:t>
            </a:r>
            <a:r>
              <a:rPr lang="en-GB" sz="1050" i="1" kern="1000" dirty="0">
                <a:solidFill>
                  <a:schemeClr val="bg1"/>
                </a:solidFill>
              </a:rPr>
              <a:t>Nope, Bullet Train </a:t>
            </a:r>
            <a:r>
              <a:rPr lang="en-GB" sz="1050" kern="1000" dirty="0">
                <a:solidFill>
                  <a:schemeClr val="bg1"/>
                </a:solidFill>
              </a:rPr>
              <a:t>and </a:t>
            </a:r>
            <a:r>
              <a:rPr lang="en-GB" sz="1050" i="1" kern="1000" dirty="0">
                <a:solidFill>
                  <a:schemeClr val="bg1"/>
                </a:solidFill>
              </a:rPr>
              <a:t>Don’t Worry Darling.</a:t>
            </a:r>
          </a:p>
          <a:p>
            <a:pPr marL="171450" indent="-171450">
              <a:lnSpc>
                <a:spcPct val="100000"/>
              </a:lnSpc>
              <a:spcBef>
                <a:spcPts val="1100"/>
              </a:spcBef>
              <a:buClr>
                <a:schemeClr val="bg1"/>
              </a:buClr>
              <a:buFont typeface="LucidaGrande" charset="0"/>
              <a:buChar char="-"/>
            </a:pPr>
            <a:r>
              <a:rPr lang="en-GB" sz="1050" kern="1000" dirty="0">
                <a:solidFill>
                  <a:schemeClr val="bg1"/>
                </a:solidFill>
              </a:rPr>
              <a:t>Alongside the cinema ad, a supporting careers campaign was led by BAFTA on its social and digital platforms to highlight free resources and guidance provided including mentoring, bursaries, networking opportunities, and career development initiatives, to help people take their first step into the industry.</a:t>
            </a:r>
          </a:p>
          <a:p>
            <a:pPr>
              <a:lnSpc>
                <a:spcPct val="100000"/>
              </a:lnSpc>
              <a:spcBef>
                <a:spcPts val="1100"/>
              </a:spcBef>
              <a:buClr>
                <a:schemeClr val="bg1"/>
              </a:buClr>
            </a:pPr>
            <a:br>
              <a:rPr kumimoji="0" lang="en-GB" sz="1050" b="1" i="0" u="none" strike="noStrike" kern="1000" cap="none" spc="0" normalizeH="0" baseline="0" noProof="0" dirty="0">
                <a:ln>
                  <a:noFill/>
                </a:ln>
                <a:solidFill>
                  <a:srgbClr val="AC162C"/>
                </a:solidFill>
                <a:effectLst/>
                <a:uLnTx/>
                <a:uFillTx/>
                <a:latin typeface="Arial"/>
                <a:ea typeface="+mn-ea"/>
                <a:cs typeface="Arial"/>
              </a:rPr>
            </a:br>
            <a:r>
              <a:rPr kumimoji="0" lang="en-GB" sz="1050" b="1" i="0" u="none" strike="noStrike" kern="1000" cap="none" spc="0" normalizeH="0" baseline="0" noProof="0" dirty="0">
                <a:ln>
                  <a:noFill/>
                </a:ln>
                <a:solidFill>
                  <a:srgbClr val="AC162C"/>
                </a:solidFill>
                <a:effectLst/>
                <a:uLnTx/>
                <a:uFillTx/>
                <a:latin typeface="Arial"/>
                <a:ea typeface="+mn-ea"/>
                <a:cs typeface="Arial"/>
              </a:rPr>
              <a:t>Results</a:t>
            </a:r>
          </a:p>
          <a:p>
            <a:pPr>
              <a:lnSpc>
                <a:spcPct val="100000"/>
              </a:lnSpc>
              <a:spcBef>
                <a:spcPts val="1100"/>
              </a:spcBef>
              <a:buClr>
                <a:schemeClr val="bg1"/>
              </a:buClr>
            </a:pPr>
            <a:r>
              <a:rPr lang="en-GB" sz="1050" i="1" kern="1000" dirty="0">
                <a:solidFill>
                  <a:schemeClr val="bg1"/>
                </a:solidFill>
              </a:rPr>
              <a:t> </a:t>
            </a:r>
          </a:p>
        </p:txBody>
      </p:sp>
      <p:graphicFrame>
        <p:nvGraphicFramePr>
          <p:cNvPr id="16" name="Object 15" hidden="1"/>
          <p:cNvGraphicFramePr>
            <a:graphicFrameLocks noChangeAspect="1"/>
          </p:cNvGraphicFramePr>
          <p:nvPr>
            <p:custDataLst>
              <p:tags r:id="rId2"/>
            </p:custDataLst>
          </p:nvPr>
        </p:nvGraphicFramePr>
        <p:xfrm>
          <a:off x="1682751" y="1589"/>
          <a:ext cx="1587" cy="1587"/>
        </p:xfrm>
        <a:graphic>
          <a:graphicData uri="http://schemas.openxmlformats.org/presentationml/2006/ole">
            <mc:AlternateContent xmlns:mc="http://schemas.openxmlformats.org/markup-compatibility/2006">
              <mc:Choice xmlns:v="urn:schemas-microsoft-com:vml" Requires="v">
                <p:oleObj spid="_x0000_s6149" name="think-cell Slide" r:id="rId5" imgW="6350000" imgH="6350000" progId="">
                  <p:embed/>
                </p:oleObj>
              </mc:Choice>
              <mc:Fallback>
                <p:oleObj name="think-cell Slide" r:id="rId5" imgW="6350000" imgH="6350000" progId="">
                  <p:embed/>
                  <p:pic>
                    <p:nvPicPr>
                      <p:cNvPr id="16" name="Object 1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2751"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a:extLst>
              <a:ext uri="{FF2B5EF4-FFF2-40B4-BE49-F238E27FC236}">
                <a16:creationId xmlns:a16="http://schemas.microsoft.com/office/drawing/2014/main" id="{248EF34C-E573-0882-4FF5-11D1D6DEC28D}"/>
              </a:ext>
            </a:extLst>
          </p:cNvPr>
          <p:cNvSpPr/>
          <p:nvPr/>
        </p:nvSpPr>
        <p:spPr>
          <a:xfrm>
            <a:off x="0" y="7129310"/>
            <a:ext cx="13442949" cy="338554"/>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Arial"/>
                <a:ea typeface="+mn-ea"/>
                <a:cs typeface="+mn-cs"/>
              </a:rPr>
              <a:t>Source: </a:t>
            </a:r>
            <a:r>
              <a:rPr kumimoji="0" lang="en-US" sz="800" b="0" i="0" u="none" strike="noStrike" kern="1200" cap="none" spc="0" normalizeH="0" baseline="0" noProof="0" dirty="0">
                <a:ln>
                  <a:noFill/>
                </a:ln>
                <a:solidFill>
                  <a:srgbClr val="000000"/>
                </a:solidFill>
                <a:effectLst/>
                <a:uLnTx/>
                <a:uFillTx/>
                <a:latin typeface="Arial"/>
                <a:ea typeface="+mn-ea"/>
                <a:cs typeface="+mn-cs"/>
              </a:rPr>
              <a:t>DCM / BAFTA. Conducted by; Differentology, October 2022. </a:t>
            </a:r>
          </a:p>
          <a:p>
            <a:pPr marL="0" marR="0" lvl="0" indent="0" algn="r" defTabSz="961844"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a:ea typeface="+mn-ea"/>
                <a:cs typeface="+mn-cs"/>
              </a:rPr>
              <a:t>Results b</a:t>
            </a:r>
            <a:r>
              <a:rPr kumimoji="0" lang="en-US" sz="800" b="0" i="0" u="none" strike="noStrike" kern="1200" cap="none" spc="0" normalizeH="0" baseline="0" noProof="0" dirty="0" err="1">
                <a:ln>
                  <a:noFill/>
                </a:ln>
                <a:solidFill>
                  <a:srgbClr val="000000"/>
                </a:solidFill>
                <a:effectLst/>
                <a:uLnTx/>
                <a:uFillTx/>
                <a:latin typeface="Arial"/>
                <a:ea typeface="+mn-ea"/>
                <a:cs typeface="+mn-cs"/>
              </a:rPr>
              <a:t>ase</a:t>
            </a:r>
            <a:r>
              <a:rPr kumimoji="0" lang="en-US" sz="800" b="0" i="0" u="none" strike="noStrike" kern="1200" cap="none" spc="0" normalizeH="0" baseline="0" noProof="0" dirty="0">
                <a:ln>
                  <a:noFill/>
                </a:ln>
                <a:solidFill>
                  <a:srgbClr val="000000"/>
                </a:solidFill>
                <a:effectLst/>
                <a:uLnTx/>
                <a:uFillTx/>
                <a:latin typeface="Arial"/>
                <a:ea typeface="+mn-ea"/>
                <a:cs typeface="+mn-cs"/>
              </a:rPr>
              <a:t>: </a:t>
            </a:r>
            <a:r>
              <a:rPr lang="en-US" sz="800" dirty="0">
                <a:solidFill>
                  <a:srgbClr val="000000"/>
                </a:solidFill>
                <a:latin typeface="Arial"/>
              </a:rPr>
              <a:t>16-34s</a:t>
            </a:r>
            <a:r>
              <a:rPr kumimoji="0" lang="en-US" sz="800" b="0" i="0" u="none" strike="noStrike" kern="1200" cap="none" spc="0" normalizeH="0" baseline="0" noProof="0" dirty="0">
                <a:ln>
                  <a:noFill/>
                </a:ln>
                <a:solidFill>
                  <a:srgbClr val="000000"/>
                </a:solidFill>
                <a:effectLst/>
                <a:uLnTx/>
                <a:uFillTx/>
                <a:latin typeface="Arial"/>
                <a:ea typeface="+mn-ea"/>
                <a:cs typeface="+mn-cs"/>
              </a:rPr>
              <a:t>. Uplifts are test (exposed to ad in cinema) vs control (not exposed to ad in cinema) </a:t>
            </a:r>
          </a:p>
        </p:txBody>
      </p:sp>
      <p:graphicFrame>
        <p:nvGraphicFramePr>
          <p:cNvPr id="10" name="Table 5">
            <a:extLst>
              <a:ext uri="{FF2B5EF4-FFF2-40B4-BE49-F238E27FC236}">
                <a16:creationId xmlns:a16="http://schemas.microsoft.com/office/drawing/2014/main" id="{9C92EC5F-CBB2-4447-97E9-F8F8B64ABACC}"/>
              </a:ext>
            </a:extLst>
          </p:cNvPr>
          <p:cNvGraphicFramePr>
            <a:graphicFrameLocks noGrp="1"/>
          </p:cNvGraphicFramePr>
          <p:nvPr>
            <p:extLst>
              <p:ext uri="{D42A27DB-BD31-4B8C-83A1-F6EECF244321}">
                <p14:modId xmlns:p14="http://schemas.microsoft.com/office/powerpoint/2010/main" val="2332933973"/>
              </p:ext>
            </p:extLst>
          </p:nvPr>
        </p:nvGraphicFramePr>
        <p:xfrm>
          <a:off x="244588" y="980615"/>
          <a:ext cx="6902446" cy="706928"/>
        </p:xfrm>
        <a:graphic>
          <a:graphicData uri="http://schemas.openxmlformats.org/drawingml/2006/table">
            <a:tbl>
              <a:tblPr firstRow="1" bandRow="1">
                <a:tableStyleId>{5C22544A-7EE6-4342-B048-85BDC9FD1C3A}</a:tableStyleId>
              </a:tblPr>
              <a:tblGrid>
                <a:gridCol w="1725611">
                  <a:extLst>
                    <a:ext uri="{9D8B030D-6E8A-4147-A177-3AD203B41FA5}">
                      <a16:colId xmlns:a16="http://schemas.microsoft.com/office/drawing/2014/main" val="1043653864"/>
                    </a:ext>
                  </a:extLst>
                </a:gridCol>
                <a:gridCol w="1805856">
                  <a:extLst>
                    <a:ext uri="{9D8B030D-6E8A-4147-A177-3AD203B41FA5}">
                      <a16:colId xmlns:a16="http://schemas.microsoft.com/office/drawing/2014/main" val="1969532920"/>
                    </a:ext>
                  </a:extLst>
                </a:gridCol>
                <a:gridCol w="1645368">
                  <a:extLst>
                    <a:ext uri="{9D8B030D-6E8A-4147-A177-3AD203B41FA5}">
                      <a16:colId xmlns:a16="http://schemas.microsoft.com/office/drawing/2014/main" val="696929619"/>
                    </a:ext>
                  </a:extLst>
                </a:gridCol>
                <a:gridCol w="1725611">
                  <a:extLst>
                    <a:ext uri="{9D8B030D-6E8A-4147-A177-3AD203B41FA5}">
                      <a16:colId xmlns:a16="http://schemas.microsoft.com/office/drawing/2014/main" val="1729032941"/>
                    </a:ext>
                  </a:extLst>
                </a:gridCol>
              </a:tblGrid>
              <a:tr h="353464">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53464">
                <a:tc>
                  <a:txBody>
                    <a:bodyPr/>
                    <a:lstStyle/>
                    <a:p>
                      <a:pPr algn="ctr"/>
                      <a:r>
                        <a:rPr lang="en-GB" sz="1050" b="0" kern="1200" dirty="0">
                          <a:solidFill>
                            <a:schemeClr val="bg1"/>
                          </a:solidFill>
                          <a:latin typeface="+mn-lt"/>
                          <a:ea typeface="+mn-ea"/>
                          <a:cs typeface="+mn-cs"/>
                        </a:rPr>
                        <a:t>Charity</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50" b="0" kern="1200" dirty="0">
                          <a:solidFill>
                            <a:schemeClr val="bg1"/>
                          </a:solidFill>
                          <a:latin typeface="+mn-lt"/>
                          <a:ea typeface="+mn-ea"/>
                          <a:cs typeface="+mn-cs"/>
                        </a:rPr>
                        <a:t>16-34 Adults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50" b="0" kern="1200" dirty="0">
                          <a:solidFill>
                            <a:schemeClr val="bg1"/>
                          </a:solidFill>
                          <a:latin typeface="+mn-lt"/>
                          <a:ea typeface="+mn-ea"/>
                          <a:cs typeface="+mn-cs"/>
                        </a:rPr>
                        <a:t>16-34 AGP</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50" b="0" kern="1200" dirty="0">
                          <a:solidFill>
                            <a:schemeClr val="bg1"/>
                          </a:solidFill>
                          <a:latin typeface="+mn-lt"/>
                          <a:ea typeface="+mn-ea"/>
                          <a:cs typeface="+mn-cs"/>
                        </a:rPr>
                        <a:t>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11" name="TextBox 10">
            <a:extLst>
              <a:ext uri="{FF2B5EF4-FFF2-40B4-BE49-F238E27FC236}">
                <a16:creationId xmlns:a16="http://schemas.microsoft.com/office/drawing/2014/main" id="{02BA09FC-1EC2-4183-90F5-A802020A3D84}"/>
              </a:ext>
            </a:extLst>
          </p:cNvPr>
          <p:cNvSpPr txBox="1"/>
          <p:nvPr/>
        </p:nvSpPr>
        <p:spPr>
          <a:xfrm>
            <a:off x="7698833" y="3411008"/>
            <a:ext cx="5147165" cy="3574889"/>
          </a:xfrm>
          <a:prstGeom prst="rect">
            <a:avLst/>
          </a:prstGeom>
          <a:noFill/>
          <a:ln>
            <a:noFill/>
          </a:ln>
        </p:spPr>
        <p:txBody>
          <a:bodyPr wrap="square">
            <a:spAutoFit/>
          </a:bodyPr>
          <a:lstStyle/>
          <a:p>
            <a:pPr marL="0" marR="0" lvl="0" indent="0" algn="l" defTabSz="961844" rtl="0" eaLnBrk="1" fontAlgn="auto" latinLnBrk="0" hangingPunct="1">
              <a:lnSpc>
                <a:spcPct val="100000"/>
              </a:lnSpc>
              <a:spcBef>
                <a:spcPts val="1100"/>
              </a:spcBef>
              <a:spcAft>
                <a:spcPts val="0"/>
              </a:spcAft>
              <a:buClr>
                <a:srgbClr val="000000"/>
              </a:buClr>
              <a:buSzPct val="100000"/>
              <a:buFontTx/>
              <a:buNone/>
              <a:tabLst/>
              <a:defRPr/>
            </a:pPr>
            <a:r>
              <a:rPr kumimoji="0" lang="en-GB" sz="1100" b="1" i="0" u="none" strike="noStrike" kern="1000" cap="none" spc="0" normalizeH="0" baseline="0" noProof="0" dirty="0">
                <a:ln>
                  <a:noFill/>
                </a:ln>
                <a:solidFill>
                  <a:srgbClr val="AC162C"/>
                </a:solidFill>
                <a:effectLst/>
                <a:uLnTx/>
                <a:uFillTx/>
                <a:latin typeface="Arial"/>
                <a:ea typeface="+mn-ea"/>
                <a:cs typeface="Arial"/>
              </a:rPr>
              <a:t>Results</a:t>
            </a:r>
          </a:p>
          <a:p>
            <a:pPr marL="0" marR="0" lvl="0" indent="0" defTabSz="961844" rtl="0" eaLnBrk="1" fontAlgn="auto" latinLnBrk="0" hangingPunct="1">
              <a:spcBef>
                <a:spcPts val="0"/>
              </a:spcBef>
              <a:spcAft>
                <a:spcPts val="800"/>
              </a:spcAft>
              <a:buClr>
                <a:srgbClr val="FFFFFF"/>
              </a:buClr>
              <a:buSzPct val="100000"/>
              <a:buFont typeface="Arial"/>
              <a:buNone/>
              <a:tabLst/>
              <a:defRPr/>
            </a:pPr>
            <a:endParaRPr lang="en-GB" sz="200" dirty="0">
              <a:solidFill>
                <a:srgbClr val="000000"/>
              </a:solidFill>
              <a:latin typeface="Arial"/>
              <a:ea typeface="Calibri" panose="020F0502020204030204" pitchFamily="34" charset="0"/>
              <a:cs typeface="Times New Roman" panose="02020603050405020304" pitchFamily="18" charset="0"/>
            </a:endParaRPr>
          </a:p>
          <a:p>
            <a:pPr marL="0" marR="0" lvl="0" indent="0" defTabSz="961844" rtl="0" eaLnBrk="1" fontAlgn="auto" latinLnBrk="0" hangingPunct="1">
              <a:spcBef>
                <a:spcPts val="0"/>
              </a:spcBef>
              <a:spcAft>
                <a:spcPts val="800"/>
              </a:spcAft>
              <a:buClr>
                <a:srgbClr val="FFFFFF"/>
              </a:buClr>
              <a:buSzPct val="100000"/>
              <a:buFont typeface="Arial"/>
              <a:buNone/>
              <a:tabLst/>
              <a:defRPr/>
            </a:pPr>
            <a:r>
              <a:rPr lang="en-GB" sz="1050" dirty="0">
                <a:solidFill>
                  <a:srgbClr val="000000"/>
                </a:solidFill>
                <a:latin typeface="Arial"/>
                <a:ea typeface="Calibri" panose="020F0502020204030204" pitchFamily="34" charset="0"/>
                <a:cs typeface="Times New Roman" panose="02020603050405020304" pitchFamily="18" charset="0"/>
              </a:rPr>
              <a:t>Overall, the results </a:t>
            </a:r>
            <a:r>
              <a:rPr lang="en-GB" sz="1050" b="0" dirty="0">
                <a:solidFill>
                  <a:srgbClr val="000000"/>
                </a:solidFill>
                <a:latin typeface="Arial"/>
                <a:ea typeface="Calibri" panose="020F0502020204030204" pitchFamily="34" charset="0"/>
                <a:cs typeface="Times New Roman" panose="02020603050405020304" pitchFamily="18" charset="0"/>
              </a:rPr>
              <a:t>highlight how seeing the ad in the high attention environment of cinema can deliver key campaign KPIs including </a:t>
            </a:r>
            <a:r>
              <a:rPr lang="en-GB" sz="1050" dirty="0">
                <a:solidFill>
                  <a:schemeClr val="bg1"/>
                </a:solidFill>
                <a:latin typeface="Arial"/>
                <a:ea typeface="Calibri" panose="020F0502020204030204" pitchFamily="34" charset="0"/>
                <a:cs typeface="Times New Roman" panose="02020603050405020304" pitchFamily="18" charset="0"/>
              </a:rPr>
              <a:t>awareness, driving positive perceptions and specifically for BAFTA boosting consideration of a career in the screen industries.</a:t>
            </a:r>
          </a:p>
          <a:p>
            <a:pPr marL="0" marR="0" lvl="0" indent="0" defTabSz="961844" rtl="0" eaLnBrk="1" fontAlgn="auto" latinLnBrk="0" hangingPunct="1">
              <a:spcBef>
                <a:spcPts val="0"/>
              </a:spcBef>
              <a:spcAft>
                <a:spcPts val="800"/>
              </a:spcAft>
              <a:buClr>
                <a:srgbClr val="FFFFFF"/>
              </a:buClr>
              <a:buSzPct val="100000"/>
              <a:buFont typeface="Arial"/>
              <a:buNone/>
              <a:tabLst/>
              <a:defRPr/>
            </a:pPr>
            <a:endParaRPr lang="en-GB" sz="100" dirty="0">
              <a:solidFill>
                <a:schemeClr val="bg1"/>
              </a:solidFill>
              <a:latin typeface="Arial"/>
              <a:ea typeface="Calibri" panose="020F0502020204030204" pitchFamily="34" charset="0"/>
              <a:cs typeface="Times New Roman" panose="02020603050405020304" pitchFamily="18" charset="0"/>
            </a:endParaRPr>
          </a:p>
          <a:p>
            <a:pPr marL="538163" lvl="3" indent="-276225">
              <a:buClr>
                <a:srgbClr val="000000"/>
              </a:buClr>
              <a:buFont typeface="Arial" panose="020B0604020202020204" pitchFamily="34" charset="0"/>
              <a:buChar char="–"/>
              <a:defRPr/>
            </a:pPr>
            <a:r>
              <a:rPr lang="en-GB" sz="1050" dirty="0">
                <a:solidFill>
                  <a:srgbClr val="000000"/>
                </a:solidFill>
              </a:rPr>
              <a:t>Awareness that BAFTA is a charity: </a:t>
            </a:r>
            <a:r>
              <a:rPr lang="en-GB" sz="1050" b="1" dirty="0">
                <a:solidFill>
                  <a:srgbClr val="000000"/>
                </a:solidFill>
              </a:rPr>
              <a:t>+69% uplift </a:t>
            </a:r>
          </a:p>
          <a:p>
            <a:pPr marL="538163" lvl="3" indent="-276225">
              <a:buClr>
                <a:srgbClr val="000000"/>
              </a:buClr>
              <a:buFont typeface="Arial" panose="020B0604020202020204" pitchFamily="34" charset="0"/>
              <a:buChar char="–"/>
              <a:defRPr/>
            </a:pPr>
            <a:endParaRPr lang="en-GB" sz="1050" b="1" dirty="0">
              <a:solidFill>
                <a:srgbClr val="000000"/>
              </a:solidFill>
            </a:endParaRPr>
          </a:p>
          <a:p>
            <a:pPr marL="538163" lvl="3" indent="-276225">
              <a:buClr>
                <a:srgbClr val="000000"/>
              </a:buClr>
              <a:buFont typeface="Arial" panose="020B0604020202020204" pitchFamily="34" charset="0"/>
              <a:buChar char="–"/>
              <a:defRPr/>
            </a:pPr>
            <a:r>
              <a:rPr lang="en-GB" sz="1050" dirty="0">
                <a:solidFill>
                  <a:srgbClr val="000000"/>
                </a:solidFill>
              </a:rPr>
              <a:t>Associate BAFTA with games: </a:t>
            </a:r>
            <a:r>
              <a:rPr lang="en-GB" sz="1050" b="1" dirty="0">
                <a:solidFill>
                  <a:srgbClr val="000000"/>
                </a:solidFill>
              </a:rPr>
              <a:t>+88% uplift </a:t>
            </a:r>
          </a:p>
          <a:p>
            <a:pPr marL="538163" lvl="3" indent="-276225">
              <a:buClr>
                <a:srgbClr val="000000"/>
              </a:buClr>
              <a:buFont typeface="Arial" panose="020B0604020202020204" pitchFamily="34" charset="0"/>
              <a:buChar char="–"/>
              <a:defRPr/>
            </a:pPr>
            <a:endParaRPr lang="en-GB" sz="1050" dirty="0">
              <a:solidFill>
                <a:srgbClr val="000000"/>
              </a:solidFill>
            </a:endParaRPr>
          </a:p>
          <a:p>
            <a:pPr marL="538163" lvl="3" indent="-276225">
              <a:buClr>
                <a:srgbClr val="000000"/>
              </a:buClr>
              <a:buFont typeface="Arial" panose="020B0604020202020204" pitchFamily="34" charset="0"/>
              <a:buChar char="–"/>
              <a:defRPr/>
            </a:pPr>
            <a:r>
              <a:rPr lang="en-GB" sz="1050" b="1" dirty="0">
                <a:solidFill>
                  <a:srgbClr val="000000"/>
                </a:solidFill>
              </a:rPr>
              <a:t>51% </a:t>
            </a:r>
            <a:r>
              <a:rPr lang="en-GB" sz="1050" dirty="0">
                <a:solidFill>
                  <a:srgbClr val="000000"/>
                </a:solidFill>
              </a:rPr>
              <a:t>agree that BAFTA supports talents from all backgrounds</a:t>
            </a:r>
          </a:p>
          <a:p>
            <a:pPr marL="538163" marR="0" lvl="3" indent="-276225" algn="l" defTabSz="961844"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lang="en-GB" sz="1050" dirty="0">
              <a:solidFill>
                <a:srgbClr val="000000"/>
              </a:solidFill>
              <a:latin typeface="Arial"/>
            </a:endParaRPr>
          </a:p>
          <a:p>
            <a:pPr marL="538163" lvl="3" indent="-276225">
              <a:buClr>
                <a:srgbClr val="000000"/>
              </a:buClr>
              <a:buFont typeface="Arial" panose="020B0604020202020204" pitchFamily="34" charset="0"/>
              <a:buChar char="–"/>
              <a:defRPr/>
            </a:pPr>
            <a:r>
              <a:rPr lang="en-GB" sz="1050" dirty="0">
                <a:solidFill>
                  <a:srgbClr val="000000"/>
                </a:solidFill>
              </a:rPr>
              <a:t>‘Much better’ impression of BAFTA: </a:t>
            </a:r>
            <a:r>
              <a:rPr lang="en-GB" sz="1050" b="1" dirty="0">
                <a:solidFill>
                  <a:srgbClr val="000000"/>
                </a:solidFill>
              </a:rPr>
              <a:t>+32% uplift</a:t>
            </a:r>
          </a:p>
          <a:p>
            <a:pPr marL="538163" lvl="3" indent="-276225">
              <a:buClr>
                <a:srgbClr val="000000"/>
              </a:buClr>
              <a:buFont typeface="Arial" panose="020B0604020202020204" pitchFamily="34" charset="0"/>
              <a:buChar char="–"/>
              <a:defRPr/>
            </a:pPr>
            <a:endParaRPr lang="en-GB" sz="1050" dirty="0">
              <a:solidFill>
                <a:srgbClr val="000000"/>
              </a:solidFill>
            </a:endParaRPr>
          </a:p>
          <a:p>
            <a:pPr marL="538163" lvl="3" indent="-276225">
              <a:buClr>
                <a:srgbClr val="000000"/>
              </a:buClr>
              <a:buFont typeface="Arial" panose="020B0604020202020204" pitchFamily="34" charset="0"/>
              <a:buChar char="–"/>
              <a:defRPr/>
            </a:pPr>
            <a:r>
              <a:rPr lang="en-GB" sz="1050" b="1" dirty="0">
                <a:solidFill>
                  <a:srgbClr val="000000"/>
                </a:solidFill>
              </a:rPr>
              <a:t>61%</a:t>
            </a:r>
            <a:r>
              <a:rPr lang="en-GB" sz="1050" dirty="0">
                <a:solidFill>
                  <a:srgbClr val="000000"/>
                </a:solidFill>
              </a:rPr>
              <a:t> agree that the ad highlighted the multiple careers in the film, TV and games industry</a:t>
            </a:r>
          </a:p>
          <a:p>
            <a:pPr marL="538163" lvl="3" indent="-276225">
              <a:buClr>
                <a:srgbClr val="000000"/>
              </a:buClr>
              <a:buFont typeface="Arial" panose="020B0604020202020204" pitchFamily="34" charset="0"/>
              <a:buChar char="–"/>
              <a:defRPr/>
            </a:pPr>
            <a:endParaRPr lang="en-GB" sz="1050" dirty="0">
              <a:solidFill>
                <a:srgbClr val="000000"/>
              </a:solidFill>
            </a:endParaRPr>
          </a:p>
          <a:p>
            <a:pPr marL="538163" lvl="3" indent="-276225">
              <a:buClr>
                <a:srgbClr val="000000"/>
              </a:buClr>
              <a:buFont typeface="Arial" panose="020B0604020202020204" pitchFamily="34" charset="0"/>
              <a:buChar char="–"/>
              <a:defRPr/>
            </a:pPr>
            <a:r>
              <a:rPr lang="en-GB" sz="1050" b="1" dirty="0">
                <a:solidFill>
                  <a:srgbClr val="000000"/>
                </a:solidFill>
              </a:rPr>
              <a:t>42%</a:t>
            </a:r>
            <a:r>
              <a:rPr lang="en-GB" sz="1050" dirty="0">
                <a:solidFill>
                  <a:srgbClr val="000000"/>
                </a:solidFill>
              </a:rPr>
              <a:t> agree that the ad inspired me to consider a career in the screen industries</a:t>
            </a:r>
          </a:p>
          <a:p>
            <a:pPr marR="0" lvl="0" algn="l" defTabSz="961844" rtl="0" eaLnBrk="1" fontAlgn="auto" latinLnBrk="0" hangingPunct="1">
              <a:lnSpc>
                <a:spcPct val="150000"/>
              </a:lnSpc>
              <a:spcBef>
                <a:spcPts val="0"/>
              </a:spcBef>
              <a:spcAft>
                <a:spcPts val="0"/>
              </a:spcAft>
              <a:buClr>
                <a:srgbClr val="000000"/>
              </a:buClr>
              <a:buSzTx/>
              <a:tabLst/>
              <a:defRPr/>
            </a:pPr>
            <a:endParaRPr kumimoji="0" lang="en-GB" sz="105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p:txBody>
      </p:sp>
      <p:graphicFrame>
        <p:nvGraphicFramePr>
          <p:cNvPr id="18" name="Chart 17">
            <a:extLst>
              <a:ext uri="{FF2B5EF4-FFF2-40B4-BE49-F238E27FC236}">
                <a16:creationId xmlns:a16="http://schemas.microsoft.com/office/drawing/2014/main" id="{26ADA5F1-5AA6-6AC1-2662-A1E9707BCDC3}"/>
              </a:ext>
            </a:extLst>
          </p:cNvPr>
          <p:cNvGraphicFramePr/>
          <p:nvPr>
            <p:extLst>
              <p:ext uri="{D42A27DB-BD31-4B8C-83A1-F6EECF244321}">
                <p14:modId xmlns:p14="http://schemas.microsoft.com/office/powerpoint/2010/main" val="1156354436"/>
              </p:ext>
            </p:extLst>
          </p:nvPr>
        </p:nvGraphicFramePr>
        <p:xfrm>
          <a:off x="362217" y="4494237"/>
          <a:ext cx="6784817" cy="2449206"/>
        </p:xfrm>
        <a:graphic>
          <a:graphicData uri="http://schemas.openxmlformats.org/drawingml/2006/chart">
            <c:chart xmlns:c="http://schemas.openxmlformats.org/drawingml/2006/chart" xmlns:r="http://schemas.openxmlformats.org/officeDocument/2006/relationships" r:id="rId7"/>
          </a:graphicData>
        </a:graphic>
      </p:graphicFrame>
      <p:pic>
        <p:nvPicPr>
          <p:cNvPr id="4" name="Picture 3">
            <a:extLst>
              <a:ext uri="{FF2B5EF4-FFF2-40B4-BE49-F238E27FC236}">
                <a16:creationId xmlns:a16="http://schemas.microsoft.com/office/drawing/2014/main" id="{E0C39C94-412D-9D7D-7CB2-FB5B3B3420AC}"/>
              </a:ext>
            </a:extLst>
          </p:cNvPr>
          <p:cNvPicPr>
            <a:picLocks noChangeAspect="1"/>
          </p:cNvPicPr>
          <p:nvPr/>
        </p:nvPicPr>
        <p:blipFill rotWithShape="1">
          <a:blip r:embed="rId8"/>
          <a:srcRect l="5031" t="10508" r="7629" b="2151"/>
          <a:stretch/>
        </p:blipFill>
        <p:spPr>
          <a:xfrm>
            <a:off x="7749309" y="586430"/>
            <a:ext cx="5096689" cy="2638711"/>
          </a:xfrm>
          <a:prstGeom prst="rect">
            <a:avLst/>
          </a:prstGeom>
        </p:spPr>
      </p:pic>
    </p:spTree>
    <p:extLst>
      <p:ext uri="{BB962C8B-B14F-4D97-AF65-F5344CB8AC3E}">
        <p14:creationId xmlns:p14="http://schemas.microsoft.com/office/powerpoint/2010/main" val="3042978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mp:transition xmlns:mp="http://schemas.microsoft.com/office/mac/powerpoint/2008/main" spd="med"/>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353</Words>
  <Application>Microsoft Office PowerPoint</Application>
  <PresentationFormat>Custom</PresentationFormat>
  <Paragraphs>38</Paragraphs>
  <Slides>1</Slides>
  <Notes>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10" baseType="lpstr">
      <vt:lpstr>Arial</vt:lpstr>
      <vt:lpstr>Calibri</vt:lpstr>
      <vt:lpstr>Century Gothic</vt:lpstr>
      <vt:lpstr>Impact</vt:lpstr>
      <vt:lpstr>LucidaGrande</vt:lpstr>
      <vt:lpstr>Wingdings</vt:lpstr>
      <vt:lpstr>1_Blank with title</vt:lpstr>
      <vt:lpstr>2_Blank with title</vt:lpstr>
      <vt:lpstr>think-cell Slide</vt:lpstr>
      <vt:lpstr>bafta</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2022-12-20T16:35:47Z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