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954" r:id="rId4"/>
  </p:sldMasterIdLst>
  <p:notesMasterIdLst>
    <p:notesMasterId r:id="rId7"/>
  </p:notesMasterIdLst>
  <p:handoutMasterIdLst>
    <p:handoutMasterId r:id="rId8"/>
  </p:handoutMasterIdLst>
  <p:sldIdLst>
    <p:sldId id="261" r:id="rId5"/>
    <p:sldId id="262" r:id="rId6"/>
  </p:sldIdLst>
  <p:sldSz cx="13442950" cy="7561263"/>
  <p:notesSz cx="9926638" cy="6797675"/>
  <p:custDataLst>
    <p:tags r:id="rId9"/>
  </p:custDataLst>
  <p:defaultTextStyle>
    <a:defPPr>
      <a:defRPr lang="en-US"/>
    </a:defPPr>
    <a:lvl1pPr marL="0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80923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61844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42769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23691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04613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85535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66458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47378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78" userDrawn="1">
          <p15:clr>
            <a:srgbClr val="A4A3A4"/>
          </p15:clr>
        </p15:guide>
        <p15:guide id="2" orient="horz" pos="4624" userDrawn="1">
          <p15:clr>
            <a:srgbClr val="A4A3A4"/>
          </p15:clr>
        </p15:guide>
        <p15:guide id="3" orient="horz" pos="1513" userDrawn="1">
          <p15:clr>
            <a:srgbClr val="A4A3A4"/>
          </p15:clr>
        </p15:guide>
        <p15:guide id="4" orient="horz" pos="1220" userDrawn="1">
          <p15:clr>
            <a:srgbClr val="A4A3A4"/>
          </p15:clr>
        </p15:guide>
        <p15:guide id="5" orient="horz" pos="879" userDrawn="1">
          <p15:clr>
            <a:srgbClr val="A4A3A4"/>
          </p15:clr>
        </p15:guide>
        <p15:guide id="6" orient="horz" pos="1154" userDrawn="1">
          <p15:clr>
            <a:srgbClr val="A4A3A4"/>
          </p15:clr>
        </p15:guide>
        <p15:guide id="7" orient="horz" pos="1860" userDrawn="1">
          <p15:clr>
            <a:srgbClr val="A4A3A4"/>
          </p15:clr>
        </p15:guide>
        <p15:guide id="8" orient="horz" pos="1919" userDrawn="1">
          <p15:clr>
            <a:srgbClr val="A4A3A4"/>
          </p15:clr>
        </p15:guide>
        <p15:guide id="9" orient="horz" pos="2613" userDrawn="1">
          <p15:clr>
            <a:srgbClr val="A4A3A4"/>
          </p15:clr>
        </p15:guide>
        <p15:guide id="10" orient="horz" pos="2899" userDrawn="1">
          <p15:clr>
            <a:srgbClr val="A4A3A4"/>
          </p15:clr>
        </p15:guide>
        <p15:guide id="11" orient="horz" pos="3243" userDrawn="1">
          <p15:clr>
            <a:srgbClr val="A4A3A4"/>
          </p15:clr>
        </p15:guide>
        <p15:guide id="12" orient="horz" pos="3675" userDrawn="1">
          <p15:clr>
            <a:srgbClr val="A4A3A4"/>
          </p15:clr>
        </p15:guide>
        <p15:guide id="13" orient="horz" pos="4285" userDrawn="1">
          <p15:clr>
            <a:srgbClr val="A4A3A4"/>
          </p15:clr>
        </p15:guide>
        <p15:guide id="14" orient="horz" pos="3316" userDrawn="1">
          <p15:clr>
            <a:srgbClr val="A4A3A4"/>
          </p15:clr>
        </p15:guide>
        <p15:guide id="15" orient="horz" pos="3597" userDrawn="1">
          <p15:clr>
            <a:srgbClr val="A4A3A4"/>
          </p15:clr>
        </p15:guide>
        <p15:guide id="16" orient="horz" pos="4008" userDrawn="1">
          <p15:clr>
            <a:srgbClr val="A4A3A4"/>
          </p15:clr>
        </p15:guide>
        <p15:guide id="17" orient="horz" pos="4357" userDrawn="1">
          <p15:clr>
            <a:srgbClr val="A4A3A4"/>
          </p15:clr>
        </p15:guide>
        <p15:guide id="18" orient="horz" pos="3937" userDrawn="1">
          <p15:clr>
            <a:srgbClr val="A4A3A4"/>
          </p15:clr>
        </p15:guide>
        <p15:guide id="19" orient="horz" pos="2962" userDrawn="1">
          <p15:clr>
            <a:srgbClr val="A4A3A4"/>
          </p15:clr>
        </p15:guide>
        <p15:guide id="20" orient="horz" pos="2547" userDrawn="1">
          <p15:clr>
            <a:srgbClr val="A4A3A4"/>
          </p15:clr>
        </p15:guide>
        <p15:guide id="21" orient="horz" pos="2265" userDrawn="1">
          <p15:clr>
            <a:srgbClr val="A4A3A4"/>
          </p15:clr>
        </p15:guide>
        <p15:guide id="22" orient="horz" pos="2201" userDrawn="1">
          <p15:clr>
            <a:srgbClr val="A4A3A4"/>
          </p15:clr>
        </p15:guide>
        <p15:guide id="23" orient="horz" pos="183" userDrawn="1">
          <p15:clr>
            <a:srgbClr val="A4A3A4"/>
          </p15:clr>
        </p15:guide>
        <p15:guide id="24" orient="horz" pos="467" userDrawn="1">
          <p15:clr>
            <a:srgbClr val="A4A3A4"/>
          </p15:clr>
        </p15:guide>
        <p15:guide id="25" orient="horz" pos="525" userDrawn="1">
          <p15:clr>
            <a:srgbClr val="A4A3A4"/>
          </p15:clr>
        </p15:guide>
        <p15:guide id="26" orient="horz" pos="807" userDrawn="1">
          <p15:clr>
            <a:srgbClr val="A4A3A4"/>
          </p15:clr>
        </p15:guide>
        <p15:guide id="27" pos="240" userDrawn="1">
          <p15:clr>
            <a:srgbClr val="A4A3A4"/>
          </p15:clr>
        </p15:guide>
        <p15:guide id="28" pos="4290" userDrawn="1">
          <p15:clr>
            <a:srgbClr val="A4A3A4"/>
          </p15:clr>
        </p15:guide>
        <p15:guide id="29" pos="833" userDrawn="1">
          <p15:clr>
            <a:srgbClr val="A4A3A4"/>
          </p15:clr>
        </p15:guide>
        <p15:guide id="30" pos="919" userDrawn="1">
          <p15:clr>
            <a:srgbClr val="A4A3A4"/>
          </p15:clr>
        </p15:guide>
        <p15:guide id="31" pos="1495" userDrawn="1">
          <p15:clr>
            <a:srgbClr val="A4A3A4"/>
          </p15:clr>
        </p15:guide>
        <p15:guide id="32" pos="1595" userDrawn="1">
          <p15:clr>
            <a:srgbClr val="A4A3A4"/>
          </p15:clr>
        </p15:guide>
        <p15:guide id="33" pos="2172" userDrawn="1">
          <p15:clr>
            <a:srgbClr val="A4A3A4"/>
          </p15:clr>
        </p15:guide>
        <p15:guide id="34" pos="2274" userDrawn="1">
          <p15:clr>
            <a:srgbClr val="A4A3A4"/>
          </p15:clr>
        </p15:guide>
        <p15:guide id="35" pos="2851" userDrawn="1">
          <p15:clr>
            <a:srgbClr val="A4A3A4"/>
          </p15:clr>
        </p15:guide>
        <p15:guide id="36" pos="2942" userDrawn="1">
          <p15:clr>
            <a:srgbClr val="A4A3A4"/>
          </p15:clr>
        </p15:guide>
        <p15:guide id="37" pos="3550" userDrawn="1">
          <p15:clr>
            <a:srgbClr val="A4A3A4"/>
          </p15:clr>
        </p15:guide>
        <p15:guide id="38" pos="3646" userDrawn="1">
          <p15:clr>
            <a:srgbClr val="A4A3A4"/>
          </p15:clr>
        </p15:guide>
        <p15:guide id="39" pos="4195" userDrawn="1">
          <p15:clr>
            <a:srgbClr val="A4A3A4"/>
          </p15:clr>
        </p15:guide>
        <p15:guide id="40" pos="4847" userDrawn="1">
          <p15:clr>
            <a:srgbClr val="A4A3A4"/>
          </p15:clr>
        </p15:guide>
        <p15:guide id="41" pos="4949" userDrawn="1">
          <p15:clr>
            <a:srgbClr val="A4A3A4"/>
          </p15:clr>
        </p15:guide>
        <p15:guide id="42" pos="5534" userDrawn="1">
          <p15:clr>
            <a:srgbClr val="A4A3A4"/>
          </p15:clr>
        </p15:guide>
        <p15:guide id="43" pos="5636" userDrawn="1">
          <p15:clr>
            <a:srgbClr val="A4A3A4"/>
          </p15:clr>
        </p15:guide>
        <p15:guide id="44" pos="6205" userDrawn="1">
          <p15:clr>
            <a:srgbClr val="A4A3A4"/>
          </p15:clr>
        </p15:guide>
        <p15:guide id="45" pos="6314" userDrawn="1">
          <p15:clr>
            <a:srgbClr val="A4A3A4"/>
          </p15:clr>
        </p15:guide>
        <p15:guide id="46" pos="6886" userDrawn="1">
          <p15:clr>
            <a:srgbClr val="A4A3A4"/>
          </p15:clr>
        </p15:guide>
        <p15:guide id="47" pos="6990" userDrawn="1">
          <p15:clr>
            <a:srgbClr val="A4A3A4"/>
          </p15:clr>
        </p15:guide>
        <p15:guide id="48" pos="7568" userDrawn="1">
          <p15:clr>
            <a:srgbClr val="A4A3A4"/>
          </p15:clr>
        </p15:guide>
        <p15:guide id="49" pos="7659" userDrawn="1">
          <p15:clr>
            <a:srgbClr val="A4A3A4"/>
          </p15:clr>
        </p15:guide>
        <p15:guide id="50" pos="823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3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B3449"/>
    <a:srgbClr val="000000"/>
    <a:srgbClr val="CAC8C8"/>
    <a:srgbClr val="8547AD"/>
    <a:srgbClr val="33006F"/>
    <a:srgbClr val="0099A8"/>
    <a:srgbClr val="EA576C"/>
    <a:srgbClr val="DFDEDE"/>
    <a:srgbClr val="8A8A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82" autoAdjust="0"/>
    <p:restoredTop sz="96370" autoAdjust="0"/>
  </p:normalViewPr>
  <p:slideViewPr>
    <p:cSldViewPr snapToGrid="0">
      <p:cViewPr varScale="1">
        <p:scale>
          <a:sx n="72" d="100"/>
          <a:sy n="72" d="100"/>
        </p:scale>
        <p:origin x="1104" y="62"/>
      </p:cViewPr>
      <p:guideLst>
        <p:guide orient="horz" pos="1578"/>
        <p:guide orient="horz" pos="4624"/>
        <p:guide orient="horz" pos="1513"/>
        <p:guide orient="horz" pos="1220"/>
        <p:guide orient="horz" pos="879"/>
        <p:guide orient="horz" pos="1154"/>
        <p:guide orient="horz" pos="1860"/>
        <p:guide orient="horz" pos="1919"/>
        <p:guide orient="horz" pos="2613"/>
        <p:guide orient="horz" pos="2899"/>
        <p:guide orient="horz" pos="3243"/>
        <p:guide orient="horz" pos="3675"/>
        <p:guide orient="horz" pos="4285"/>
        <p:guide orient="horz" pos="3316"/>
        <p:guide orient="horz" pos="3597"/>
        <p:guide orient="horz" pos="4008"/>
        <p:guide orient="horz" pos="4357"/>
        <p:guide orient="horz" pos="3937"/>
        <p:guide orient="horz" pos="2962"/>
        <p:guide orient="horz" pos="2547"/>
        <p:guide orient="horz" pos="2265"/>
        <p:guide orient="horz" pos="2201"/>
        <p:guide orient="horz" pos="183"/>
        <p:guide orient="horz" pos="467"/>
        <p:guide orient="horz" pos="525"/>
        <p:guide orient="horz" pos="807"/>
        <p:guide pos="240"/>
        <p:guide pos="4290"/>
        <p:guide pos="833"/>
        <p:guide pos="919"/>
        <p:guide pos="1495"/>
        <p:guide pos="1595"/>
        <p:guide pos="2172"/>
        <p:guide pos="2274"/>
        <p:guide pos="2851"/>
        <p:guide pos="2942"/>
        <p:guide pos="3550"/>
        <p:guide pos="3646"/>
        <p:guide pos="4195"/>
        <p:guide pos="4847"/>
        <p:guide pos="4949"/>
        <p:guide pos="5534"/>
        <p:guide pos="5636"/>
        <p:guide pos="6205"/>
        <p:guide pos="6314"/>
        <p:guide pos="6886"/>
        <p:guide pos="6990"/>
        <p:guide pos="7568"/>
        <p:guide pos="7659"/>
        <p:guide pos="823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21096"/>
    </p:cViewPr>
  </p:sorterViewPr>
  <p:notesViewPr>
    <p:cSldViewPr snapToGrid="0" showGuides="1">
      <p:cViewPr varScale="1">
        <p:scale>
          <a:sx n="133" d="100"/>
          <a:sy n="133" d="100"/>
        </p:scale>
        <p:origin x="3792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tags" Target="tags/tag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>
        <c:manualLayout>
          <c:layoutTarget val="inner"/>
          <c:xMode val="edge"/>
          <c:yMode val="edge"/>
          <c:x val="2.0672396931066608E-2"/>
          <c:y val="0.19093612533609494"/>
          <c:w val="0.91895130590605645"/>
          <c:h val="0.62647572990793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Control</c:v>
                </c:pt>
              </c:strCache>
            </c:strRef>
          </c:tx>
          <c:spPr>
            <a:solidFill>
              <a:srgbClr val="D31B35">
                <a:alpha val="49804"/>
              </a:srgbClr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Ad Awareness</c:v>
                </c:pt>
                <c:pt idx="1">
                  <c:v>Argos is a retailer that has everything I need'</c:v>
                </c:pt>
                <c:pt idx="2">
                  <c:v>Argos is a brand I trust'</c:v>
                </c:pt>
                <c:pt idx="3">
                  <c:v>Brand Consideration 
(Top Box - Extremely likely)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0.52</c:v>
                </c:pt>
                <c:pt idx="1">
                  <c:v>0.48</c:v>
                </c:pt>
                <c:pt idx="2">
                  <c:v>0.46</c:v>
                </c:pt>
                <c:pt idx="3">
                  <c:v>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6D-45EC-AA09-3CCEFC90B52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Cinemagoers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Ad Awareness</c:v>
                </c:pt>
                <c:pt idx="1">
                  <c:v>Argos is a retailer that has everything I need'</c:v>
                </c:pt>
                <c:pt idx="2">
                  <c:v>Argos is a brand I trust'</c:v>
                </c:pt>
                <c:pt idx="3">
                  <c:v>Brand Consideration 
(Top Box - Extremely likely)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0.64</c:v>
                </c:pt>
                <c:pt idx="1">
                  <c:v>0.56000000000000005</c:v>
                </c:pt>
                <c:pt idx="2">
                  <c:v>0.51</c:v>
                </c:pt>
                <c:pt idx="3">
                  <c:v>0.39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16D-45EC-AA09-3CCEFC90B5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21044736"/>
        <c:axId val="261937344"/>
      </c:barChart>
      <c:catAx>
        <c:axId val="4210447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50" b="1" i="0" u="none" strike="noStrike" kern="1200" baseline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1937344"/>
        <c:crosses val="autoZero"/>
        <c:auto val="1"/>
        <c:lblAlgn val="ctr"/>
        <c:lblOffset val="100"/>
        <c:noMultiLvlLbl val="0"/>
      </c:catAx>
      <c:valAx>
        <c:axId val="261937344"/>
        <c:scaling>
          <c:orientation val="minMax"/>
        </c:scaling>
        <c:delete val="1"/>
        <c:axPos val="l"/>
        <c:numFmt formatCode="0%" sourceLinked="0"/>
        <c:majorTickMark val="out"/>
        <c:minorTickMark val="none"/>
        <c:tickLblPos val="nextTo"/>
        <c:crossAx val="421044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r"/>
      <c:layout>
        <c:manualLayout>
          <c:xMode val="edge"/>
          <c:yMode val="edge"/>
          <c:x val="7.7344255344171777E-3"/>
          <c:y val="1.0206834959573603E-2"/>
          <c:w val="7.8415294838583879E-2"/>
          <c:h val="0.1474703808917560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bg1">
                  <a:lumMod val="95000"/>
                  <a:lumOff val="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910782-FDC2-4F7C-A018-7A502E5089C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A18645-DB65-E848-9EE2-8548BEAEB573}" type="datetimeFigureOut">
              <a:rPr lang="en-US" smtClean="0"/>
              <a:t>5/10/2022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837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D0E036-A0EF-40EA-AC2B-818A5F8CFC1C}" type="datetimeFigureOut">
              <a:rPr lang="en-US" smtClean="0"/>
              <a:pPr/>
              <a:t>5/10/2022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828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4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936D52-512B-47DE-BC94-6C88A56CE9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996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80923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61844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42769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23691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04613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885535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366458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847378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Icon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9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21" name="Object 20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6768530" y="4608045"/>
            <a:ext cx="3081872" cy="141953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bg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>
                <a:solidFill>
                  <a:schemeClr val="bg2"/>
                </a:solidFill>
              </a:defRPr>
            </a:lvl3pPr>
            <a:lvl4pPr algn="ctr"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0" hasCustomPrompt="1"/>
          </p:nvPr>
        </p:nvSpPr>
        <p:spPr bwMode="gray">
          <a:xfrm>
            <a:off x="9988173" y="4610245"/>
            <a:ext cx="3088537" cy="1417329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bg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>
                <a:solidFill>
                  <a:schemeClr val="bg2"/>
                </a:solidFill>
              </a:defRPr>
            </a:lvl3pPr>
            <a:lvl4pPr algn="ctr"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351493" y="4610246"/>
            <a:ext cx="3097100" cy="141733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bg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>
                <a:solidFill>
                  <a:schemeClr val="bg2"/>
                </a:solidFill>
              </a:defRPr>
            </a:lvl3pPr>
            <a:lvl4pPr algn="ctr"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3571135" y="4603234"/>
            <a:ext cx="3088946" cy="1424341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bg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>
                <a:solidFill>
                  <a:schemeClr val="bg2"/>
                </a:solidFill>
              </a:defRPr>
            </a:lvl3pPr>
            <a:lvl4pPr algn="ctr"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66539"/>
            <a:ext cx="12413343" cy="300620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357942"/>
            <a:ext cx="8209109" cy="21405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625649"/>
            <a:ext cx="8209109" cy="2487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356769" y="2505076"/>
            <a:ext cx="3091824" cy="1467440"/>
          </a:xfrm>
          <a:prstGeom prst="wedgeRoundRectCallout">
            <a:avLst>
              <a:gd name="adj1" fmla="val 28808"/>
              <a:gd name="adj2" fmla="val 76430"/>
              <a:gd name="adj3" fmla="val 16667"/>
            </a:avLst>
          </a:prstGeom>
          <a:solidFill>
            <a:schemeClr val="bg2"/>
          </a:solidFill>
        </p:spPr>
        <p:txBody>
          <a:bodyPr lIns="36000" tIns="36000" rIns="36000" bIns="36000"/>
          <a:lstStyle>
            <a:lvl1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1pPr>
            <a:lvl2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2pPr>
            <a:lvl3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3pPr>
            <a:lvl4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4pPr>
            <a:lvl5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3570375" y="2505076"/>
            <a:ext cx="3089705" cy="1467440"/>
          </a:xfrm>
          <a:prstGeom prst="wedgeRoundRectCallout">
            <a:avLst>
              <a:gd name="adj1" fmla="val 28808"/>
              <a:gd name="adj2" fmla="val 76430"/>
              <a:gd name="adj3" fmla="val 16667"/>
            </a:avLst>
          </a:prstGeom>
          <a:solidFill>
            <a:schemeClr val="bg2"/>
          </a:solidFill>
        </p:spPr>
        <p:txBody>
          <a:bodyPr lIns="36000" tIns="36000" rIns="36000" bIns="36000"/>
          <a:lstStyle>
            <a:lvl1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1pPr>
            <a:lvl2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2pPr>
            <a:lvl3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3pPr>
            <a:lvl4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4pPr>
            <a:lvl5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5"/>
          </p:nvPr>
        </p:nvSpPr>
        <p:spPr>
          <a:xfrm>
            <a:off x="6810390" y="2505076"/>
            <a:ext cx="3040012" cy="1467440"/>
          </a:xfrm>
          <a:prstGeom prst="wedgeRoundRectCallout">
            <a:avLst>
              <a:gd name="adj1" fmla="val 28808"/>
              <a:gd name="adj2" fmla="val 76430"/>
              <a:gd name="adj3" fmla="val 16667"/>
            </a:avLst>
          </a:prstGeom>
          <a:solidFill>
            <a:schemeClr val="bg2"/>
          </a:solidFill>
        </p:spPr>
        <p:txBody>
          <a:bodyPr lIns="36000" tIns="36000" rIns="36000" bIns="36000"/>
          <a:lstStyle>
            <a:lvl1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1pPr>
            <a:lvl2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2pPr>
            <a:lvl3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3pPr>
            <a:lvl4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4pPr>
            <a:lvl5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6"/>
          </p:nvPr>
        </p:nvSpPr>
        <p:spPr>
          <a:xfrm>
            <a:off x="9988173" y="2505076"/>
            <a:ext cx="3088537" cy="1467440"/>
          </a:xfrm>
          <a:prstGeom prst="wedgeRoundRectCallout">
            <a:avLst>
              <a:gd name="adj1" fmla="val 28808"/>
              <a:gd name="adj2" fmla="val 76430"/>
              <a:gd name="adj3" fmla="val 16667"/>
            </a:avLst>
          </a:prstGeom>
          <a:solidFill>
            <a:schemeClr val="bg2"/>
          </a:solidFill>
        </p:spPr>
        <p:txBody>
          <a:bodyPr lIns="36000" tIns="36000" rIns="36000" bIns="36000"/>
          <a:lstStyle>
            <a:lvl1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1pPr>
            <a:lvl2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2pPr>
            <a:lvl3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3pPr>
            <a:lvl4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4pPr>
            <a:lvl5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115222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Larger Callout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3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7" name="Object 1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6774125" y="3226133"/>
            <a:ext cx="4158063" cy="1003948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accent3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>
                <a:solidFill>
                  <a:schemeClr val="accent3"/>
                </a:solidFill>
              </a:defRPr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0" hasCustomPrompt="1"/>
          </p:nvPr>
        </p:nvSpPr>
        <p:spPr bwMode="gray">
          <a:xfrm>
            <a:off x="6776851" y="5441237"/>
            <a:ext cx="4155337" cy="1003948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accent3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>
                <a:solidFill>
                  <a:schemeClr val="accent3"/>
                </a:solidFill>
              </a:defRPr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2505474" y="3221979"/>
            <a:ext cx="4158063" cy="1003948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accent3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>
                <a:solidFill>
                  <a:schemeClr val="accent3"/>
                </a:solidFill>
              </a:defRPr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2496864" y="5443439"/>
            <a:ext cx="4163218" cy="1003948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accent3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>
                <a:solidFill>
                  <a:schemeClr val="accent3"/>
                </a:solidFill>
              </a:defRPr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92712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368646"/>
            <a:ext cx="8209109" cy="21405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648372"/>
            <a:ext cx="8209109" cy="2487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6787706" y="2157725"/>
            <a:ext cx="4144482" cy="468325"/>
          </a:xfrm>
          <a:prstGeom prst="wedgeRoundRectCallout">
            <a:avLst>
              <a:gd name="adj1" fmla="val -33337"/>
              <a:gd name="adj2" fmla="val 73459"/>
              <a:gd name="adj3" fmla="val 16667"/>
            </a:avLst>
          </a:prstGeom>
          <a:solidFill>
            <a:schemeClr val="accent3"/>
          </a:solidFill>
        </p:spPr>
        <p:txBody>
          <a:bodyPr wrap="square" lIns="108000" tIns="108000" rIns="108000" bIns="108000">
            <a:spAutoFit/>
          </a:bodyPr>
          <a:lstStyle>
            <a:lvl2pPr marL="0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/>
            </a:lvl2pPr>
          </a:lstStyle>
          <a:p>
            <a:pPr marL="0" lvl="1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fr-FR" sz="1400" dirty="0">
                <a:solidFill>
                  <a:srgbClr val="FFFFFF"/>
                </a:solidFill>
              </a:rPr>
              <a:t>Ut </a:t>
            </a:r>
            <a:r>
              <a:rPr lang="fr-FR" sz="1400" dirty="0" err="1">
                <a:solidFill>
                  <a:srgbClr val="FFFFFF"/>
                </a:solidFill>
              </a:rPr>
              <a:t>adipiscing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lectus</a:t>
            </a:r>
            <a:r>
              <a:rPr lang="fr-FR" sz="1400" dirty="0">
                <a:solidFill>
                  <a:srgbClr val="FFFFFF"/>
                </a:solidFill>
              </a:rPr>
              <a:t> in </a:t>
            </a:r>
            <a:r>
              <a:rPr lang="fr-FR" sz="1400" dirty="0" err="1">
                <a:solidFill>
                  <a:srgbClr val="FFFFFF"/>
                </a:solidFill>
              </a:rPr>
              <a:t>turpis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suscipit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egestas</a:t>
            </a:r>
            <a:r>
              <a:rPr lang="fr-FR" sz="140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2515600" y="4369113"/>
            <a:ext cx="4144482" cy="468325"/>
          </a:xfrm>
          <a:prstGeom prst="wedgeRoundRectCallout">
            <a:avLst>
              <a:gd name="adj1" fmla="val -33337"/>
              <a:gd name="adj2" fmla="val 73459"/>
              <a:gd name="adj3" fmla="val 16667"/>
            </a:avLst>
          </a:prstGeom>
          <a:solidFill>
            <a:schemeClr val="accent3"/>
          </a:solidFill>
        </p:spPr>
        <p:txBody>
          <a:bodyPr wrap="square" lIns="108000" tIns="108000" rIns="108000" bIns="108000">
            <a:spAutoFit/>
          </a:bodyPr>
          <a:lstStyle>
            <a:lvl2pPr marL="0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/>
            </a:lvl2pPr>
          </a:lstStyle>
          <a:p>
            <a:pPr marL="0" lvl="1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fr-FR" sz="1400" dirty="0">
                <a:solidFill>
                  <a:srgbClr val="FFFFFF"/>
                </a:solidFill>
              </a:rPr>
              <a:t>Ut </a:t>
            </a:r>
            <a:r>
              <a:rPr lang="fr-FR" sz="1400" dirty="0" err="1">
                <a:solidFill>
                  <a:srgbClr val="FFFFFF"/>
                </a:solidFill>
              </a:rPr>
              <a:t>adipiscing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lectus</a:t>
            </a:r>
            <a:r>
              <a:rPr lang="fr-FR" sz="1400" dirty="0">
                <a:solidFill>
                  <a:srgbClr val="FFFFFF"/>
                </a:solidFill>
              </a:rPr>
              <a:t> in </a:t>
            </a:r>
            <a:r>
              <a:rPr lang="fr-FR" sz="1400" dirty="0" err="1">
                <a:solidFill>
                  <a:srgbClr val="FFFFFF"/>
                </a:solidFill>
              </a:rPr>
              <a:t>turpis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suscipit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egestas</a:t>
            </a:r>
            <a:r>
              <a:rPr lang="fr-FR" sz="140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6787706" y="4369113"/>
            <a:ext cx="4144482" cy="468325"/>
          </a:xfrm>
          <a:prstGeom prst="wedgeRoundRectCallout">
            <a:avLst>
              <a:gd name="adj1" fmla="val -33337"/>
              <a:gd name="adj2" fmla="val 73459"/>
              <a:gd name="adj3" fmla="val 16667"/>
            </a:avLst>
          </a:prstGeom>
          <a:solidFill>
            <a:schemeClr val="accent3"/>
          </a:solidFill>
        </p:spPr>
        <p:txBody>
          <a:bodyPr wrap="square" lIns="108000" tIns="108000" rIns="108000" bIns="108000">
            <a:spAutoFit/>
          </a:bodyPr>
          <a:lstStyle>
            <a:lvl2pPr marL="0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/>
            </a:lvl2pPr>
          </a:lstStyle>
          <a:p>
            <a:pPr marL="0" lvl="1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fr-FR" sz="1400" dirty="0">
                <a:solidFill>
                  <a:srgbClr val="FFFFFF"/>
                </a:solidFill>
              </a:rPr>
              <a:t>Ut </a:t>
            </a:r>
            <a:r>
              <a:rPr lang="fr-FR" sz="1400" dirty="0" err="1">
                <a:solidFill>
                  <a:srgbClr val="FFFFFF"/>
                </a:solidFill>
              </a:rPr>
              <a:t>adipiscing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lectus</a:t>
            </a:r>
            <a:r>
              <a:rPr lang="fr-FR" sz="1400" dirty="0">
                <a:solidFill>
                  <a:srgbClr val="FFFFFF"/>
                </a:solidFill>
              </a:rPr>
              <a:t> in </a:t>
            </a:r>
            <a:r>
              <a:rPr lang="fr-FR" sz="1400" dirty="0" err="1">
                <a:solidFill>
                  <a:srgbClr val="FFFFFF"/>
                </a:solidFill>
              </a:rPr>
              <a:t>turpis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suscipit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egestas</a:t>
            </a:r>
            <a:r>
              <a:rPr lang="fr-FR" sz="140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2505474" y="2157725"/>
            <a:ext cx="4144482" cy="468325"/>
          </a:xfrm>
          <a:prstGeom prst="wedgeRoundRectCallout">
            <a:avLst>
              <a:gd name="adj1" fmla="val -33337"/>
              <a:gd name="adj2" fmla="val 73459"/>
              <a:gd name="adj3" fmla="val 16667"/>
            </a:avLst>
          </a:prstGeom>
          <a:solidFill>
            <a:schemeClr val="accent3"/>
          </a:solidFill>
        </p:spPr>
        <p:txBody>
          <a:bodyPr wrap="square" lIns="108000" tIns="108000" rIns="108000" bIns="108000">
            <a:spAutoFit/>
          </a:bodyPr>
          <a:lstStyle>
            <a:lvl2pPr marL="0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/>
            </a:lvl2pPr>
          </a:lstStyle>
          <a:p>
            <a:pPr marL="0" lvl="1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fr-FR" sz="1400" dirty="0">
                <a:solidFill>
                  <a:srgbClr val="FFFFFF"/>
                </a:solidFill>
              </a:rPr>
              <a:t>Ut </a:t>
            </a:r>
            <a:r>
              <a:rPr lang="fr-FR" sz="1400" dirty="0" err="1">
                <a:solidFill>
                  <a:srgbClr val="FFFFFF"/>
                </a:solidFill>
              </a:rPr>
              <a:t>adipiscing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lectus</a:t>
            </a:r>
            <a:r>
              <a:rPr lang="fr-FR" sz="1400" dirty="0">
                <a:solidFill>
                  <a:srgbClr val="FFFFFF"/>
                </a:solidFill>
              </a:rPr>
              <a:t> in </a:t>
            </a:r>
            <a:r>
              <a:rPr lang="fr-FR" sz="1400" dirty="0" err="1">
                <a:solidFill>
                  <a:srgbClr val="FFFFFF"/>
                </a:solidFill>
              </a:rPr>
              <a:t>turpis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suscipit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egestas</a:t>
            </a:r>
            <a:r>
              <a:rPr lang="fr-FR" sz="140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22" name="Text Placeholder 13"/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270624" y="652712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4079039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Larger Callout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7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7" name="Object 1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6773610" y="3560391"/>
            <a:ext cx="3076792" cy="1003948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/>
            </a:lvl3pPr>
            <a:lvl4pPr algn="ctr"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0" hasCustomPrompt="1"/>
          </p:nvPr>
        </p:nvSpPr>
        <p:spPr bwMode="gray">
          <a:xfrm>
            <a:off x="9988172" y="3560391"/>
            <a:ext cx="3088538" cy="1003948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600"/>
              </a:lnSpc>
              <a:defRPr/>
            </a:lvl3pPr>
            <a:lvl4pPr algn="ctr"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351493" y="3560391"/>
            <a:ext cx="3097101" cy="1003948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600"/>
              </a:lnSpc>
              <a:defRPr/>
            </a:lvl3pPr>
            <a:lvl4pPr algn="ctr"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3576215" y="3560391"/>
            <a:ext cx="3083867" cy="1003948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/>
            </a:lvl3pPr>
            <a:lvl4pPr algn="ctr"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372456"/>
            <a:ext cx="8209109" cy="21405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656203"/>
            <a:ext cx="8209109" cy="2487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381060" y="2547938"/>
            <a:ext cx="3067534" cy="695338"/>
          </a:xfrm>
          <a:prstGeom prst="wedgeRoundRectCallout">
            <a:avLst>
              <a:gd name="adj1" fmla="val -33216"/>
              <a:gd name="adj2" fmla="val 85200"/>
              <a:gd name="adj3" fmla="val 16667"/>
            </a:avLst>
          </a:prstGeom>
          <a:solidFill>
            <a:schemeClr val="accent3"/>
          </a:solidFill>
        </p:spPr>
        <p:txBody>
          <a:bodyPr lIns="108000" tIns="108000" rIns="108000" bIns="108000">
            <a:spAutoFit/>
          </a:bodyPr>
          <a:lstStyle>
            <a:lvl2pPr marL="0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/>
            </a:lvl2pPr>
          </a:lstStyle>
          <a:p>
            <a:pPr marL="0" lvl="1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fr-FR" sz="1400" dirty="0">
                <a:solidFill>
                  <a:srgbClr val="FFFFFF"/>
                </a:solidFill>
              </a:rPr>
              <a:t>Ut </a:t>
            </a:r>
            <a:r>
              <a:rPr lang="fr-FR" sz="1400" dirty="0" err="1">
                <a:solidFill>
                  <a:srgbClr val="FFFFFF"/>
                </a:solidFill>
              </a:rPr>
              <a:t>adipiscing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lectus</a:t>
            </a:r>
            <a:r>
              <a:rPr lang="fr-FR" sz="1400" dirty="0">
                <a:solidFill>
                  <a:srgbClr val="FFFFFF"/>
                </a:solidFill>
              </a:rPr>
              <a:t> in </a:t>
            </a:r>
            <a:r>
              <a:rPr lang="fr-FR" sz="1400" dirty="0" err="1">
                <a:solidFill>
                  <a:srgbClr val="FFFFFF"/>
                </a:solidFill>
              </a:rPr>
              <a:t>turpis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suscipit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egestas</a:t>
            </a:r>
            <a:r>
              <a:rPr lang="fr-FR" sz="140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3609486" y="2547938"/>
            <a:ext cx="3067534" cy="695338"/>
          </a:xfrm>
          <a:prstGeom prst="wedgeRoundRectCallout">
            <a:avLst>
              <a:gd name="adj1" fmla="val -33216"/>
              <a:gd name="adj2" fmla="val 85200"/>
              <a:gd name="adj3" fmla="val 16667"/>
            </a:avLst>
          </a:prstGeom>
          <a:solidFill>
            <a:schemeClr val="accent3"/>
          </a:solidFill>
        </p:spPr>
        <p:txBody>
          <a:bodyPr lIns="108000" tIns="108000" rIns="108000" bIns="108000">
            <a:spAutoFit/>
          </a:bodyPr>
          <a:lstStyle>
            <a:lvl2pPr marL="0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/>
            </a:lvl2pPr>
          </a:lstStyle>
          <a:p>
            <a:pPr marL="0" lvl="1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fr-FR" sz="1400" dirty="0">
                <a:solidFill>
                  <a:srgbClr val="FFFFFF"/>
                </a:solidFill>
              </a:rPr>
              <a:t>Ut </a:t>
            </a:r>
            <a:r>
              <a:rPr lang="fr-FR" sz="1400" dirty="0" err="1">
                <a:solidFill>
                  <a:srgbClr val="FFFFFF"/>
                </a:solidFill>
              </a:rPr>
              <a:t>adipiscing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lectus</a:t>
            </a:r>
            <a:r>
              <a:rPr lang="fr-FR" sz="1400" dirty="0">
                <a:solidFill>
                  <a:srgbClr val="FFFFFF"/>
                </a:solidFill>
              </a:rPr>
              <a:t> in </a:t>
            </a:r>
            <a:r>
              <a:rPr lang="fr-FR" sz="1400" dirty="0" err="1">
                <a:solidFill>
                  <a:srgbClr val="FFFFFF"/>
                </a:solidFill>
              </a:rPr>
              <a:t>turpis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suscipit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egestas</a:t>
            </a:r>
            <a:r>
              <a:rPr lang="fr-FR" sz="140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6837911" y="2547938"/>
            <a:ext cx="3067534" cy="695338"/>
          </a:xfrm>
          <a:prstGeom prst="wedgeRoundRectCallout">
            <a:avLst>
              <a:gd name="adj1" fmla="val -33216"/>
              <a:gd name="adj2" fmla="val 85200"/>
              <a:gd name="adj3" fmla="val 16667"/>
            </a:avLst>
          </a:prstGeom>
          <a:solidFill>
            <a:schemeClr val="accent3"/>
          </a:solidFill>
        </p:spPr>
        <p:txBody>
          <a:bodyPr lIns="108000" tIns="108000" rIns="108000" bIns="108000">
            <a:spAutoFit/>
          </a:bodyPr>
          <a:lstStyle>
            <a:lvl2pPr marL="0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/>
            </a:lvl2pPr>
          </a:lstStyle>
          <a:p>
            <a:pPr marL="0" lvl="1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fr-FR" sz="1400" dirty="0">
                <a:solidFill>
                  <a:srgbClr val="FFFFFF"/>
                </a:solidFill>
              </a:rPr>
              <a:t>Ut </a:t>
            </a:r>
            <a:r>
              <a:rPr lang="fr-FR" sz="1400" dirty="0" err="1">
                <a:solidFill>
                  <a:srgbClr val="FFFFFF"/>
                </a:solidFill>
              </a:rPr>
              <a:t>adipiscing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lectus</a:t>
            </a:r>
            <a:r>
              <a:rPr lang="fr-FR" sz="1400" dirty="0">
                <a:solidFill>
                  <a:srgbClr val="FFFFFF"/>
                </a:solidFill>
              </a:rPr>
              <a:t> in </a:t>
            </a:r>
            <a:r>
              <a:rPr lang="fr-FR" sz="1400" dirty="0" err="1">
                <a:solidFill>
                  <a:srgbClr val="FFFFFF"/>
                </a:solidFill>
              </a:rPr>
              <a:t>turpis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suscipit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egestas</a:t>
            </a:r>
            <a:r>
              <a:rPr lang="fr-FR" sz="140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10066337" y="2547938"/>
            <a:ext cx="3067534" cy="695338"/>
          </a:xfrm>
          <a:prstGeom prst="wedgeRoundRectCallout">
            <a:avLst>
              <a:gd name="adj1" fmla="val -33216"/>
              <a:gd name="adj2" fmla="val 85200"/>
              <a:gd name="adj3" fmla="val 16667"/>
            </a:avLst>
          </a:prstGeom>
          <a:solidFill>
            <a:schemeClr val="accent3"/>
          </a:solidFill>
        </p:spPr>
        <p:txBody>
          <a:bodyPr lIns="108000" tIns="108000" rIns="108000" bIns="108000">
            <a:spAutoFit/>
          </a:bodyPr>
          <a:lstStyle>
            <a:lvl2pPr marL="0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/>
            </a:lvl2pPr>
          </a:lstStyle>
          <a:p>
            <a:pPr marL="0" lvl="1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fr-FR" sz="1400" dirty="0">
                <a:solidFill>
                  <a:srgbClr val="FFFFFF"/>
                </a:solidFill>
              </a:rPr>
              <a:t>Ut </a:t>
            </a:r>
            <a:r>
              <a:rPr lang="fr-FR" sz="1400" dirty="0" err="1">
                <a:solidFill>
                  <a:srgbClr val="FFFFFF"/>
                </a:solidFill>
              </a:rPr>
              <a:t>adipiscing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lectus</a:t>
            </a:r>
            <a:r>
              <a:rPr lang="fr-FR" sz="1400" dirty="0">
                <a:solidFill>
                  <a:srgbClr val="FFFFFF"/>
                </a:solidFill>
              </a:rPr>
              <a:t> in </a:t>
            </a:r>
            <a:r>
              <a:rPr lang="fr-FR" sz="1400" dirty="0" err="1">
                <a:solidFill>
                  <a:srgbClr val="FFFFFF"/>
                </a:solidFill>
              </a:rPr>
              <a:t>turpis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suscipit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egestas</a:t>
            </a:r>
            <a:r>
              <a:rPr lang="fr-FR" sz="140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39279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ll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" name="Object 39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1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40" name="Object 39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81060" y="1395413"/>
            <a:ext cx="3067534" cy="1825596"/>
          </a:xfrm>
          <a:prstGeom prst="wedgeRoundRectCallout">
            <a:avLst>
              <a:gd name="adj1" fmla="val 32583"/>
              <a:gd name="adj2" fmla="val 56385"/>
              <a:gd name="adj3" fmla="val 16667"/>
            </a:avLst>
          </a:prstGeom>
          <a:solidFill>
            <a:schemeClr val="tx1"/>
          </a:solidFill>
        </p:spPr>
        <p:txBody>
          <a:bodyPr lIns="36000" tIns="36000" rIns="36000" bIns="36000">
            <a:spAutoFit/>
          </a:bodyPr>
          <a:lstStyle>
            <a:lvl1pPr algn="ctr">
              <a:lnSpc>
                <a:spcPts val="1600"/>
              </a:lnSpc>
              <a:defRPr sz="1800" b="0">
                <a:solidFill>
                  <a:srgbClr val="FFFFFF"/>
                </a:solidFill>
              </a:defRPr>
            </a:lvl1pPr>
            <a:lvl2pPr algn="ctr">
              <a:lnSpc>
                <a:spcPts val="1900"/>
              </a:lnSpc>
              <a:defRPr sz="1800" b="0" baseline="0">
                <a:solidFill>
                  <a:srgbClr val="FFFFFF"/>
                </a:solidFill>
              </a:defRPr>
            </a:lvl2pPr>
            <a:lvl3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3pPr>
            <a:lvl4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4pPr>
            <a:lvl5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XX%</a:t>
            </a:r>
          </a:p>
          <a:p>
            <a:pPr lvl="1"/>
            <a:r>
              <a:rPr lang="en-US" dirty="0" err="1"/>
              <a:t>Donec</a:t>
            </a:r>
            <a:r>
              <a:rPr lang="en-US" dirty="0"/>
              <a:t> non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in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.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lorem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ante </a:t>
            </a:r>
            <a:r>
              <a:rPr lang="en-US" dirty="0" err="1"/>
              <a:t>nulla</a:t>
            </a:r>
            <a:r>
              <a:rPr lang="en-US" dirty="0"/>
              <a:t> non </a:t>
            </a:r>
            <a:r>
              <a:rPr lang="en-US" dirty="0" err="1"/>
              <a:t>nisl</a:t>
            </a:r>
            <a:r>
              <a:rPr lang="en-US" dirty="0"/>
              <a:t>. Nam et </a:t>
            </a:r>
            <a:r>
              <a:rPr lang="en-US" dirty="0" err="1"/>
              <a:t>sapien</a:t>
            </a:r>
            <a:r>
              <a:rPr lang="en-US" dirty="0"/>
              <a:t>.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81059" y="4415517"/>
            <a:ext cx="4145086" cy="931734"/>
          </a:xfrm>
          <a:prstGeom prst="wedgeRoundRectCallout">
            <a:avLst>
              <a:gd name="adj1" fmla="val 33517"/>
              <a:gd name="adj2" fmla="val 63613"/>
              <a:gd name="adj3" fmla="val 16667"/>
            </a:avLst>
          </a:prstGeom>
          <a:solidFill>
            <a:schemeClr val="tx2"/>
          </a:solidFill>
        </p:spPr>
        <p:txBody>
          <a:bodyPr lIns="36000" tIns="36000" rIns="36000" bIns="36000">
            <a:spAutoFit/>
          </a:bodyPr>
          <a:lstStyle>
            <a:lvl1pPr algn="ctr">
              <a:defRPr lang="en-US" sz="18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algn="ctr">
              <a:lnSpc>
                <a:spcPts val="1600"/>
              </a:lnSpc>
              <a:defRPr lang="en-US" sz="14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algn="ctr">
              <a:defRPr lang="en-GB" sz="1000" b="0" kern="1200" baseline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algn="ctr">
              <a:defRPr sz="1400" b="0">
                <a:solidFill>
                  <a:srgbClr val="FFFFFF"/>
                </a:solidFill>
              </a:defRPr>
            </a:lvl4pPr>
            <a:lvl5pPr algn="ctr">
              <a:defRPr sz="1400" b="0">
                <a:solidFill>
                  <a:srgbClr val="FFFFFF"/>
                </a:solidFill>
              </a:defRPr>
            </a:lvl5pPr>
          </a:lstStyle>
          <a:p>
            <a:pPr marL="0" lvl="0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US" dirty="0"/>
              <a:t>XX%</a:t>
            </a:r>
          </a:p>
          <a:p>
            <a:pPr lvl="1"/>
            <a:r>
              <a:rPr lang="pt-BR" dirty="0"/>
              <a:t>Pellentesque aliquam eros non iaculis condimentum. </a:t>
            </a:r>
            <a:endParaRPr lang="en-US" dirty="0"/>
          </a:p>
          <a:p>
            <a:pPr marL="0" lvl="2" indent="0" algn="ctr" defTabSz="961844" rtl="0" eaLnBrk="1" latinLnBrk="0" hangingPunct="1">
              <a:lnSpc>
                <a:spcPts val="12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Reference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3609487" y="1395414"/>
            <a:ext cx="5176064" cy="1059429"/>
          </a:xfrm>
          <a:prstGeom prst="wedgeRoundRectCallout">
            <a:avLst>
              <a:gd name="adj1" fmla="val 33254"/>
              <a:gd name="adj2" fmla="val 64183"/>
              <a:gd name="adj3" fmla="val 16667"/>
            </a:avLst>
          </a:prstGeom>
          <a:solidFill>
            <a:schemeClr val="accent1"/>
          </a:solidFill>
        </p:spPr>
        <p:txBody>
          <a:bodyPr lIns="36000" tIns="36000" rIns="36000" bIns="36000">
            <a:spAutoFit/>
          </a:bodyPr>
          <a:lstStyle>
            <a:lvl1pPr algn="ctr">
              <a:defRPr lang="en-US" sz="18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0" indent="0" algn="ctr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lang="en-US" sz="1800" b="0" kern="1200" baseline="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algn="ctr">
              <a:defRPr lang="en-GB" sz="1000" b="0" kern="1200" baseline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algn="ctr">
              <a:defRPr sz="1400" b="0">
                <a:solidFill>
                  <a:srgbClr val="FFFFFF"/>
                </a:solidFill>
              </a:defRPr>
            </a:lvl4pPr>
            <a:lvl5pPr algn="ctr">
              <a:defRPr sz="140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XX%</a:t>
            </a:r>
          </a:p>
          <a:p>
            <a:pPr marL="0" lvl="1" indent="0" algn="ctr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, vitae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semper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non.</a:t>
            </a:r>
          </a:p>
          <a:p>
            <a:pPr marL="0" lvl="2" indent="0" algn="ctr" defTabSz="961844" rtl="0" eaLnBrk="1" latinLnBrk="0" hangingPunct="1">
              <a:lnSpc>
                <a:spcPts val="12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Reference</a:t>
            </a:r>
            <a:endParaRPr lang="en-GB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4638651" y="3069320"/>
            <a:ext cx="3056645" cy="2095173"/>
          </a:xfrm>
          <a:prstGeom prst="wedgeRoundRectCallout">
            <a:avLst>
              <a:gd name="adj1" fmla="val 32603"/>
              <a:gd name="adj2" fmla="val 64713"/>
              <a:gd name="adj3" fmla="val 16667"/>
            </a:avLst>
          </a:prstGeom>
          <a:solidFill>
            <a:schemeClr val="bg2"/>
          </a:solidFill>
        </p:spPr>
        <p:txBody>
          <a:bodyPr lIns="36000" tIns="36000" rIns="36000" bIns="36000">
            <a:spAutoFit/>
          </a:bodyPr>
          <a:lstStyle>
            <a:lvl1pPr algn="ctr">
              <a:defRPr lang="en-US" sz="18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0" indent="0" algn="ctr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lang="en-US" sz="18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algn="ctr">
              <a:defRPr lang="en-GB" sz="1000" b="0" kern="1200" baseline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algn="ctr">
              <a:defRPr sz="1400" b="0">
                <a:solidFill>
                  <a:srgbClr val="FFFFFF"/>
                </a:solidFill>
              </a:defRPr>
            </a:lvl4pPr>
            <a:lvl5pPr algn="ctr">
              <a:defRPr sz="1400" b="0">
                <a:solidFill>
                  <a:srgbClr val="FFFFFF"/>
                </a:solidFill>
              </a:defRPr>
            </a:lvl5pPr>
          </a:lstStyle>
          <a:p>
            <a:pPr marL="0" lvl="0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US" dirty="0"/>
              <a:t>XX%</a:t>
            </a:r>
          </a:p>
          <a:p>
            <a:pPr marL="0" lvl="1" indent="0" algn="ctr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fr-FR" dirty="0"/>
              <a:t>Cum </a:t>
            </a:r>
            <a:r>
              <a:rPr lang="fr-FR" dirty="0" err="1"/>
              <a:t>sociis</a:t>
            </a:r>
            <a:r>
              <a:rPr lang="fr-FR" dirty="0"/>
              <a:t> </a:t>
            </a:r>
            <a:r>
              <a:rPr lang="fr-FR" dirty="0" err="1"/>
              <a:t>natoque</a:t>
            </a:r>
            <a:r>
              <a:rPr lang="fr-FR" dirty="0"/>
              <a:t> </a:t>
            </a:r>
            <a:r>
              <a:rPr lang="fr-FR" dirty="0" err="1"/>
              <a:t>penatibus</a:t>
            </a:r>
            <a:r>
              <a:rPr lang="fr-FR" dirty="0"/>
              <a:t> et </a:t>
            </a:r>
            <a:r>
              <a:rPr lang="fr-FR" dirty="0" err="1"/>
              <a:t>magnis</a:t>
            </a:r>
            <a:r>
              <a:rPr lang="fr-FR" dirty="0"/>
              <a:t> dis </a:t>
            </a:r>
            <a:r>
              <a:rPr lang="fr-FR" dirty="0" err="1"/>
              <a:t>parturient</a:t>
            </a:r>
            <a:r>
              <a:rPr lang="fr-FR" dirty="0"/>
              <a:t> montes, </a:t>
            </a:r>
            <a:r>
              <a:rPr lang="fr-FR" dirty="0" err="1"/>
              <a:t>nascetur</a:t>
            </a:r>
            <a:r>
              <a:rPr lang="fr-FR" dirty="0"/>
              <a:t> </a:t>
            </a:r>
            <a:r>
              <a:rPr lang="fr-FR" dirty="0" err="1"/>
              <a:t>ridiculus</a:t>
            </a:r>
            <a:r>
              <a:rPr lang="fr-FR" dirty="0"/>
              <a:t> mus. </a:t>
            </a:r>
            <a:r>
              <a:rPr lang="fr-FR" dirty="0" err="1"/>
              <a:t>Mauris</a:t>
            </a:r>
            <a:r>
              <a:rPr lang="fr-FR" dirty="0"/>
              <a:t> tristique massa </a:t>
            </a:r>
            <a:r>
              <a:rPr lang="fr-FR" dirty="0" err="1"/>
              <a:t>justo</a:t>
            </a:r>
            <a:r>
              <a:rPr lang="en-US" dirty="0"/>
              <a:t>.</a:t>
            </a:r>
          </a:p>
          <a:p>
            <a:pPr marL="0" lvl="2" indent="0" algn="ctr" defTabSz="961844" rtl="0" eaLnBrk="1" latinLnBrk="0" hangingPunct="1">
              <a:lnSpc>
                <a:spcPts val="12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Reference</a:t>
            </a:r>
            <a:endParaRPr lang="en-GB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8946443" y="1398590"/>
            <a:ext cx="4130268" cy="1428324"/>
          </a:xfrm>
          <a:prstGeom prst="wedgeRoundRectCallout">
            <a:avLst>
              <a:gd name="adj1" fmla="val 33023"/>
              <a:gd name="adj2" fmla="val 57027"/>
              <a:gd name="adj3" fmla="val 16667"/>
            </a:avLst>
          </a:prstGeom>
          <a:solidFill>
            <a:schemeClr val="accent4"/>
          </a:solidFill>
        </p:spPr>
        <p:txBody>
          <a:bodyPr lIns="36000" tIns="36000" rIns="36000" bIns="36000">
            <a:spAutoFit/>
          </a:bodyPr>
          <a:lstStyle>
            <a:lvl1pPr algn="ctr">
              <a:defRPr lang="en-US" sz="18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0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lang="en-US" sz="14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algn="ctr">
              <a:defRPr lang="en-GB" sz="1000" b="0" kern="1200" baseline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algn="ctr">
              <a:defRPr sz="1400" b="0">
                <a:solidFill>
                  <a:srgbClr val="FFFFFF"/>
                </a:solidFill>
              </a:defRPr>
            </a:lvl4pPr>
            <a:lvl5pPr algn="ctr">
              <a:defRPr sz="140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XX%</a:t>
            </a:r>
          </a:p>
          <a:p>
            <a:pPr marL="0" lvl="1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. In a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. </a:t>
            </a:r>
            <a:r>
              <a:rPr lang="en-US" dirty="0" err="1"/>
              <a:t>Nunc</a:t>
            </a:r>
            <a:r>
              <a:rPr lang="en-US" dirty="0"/>
              <a:t> at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pulvinar</a:t>
            </a:r>
            <a:r>
              <a:rPr lang="en-US" dirty="0"/>
              <a:t>, dictum quam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.</a:t>
            </a:r>
          </a:p>
          <a:p>
            <a:pPr marL="0" lvl="2" indent="0" algn="ctr" defTabSz="961844" rtl="0" eaLnBrk="1" latinLnBrk="0" hangingPunct="1">
              <a:lnSpc>
                <a:spcPts val="12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Reference</a:t>
            </a:r>
            <a:endParaRPr lang="en-GB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7856188" y="4394881"/>
            <a:ext cx="5220522" cy="1059429"/>
          </a:xfrm>
          <a:prstGeom prst="wedgeRoundRectCallout">
            <a:avLst>
              <a:gd name="adj1" fmla="val 33471"/>
              <a:gd name="adj2" fmla="val 73344"/>
              <a:gd name="adj3" fmla="val 16667"/>
            </a:avLst>
          </a:prstGeom>
          <a:solidFill>
            <a:schemeClr val="accent3"/>
          </a:solidFill>
        </p:spPr>
        <p:txBody>
          <a:bodyPr lIns="36000" tIns="36000" rIns="36000" bIns="36000">
            <a:spAutoFit/>
          </a:bodyPr>
          <a:lstStyle>
            <a:lvl1pPr algn="ctr">
              <a:defRPr lang="en-US" sz="18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0" indent="0" algn="ctr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lang="en-US" sz="18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algn="ctr">
              <a:defRPr lang="en-GB" sz="1000" b="0" kern="1200" baseline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algn="ctr">
              <a:defRPr sz="1400" b="0">
                <a:solidFill>
                  <a:srgbClr val="FFFFFF"/>
                </a:solidFill>
              </a:defRPr>
            </a:lvl4pPr>
            <a:lvl5pPr algn="ctr">
              <a:defRPr sz="1400" b="0">
                <a:solidFill>
                  <a:srgbClr val="FFFFFF"/>
                </a:solidFill>
              </a:defRPr>
            </a:lvl5pPr>
          </a:lstStyle>
          <a:p>
            <a:pPr marL="0" lvl="0" indent="0" algn="ctr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US" dirty="0"/>
              <a:t>XX%</a:t>
            </a:r>
          </a:p>
          <a:p>
            <a:pPr marL="0" lvl="1" indent="0" algn="ctr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ante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.</a:t>
            </a:r>
          </a:p>
          <a:p>
            <a:pPr marL="0" lvl="2" indent="0" algn="ctr" defTabSz="961844" rtl="0" eaLnBrk="1" latinLnBrk="0" hangingPunct="1">
              <a:lnSpc>
                <a:spcPts val="12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Reference</a:t>
            </a:r>
            <a:endParaRPr lang="en-GB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39279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eople Call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4" name="Object 32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5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324" name="Object 32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20" hasCustomPrompt="1"/>
          </p:nvPr>
        </p:nvSpPr>
        <p:spPr>
          <a:xfrm>
            <a:off x="389528" y="3595688"/>
            <a:ext cx="12687182" cy="32067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tIns="1080000"/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Space for character illustrations – delete grey shape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81059" y="1936750"/>
            <a:ext cx="4145086" cy="704722"/>
          </a:xfrm>
          <a:prstGeom prst="wedgeRoundRectCallout">
            <a:avLst>
              <a:gd name="adj1" fmla="val 33580"/>
              <a:gd name="adj2" fmla="val 72976"/>
              <a:gd name="adj3" fmla="val 16667"/>
            </a:avLst>
          </a:prstGeom>
          <a:solidFill>
            <a:schemeClr val="accent3"/>
          </a:solidFill>
        </p:spPr>
        <p:txBody>
          <a:bodyPr wrap="square" lIns="36000" tIns="36000" rIns="36000" bIns="36000">
            <a:spAutoFit/>
          </a:bodyPr>
          <a:lstStyle>
            <a:lvl1pPr algn="ctr">
              <a:lnSpc>
                <a:spcPts val="1600"/>
              </a:lnSpc>
              <a:defRPr sz="1800" b="0">
                <a:solidFill>
                  <a:srgbClr val="FFFFFF"/>
                </a:solidFill>
              </a:defRPr>
            </a:lvl1pPr>
            <a:lvl2pPr algn="ctr">
              <a:lnSpc>
                <a:spcPts val="1600"/>
              </a:lnSpc>
              <a:defRPr lang="en-US" sz="14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3pPr>
            <a:lvl4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4pPr>
            <a:lvl5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XX%</a:t>
            </a:r>
          </a:p>
          <a:p>
            <a:pPr lvl="1"/>
            <a:r>
              <a:rPr lang="en-US" dirty="0" err="1"/>
              <a:t>Donec</a:t>
            </a:r>
            <a:r>
              <a:rPr lang="en-US" dirty="0"/>
              <a:t> non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in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. </a:t>
            </a:r>
          </a:p>
          <a:p>
            <a:pPr lvl="2"/>
            <a:r>
              <a:rPr lang="en-US" dirty="0"/>
              <a:t>Reference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4640465" y="1385024"/>
            <a:ext cx="3054832" cy="931734"/>
          </a:xfrm>
          <a:prstGeom prst="wedgeRoundRectCallout">
            <a:avLst>
              <a:gd name="adj1" fmla="val 33580"/>
              <a:gd name="adj2" fmla="val 72976"/>
              <a:gd name="adj3" fmla="val 16667"/>
            </a:avLst>
          </a:prstGeom>
          <a:solidFill>
            <a:schemeClr val="accent4"/>
          </a:solidFill>
        </p:spPr>
        <p:txBody>
          <a:bodyPr wrap="square" lIns="36000" tIns="36000" rIns="36000" bIns="36000">
            <a:spAutoFit/>
          </a:bodyPr>
          <a:lstStyle>
            <a:lvl1pPr algn="ctr">
              <a:lnSpc>
                <a:spcPts val="1600"/>
              </a:lnSpc>
              <a:defRPr sz="1800" b="0">
                <a:solidFill>
                  <a:srgbClr val="FFFFFF"/>
                </a:solidFill>
              </a:defRPr>
            </a:lvl1pPr>
            <a:lvl2pPr marL="0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lang="en-US" sz="14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3pPr>
            <a:lvl4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4pPr>
            <a:lvl5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XX%</a:t>
            </a:r>
          </a:p>
          <a:p>
            <a:pPr marL="0" lvl="1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pt-BR" dirty="0"/>
              <a:t>Duis eu vehicula sem, vitae porttitor urna semper lorem placerat non</a:t>
            </a:r>
            <a:r>
              <a:rPr lang="en-US" dirty="0"/>
              <a:t>. </a:t>
            </a:r>
          </a:p>
          <a:p>
            <a:pPr lvl="2"/>
            <a:r>
              <a:rPr lang="en-US" dirty="0"/>
              <a:t>Reference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7856188" y="1936750"/>
            <a:ext cx="1994214" cy="931734"/>
          </a:xfrm>
          <a:prstGeom prst="wedgeRoundRectCallout">
            <a:avLst>
              <a:gd name="adj1" fmla="val 32943"/>
              <a:gd name="adj2" fmla="val 66312"/>
              <a:gd name="adj3" fmla="val 16667"/>
            </a:avLst>
          </a:prstGeom>
          <a:solidFill>
            <a:schemeClr val="tx2"/>
          </a:solidFill>
        </p:spPr>
        <p:txBody>
          <a:bodyPr wrap="square" lIns="36000" tIns="36000" rIns="36000" bIns="36000">
            <a:spAutoFit/>
          </a:bodyPr>
          <a:lstStyle>
            <a:lvl1pPr algn="ctr">
              <a:lnSpc>
                <a:spcPts val="1600"/>
              </a:lnSpc>
              <a:defRPr sz="1800" b="0">
                <a:solidFill>
                  <a:srgbClr val="FFFFFF"/>
                </a:solidFill>
              </a:defRPr>
            </a:lvl1pPr>
            <a:lvl2pPr algn="ctr">
              <a:lnSpc>
                <a:spcPts val="1900"/>
              </a:lnSpc>
              <a:defRPr lang="en-US" sz="14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3pPr>
            <a:lvl4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4pPr>
            <a:lvl5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XX%</a:t>
            </a:r>
          </a:p>
          <a:p>
            <a:pPr marL="0" lvl="1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. </a:t>
            </a:r>
          </a:p>
          <a:p>
            <a:pPr lvl="2"/>
            <a:r>
              <a:rPr lang="en-US" dirty="0"/>
              <a:t>Reference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10019762" y="1401763"/>
            <a:ext cx="3056948" cy="704722"/>
          </a:xfrm>
          <a:prstGeom prst="wedgeRoundRectCallout">
            <a:avLst>
              <a:gd name="adj1" fmla="val 32943"/>
              <a:gd name="adj2" fmla="val 66312"/>
              <a:gd name="adj3" fmla="val 16667"/>
            </a:avLst>
          </a:prstGeom>
          <a:solidFill>
            <a:schemeClr val="bg2"/>
          </a:solidFill>
        </p:spPr>
        <p:txBody>
          <a:bodyPr wrap="square" lIns="36000" tIns="36000" rIns="36000" bIns="36000">
            <a:spAutoFit/>
          </a:bodyPr>
          <a:lstStyle>
            <a:lvl1pPr algn="ctr">
              <a:lnSpc>
                <a:spcPts val="1600"/>
              </a:lnSpc>
              <a:defRPr sz="1800" b="0">
                <a:solidFill>
                  <a:srgbClr val="FFFFFF"/>
                </a:solidFill>
              </a:defRPr>
            </a:lvl1pPr>
            <a:lvl2pPr algn="ctr">
              <a:lnSpc>
                <a:spcPts val="1600"/>
              </a:lnSpc>
              <a:defRPr lang="en-US" sz="14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3pPr>
            <a:lvl4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4pPr>
            <a:lvl5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XX%</a:t>
            </a:r>
          </a:p>
          <a:p>
            <a:pPr lvl="1"/>
            <a:r>
              <a:rPr lang="en-US" dirty="0"/>
              <a:t>Gait, </a:t>
            </a:r>
            <a:r>
              <a:rPr lang="en-US" dirty="0" err="1"/>
              <a:t>quat</a:t>
            </a:r>
            <a:r>
              <a:rPr lang="en-US" dirty="0"/>
              <a:t>. San </a:t>
            </a:r>
            <a:r>
              <a:rPr lang="en-US" dirty="0" err="1"/>
              <a:t>exercilit</a:t>
            </a:r>
            <a:r>
              <a:rPr lang="en-US" dirty="0"/>
              <a:t>. </a:t>
            </a:r>
          </a:p>
          <a:p>
            <a:pPr lvl="2"/>
            <a:r>
              <a:rPr lang="en-US" dirty="0"/>
              <a:t>Reference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39279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97159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1" y="1371821"/>
            <a:ext cx="6664200" cy="207296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Section Title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1" y="1658711"/>
            <a:ext cx="6664200" cy="2487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Secondary Information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270001" y="1987013"/>
            <a:ext cx="6664200" cy="4210169"/>
          </a:xfrm>
        </p:spPr>
        <p:txBody>
          <a:bodyPr/>
          <a:lstStyle>
            <a:lvl1pPr>
              <a:lnSpc>
                <a:spcPts val="2000"/>
              </a:lnSpc>
              <a:defRPr sz="1800">
                <a:solidFill>
                  <a:schemeClr val="tx2"/>
                </a:solidFill>
              </a:defRPr>
            </a:lvl1pPr>
            <a:lvl2pPr>
              <a:lnSpc>
                <a:spcPts val="1600"/>
              </a:lnSpc>
              <a:defRPr sz="14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8"/>
          </p:nvPr>
        </p:nvSpPr>
        <p:spPr>
          <a:xfrm>
            <a:off x="6934200" y="1371600"/>
            <a:ext cx="6121400" cy="5092700"/>
          </a:xfrm>
          <a:solidFill>
            <a:schemeClr val="accent5"/>
          </a:solidFill>
        </p:spPr>
        <p:txBody>
          <a:bodyPr anchor="ctr"/>
          <a:lstStyle>
            <a:lvl1pPr algn="ctr">
              <a:defRPr sz="1000" i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653536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9"/>
            </p:custDataLst>
          </p:nvPr>
        </p:nvGraphicFramePr>
        <p:xfrm>
          <a:off x="2152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5" name="think-cell Slide" r:id="rId10" imgW="6350000" imgH="6350000" progId="">
                  <p:embed/>
                </p:oleObj>
              </mc:Choice>
              <mc:Fallback>
                <p:oleObj name="think-cell Slide" r:id="rId10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270000" y="270000"/>
            <a:ext cx="12413343" cy="297159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/>
              <a:t>HEADER CANNOT RUN OVER MORE THAN ONE LINE</a:t>
            </a:r>
          </a:p>
        </p:txBody>
      </p:sp>
      <p:cxnSp>
        <p:nvCxnSpPr>
          <p:cNvPr id="7" name="Straight Connector 6"/>
          <p:cNvCxnSpPr/>
          <p:nvPr userDrawn="1"/>
        </p:nvCxnSpPr>
        <p:spPr bwMode="gray">
          <a:xfrm>
            <a:off x="0" y="7069863"/>
            <a:ext cx="1344295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880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8" r:id="rId2"/>
    <p:sldLayoutId id="2147483709" r:id="rId3"/>
    <p:sldLayoutId id="2147483710" r:id="rId4"/>
    <p:sldLayoutId id="2147483711" r:id="rId5"/>
    <p:sldLayoutId id="2147484115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xStyles>
    <p:titleStyle>
      <a:lvl1pPr algn="l" defTabSz="961844" rtl="0" eaLnBrk="1" latinLnBrk="0" hangingPunct="1">
        <a:spcBef>
          <a:spcPct val="0"/>
        </a:spcBef>
        <a:buNone/>
        <a:defRPr sz="2800" b="0" kern="1200" cap="all" spc="0">
          <a:ln w="22225">
            <a:noFill/>
            <a:prstDash val="solid"/>
          </a:ln>
          <a:solidFill>
            <a:srgbClr val="000000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61844" rtl="0" eaLnBrk="1" latinLnBrk="0" hangingPunct="1">
        <a:lnSpc>
          <a:spcPts val="15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61844" rtl="0" eaLnBrk="1" latinLnBrk="0" hangingPunct="1">
        <a:lnSpc>
          <a:spcPts val="16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0" indent="0" algn="l" defTabSz="961844" rtl="0" eaLnBrk="1" latinLnBrk="0" hangingPunct="1">
        <a:lnSpc>
          <a:spcPts val="11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000" b="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645074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25997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06920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87842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092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1844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2769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3691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461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85535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6645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4737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C4BC719E-3E9A-48B2-BB79-D605E78D7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ARGOS</a:t>
            </a:r>
            <a:endParaRPr lang="en-US" dirty="0"/>
          </a:p>
        </p:txBody>
      </p:sp>
      <p:pic>
        <p:nvPicPr>
          <p:cNvPr id="10" name="Picture Placeholder 9" descr="A picture containing text, city, crowd&#10;&#10;Description automatically generated">
            <a:extLst>
              <a:ext uri="{FF2B5EF4-FFF2-40B4-BE49-F238E27FC236}">
                <a16:creationId xmlns:a16="http://schemas.microsoft.com/office/drawing/2014/main" id="{C736B859-15EF-4C2B-AD29-30A90BEE1188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14744" y="1332690"/>
            <a:ext cx="6121400" cy="5092700"/>
          </a:xfrm>
          <a:prstGeom prst="rect">
            <a:avLst/>
          </a:prstGeom>
        </p:spPr>
      </p:pic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9B15F7C1-D487-4010-9907-E562DAE2A93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69999" y="2194637"/>
            <a:ext cx="6121400" cy="5541726"/>
          </a:xfrm>
        </p:spPr>
        <p:txBody>
          <a:bodyPr/>
          <a:lstStyle/>
          <a:p>
            <a:pPr>
              <a:lnSpc>
                <a:spcPct val="100000"/>
              </a:lnSpc>
              <a:buClr>
                <a:schemeClr val="bg1"/>
              </a:buClr>
            </a:pPr>
            <a:r>
              <a:rPr lang="en-US" sz="1600" b="1" dirty="0">
                <a:solidFill>
                  <a:schemeClr val="accent2"/>
                </a:solidFill>
              </a:rPr>
              <a:t>Background</a:t>
            </a:r>
            <a:br>
              <a:rPr lang="en-US" sz="1100" b="1" dirty="0">
                <a:solidFill>
                  <a:srgbClr val="FF0000"/>
                </a:solidFill>
              </a:rPr>
            </a:br>
            <a:endParaRPr lang="en-US" sz="1100" b="1" dirty="0">
              <a:solidFill>
                <a:srgbClr val="FF0000"/>
              </a:solidFill>
            </a:endParaRPr>
          </a:p>
          <a:p>
            <a:pPr marL="171450" indent="-171450">
              <a:lnSpc>
                <a:spcPct val="100000"/>
              </a:lnSpc>
              <a:spcAft>
                <a:spcPts val="800"/>
              </a:spcAft>
              <a:buClr>
                <a:schemeClr val="bg1"/>
              </a:buClr>
              <a:buFont typeface="Lucida Grande"/>
              <a:buChar char="-"/>
            </a:pPr>
            <a:r>
              <a:rPr lang="en-GB" sz="1100" b="0" dirty="0">
                <a:solidFill>
                  <a:srgbClr val="000000"/>
                </a:solidFill>
              </a:rPr>
              <a:t>For almost 50 years Argos has been a festive staple – whether it be circling the catalogue or browsing the website – it has been a source of inspiration and helped many Christmas shoppers get ready for the big day. After a disrupted Christmas in 2020, the brand wanted to focus on helping its customers have the best Christmas yet with gifts that their family and friends will love. </a:t>
            </a:r>
          </a:p>
          <a:p>
            <a:pPr marL="171450" indent="-171450">
              <a:lnSpc>
                <a:spcPct val="100000"/>
              </a:lnSpc>
              <a:spcAft>
                <a:spcPts val="800"/>
              </a:spcAft>
              <a:buClr>
                <a:schemeClr val="bg1"/>
              </a:buClr>
              <a:buFont typeface="Lucida Grande"/>
              <a:buChar char="-"/>
            </a:pPr>
            <a:r>
              <a:rPr lang="en-GB" sz="1100" b="0" dirty="0">
                <a:solidFill>
                  <a:srgbClr val="000000"/>
                </a:solidFill>
              </a:rPr>
              <a:t>The ‘Baubles to Last Year, Christmas is On!’ ad showcases the pure jubilation of Christmas and all the ways families across the country can celebrate together – whether you’re the neighbour who’s always first to put decorations up, the person at work who starts wearing a Christmas jumper in October or those who impatiently for the delivery man to arrive with those special gifts for loved ones. </a:t>
            </a:r>
          </a:p>
          <a:p>
            <a:pPr marL="171450" indent="-171450">
              <a:lnSpc>
                <a:spcPct val="100000"/>
              </a:lnSpc>
              <a:buClr>
                <a:schemeClr val="bg1"/>
              </a:buClr>
              <a:buFont typeface="Lucida Grande"/>
              <a:buChar char="-"/>
            </a:pPr>
            <a:endParaRPr lang="en-GB" sz="1100" b="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>
              <a:lnSpc>
                <a:spcPct val="100000"/>
              </a:lnSpc>
              <a:buClr>
                <a:schemeClr val="bg1"/>
              </a:buClr>
            </a:pPr>
            <a:r>
              <a:rPr lang="en-US" sz="1600" dirty="0">
                <a:solidFill>
                  <a:srgbClr val="AC162C"/>
                </a:solidFill>
              </a:rPr>
              <a:t>Plan</a:t>
            </a:r>
            <a:endParaRPr lang="en-GB" sz="1100" b="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>
              <a:lnSpc>
                <a:spcPct val="100000"/>
              </a:lnSpc>
              <a:buClr>
                <a:schemeClr val="bg1"/>
              </a:buClr>
            </a:pPr>
            <a:endParaRPr lang="en-GB" sz="1100" b="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171450" indent="-171450">
              <a:lnSpc>
                <a:spcPct val="100000"/>
              </a:lnSpc>
              <a:spcAft>
                <a:spcPts val="800"/>
              </a:spcAft>
              <a:buClr>
                <a:schemeClr val="bg1"/>
              </a:buClr>
              <a:buFont typeface="Lucida Grande"/>
              <a:buChar char="-"/>
            </a:pPr>
            <a:r>
              <a:rPr lang="en-GB" sz="1100" b="0" dirty="0">
                <a:solidFill>
                  <a:srgbClr val="000000"/>
                </a:solidFill>
              </a:rPr>
              <a:t>Appealing to Christmas enthusiasts across the UK, Argos wanted the campaign to reach as many shoppers and families as possible so planned a broad media mix that included </a:t>
            </a:r>
            <a:r>
              <a:rPr lang="en-GB" sz="1100" b="0" dirty="0">
                <a:solidFill>
                  <a:srgbClr val="000000"/>
                </a:solidFill>
                <a:highlight>
                  <a:srgbClr val="FFFFFF"/>
                </a:highlight>
              </a:rPr>
              <a:t>TV, BVOD/Online video, social, outdoor and press. </a:t>
            </a:r>
          </a:p>
          <a:p>
            <a:pPr marL="171450" indent="-171450">
              <a:lnSpc>
                <a:spcPct val="100000"/>
              </a:lnSpc>
              <a:spcAft>
                <a:spcPts val="800"/>
              </a:spcAft>
              <a:buClr>
                <a:schemeClr val="bg1"/>
              </a:buClr>
              <a:buFont typeface="Lucida Grande"/>
              <a:buChar char="-"/>
            </a:pPr>
            <a:r>
              <a:rPr lang="en-GB" sz="1100" b="0" dirty="0">
                <a:solidFill>
                  <a:srgbClr val="000000"/>
                </a:solidFill>
                <a:highlight>
                  <a:srgbClr val="FFFFFF"/>
                </a:highlight>
              </a:rPr>
              <a:t>Cinema was added to the mix to help diversify the AV campaign and with a strong family profile was particularly key in broadening reach amongst the key audience in the run up to Christmas during an occasion of parent/child co-viewing.</a:t>
            </a:r>
          </a:p>
          <a:p>
            <a:pPr marL="171450" indent="-171450">
              <a:lnSpc>
                <a:spcPct val="100000"/>
              </a:lnSpc>
              <a:spcAft>
                <a:spcPts val="800"/>
              </a:spcAft>
              <a:buClr>
                <a:schemeClr val="bg1"/>
              </a:buClr>
              <a:buFont typeface="Lucida Grande"/>
              <a:buChar char="-"/>
            </a:pPr>
            <a:r>
              <a:rPr lang="en-GB" sz="1100" b="0" dirty="0">
                <a:solidFill>
                  <a:srgbClr val="000000"/>
                </a:solidFill>
                <a:highlight>
                  <a:srgbClr val="FFFFFF"/>
                </a:highlight>
              </a:rPr>
              <a:t>Running from mid-November to Christmas Eve in cinemas, Argos bought a ABC1 Adults and Family AGP running in reel across a range of films including </a:t>
            </a:r>
            <a:r>
              <a:rPr lang="en-GB" sz="1100" b="0" i="1" dirty="0">
                <a:solidFill>
                  <a:srgbClr val="000000"/>
                </a:solidFill>
                <a:highlight>
                  <a:srgbClr val="FFFFFF"/>
                </a:highlight>
              </a:rPr>
              <a:t>Encanto, Ghostbusters: Afterlife, House of Gucci, Clifford The Big Red Dog </a:t>
            </a:r>
            <a:r>
              <a:rPr lang="en-GB" sz="1100" b="0" dirty="0">
                <a:solidFill>
                  <a:srgbClr val="000000"/>
                </a:solidFill>
                <a:highlight>
                  <a:srgbClr val="FFFFFF"/>
                </a:highlight>
              </a:rPr>
              <a:t>and </a:t>
            </a:r>
            <a:r>
              <a:rPr lang="en-GB" sz="1100" b="0" i="1" dirty="0">
                <a:solidFill>
                  <a:srgbClr val="000000"/>
                </a:solidFill>
                <a:highlight>
                  <a:srgbClr val="FFFFFF"/>
                </a:highlight>
              </a:rPr>
              <a:t>West Side Story</a:t>
            </a:r>
          </a:p>
          <a:p>
            <a:pPr marL="171450" indent="-171450">
              <a:lnSpc>
                <a:spcPct val="100000"/>
              </a:lnSpc>
              <a:buClr>
                <a:schemeClr val="bg1"/>
              </a:buClr>
              <a:buFont typeface="Lucida Grande"/>
              <a:buChar char="-"/>
            </a:pPr>
            <a:endParaRPr lang="en-GB" sz="1100" b="0" dirty="0">
              <a:highlight>
                <a:srgbClr val="FFFF00"/>
              </a:highlight>
            </a:endParaRPr>
          </a:p>
          <a:p>
            <a:pPr marL="171450" lvl="0" indent="-171450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LucidaGrande" charset="0"/>
              <a:buChar char="—"/>
              <a:defRPr/>
            </a:pPr>
            <a:endParaRPr lang="en-US" sz="1100" b="0" kern="1000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buClr>
                <a:schemeClr val="bg1"/>
              </a:buClr>
            </a:pPr>
            <a:endParaRPr lang="en-GB" sz="1100" b="0" dirty="0"/>
          </a:p>
          <a:p>
            <a:pPr marL="171450" indent="-171450">
              <a:lnSpc>
                <a:spcPct val="100000"/>
              </a:lnSpc>
              <a:buClr>
                <a:schemeClr val="bg1"/>
              </a:buClr>
              <a:buFont typeface="Lucida Grande"/>
              <a:buChar char="-"/>
            </a:pPr>
            <a:endParaRPr lang="en-GB" sz="1100" dirty="0"/>
          </a:p>
          <a:p>
            <a:pPr marL="171450" indent="-171450">
              <a:lnSpc>
                <a:spcPct val="100000"/>
              </a:lnSpc>
              <a:buClr>
                <a:schemeClr val="bg1"/>
              </a:buClr>
              <a:buFont typeface="Lucida Grande"/>
              <a:buChar char="-"/>
            </a:pP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E8A6A8CD-FB3C-49D6-B906-F3E3575F0BF9}"/>
              </a:ext>
            </a:extLst>
          </p:cNvPr>
          <p:cNvSpPr txBox="1">
            <a:spLocks/>
          </p:cNvSpPr>
          <p:nvPr/>
        </p:nvSpPr>
        <p:spPr bwMode="gray">
          <a:xfrm>
            <a:off x="270000" y="664058"/>
            <a:ext cx="12423740" cy="4366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1400" b="1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0" indent="0" algn="l" defTabSz="961844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1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61844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61844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4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0" indent="0" algn="l" defTabSz="961844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000" b="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645074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5997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6920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87842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Christmas Is On</a:t>
            </a:r>
            <a:endParaRPr lang="en-US" dirty="0"/>
          </a:p>
        </p:txBody>
      </p:sp>
      <p:graphicFrame>
        <p:nvGraphicFramePr>
          <p:cNvPr id="29" name="Table 5">
            <a:extLst>
              <a:ext uri="{FF2B5EF4-FFF2-40B4-BE49-F238E27FC236}">
                <a16:creationId xmlns:a16="http://schemas.microsoft.com/office/drawing/2014/main" id="{A8CEC029-43CA-491E-A4FA-9C96074C20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8907974"/>
              </p:ext>
            </p:extLst>
          </p:nvPr>
        </p:nvGraphicFramePr>
        <p:xfrm>
          <a:off x="172395" y="1003770"/>
          <a:ext cx="6121400" cy="97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280">
                  <a:extLst>
                    <a:ext uri="{9D8B030D-6E8A-4147-A177-3AD203B41FA5}">
                      <a16:colId xmlns:a16="http://schemas.microsoft.com/office/drawing/2014/main" val="1043653864"/>
                    </a:ext>
                  </a:extLst>
                </a:gridCol>
                <a:gridCol w="1281211">
                  <a:extLst>
                    <a:ext uri="{9D8B030D-6E8A-4147-A177-3AD203B41FA5}">
                      <a16:colId xmlns:a16="http://schemas.microsoft.com/office/drawing/2014/main" val="1969532920"/>
                    </a:ext>
                  </a:extLst>
                </a:gridCol>
                <a:gridCol w="1167349">
                  <a:extLst>
                    <a:ext uri="{9D8B030D-6E8A-4147-A177-3AD203B41FA5}">
                      <a16:colId xmlns:a16="http://schemas.microsoft.com/office/drawing/2014/main" val="696929619"/>
                    </a:ext>
                  </a:extLst>
                </a:gridCol>
                <a:gridCol w="1224280">
                  <a:extLst>
                    <a:ext uri="{9D8B030D-6E8A-4147-A177-3AD203B41FA5}">
                      <a16:colId xmlns:a16="http://schemas.microsoft.com/office/drawing/2014/main" val="214587584"/>
                    </a:ext>
                  </a:extLst>
                </a:gridCol>
                <a:gridCol w="1224280">
                  <a:extLst>
                    <a:ext uri="{9D8B030D-6E8A-4147-A177-3AD203B41FA5}">
                      <a16:colId xmlns:a16="http://schemas.microsoft.com/office/drawing/2014/main" val="1729032941"/>
                    </a:ext>
                  </a:extLst>
                </a:gridCol>
              </a:tblGrid>
              <a:tr h="199303">
                <a:tc gridSpan="5">
                  <a:txBody>
                    <a:bodyPr/>
                    <a:lstStyle/>
                    <a:p>
                      <a:pPr marL="0" marR="0" lvl="0" indent="0" algn="l" defTabSz="9618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>
                          <a:solidFill>
                            <a:schemeClr val="accent2"/>
                          </a:solidFill>
                        </a:rPr>
                        <a:t>Campaign Details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9395326"/>
                  </a:ext>
                </a:extLst>
              </a:tr>
              <a:tr h="199303">
                <a:tc>
                  <a:txBody>
                    <a:bodyPr/>
                    <a:lstStyle/>
                    <a:p>
                      <a:pPr marL="0" algn="l" defTabSz="961844" rtl="0" eaLnBrk="1" latinLnBrk="0" hangingPunct="1">
                        <a:lnSpc>
                          <a:spcPct val="100000"/>
                        </a:lnSpc>
                      </a:pPr>
                      <a:r>
                        <a:rPr lang="en-GB" sz="10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Sector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61844" rtl="0" eaLnBrk="1" latinLnBrk="0" hangingPunct="1">
                        <a:lnSpc>
                          <a:spcPct val="100000"/>
                        </a:lnSpc>
                      </a:pPr>
                      <a:r>
                        <a:rPr lang="en-GB" sz="10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Target Audiences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61844" rtl="0" eaLnBrk="1" latinLnBrk="0" hangingPunct="1">
                        <a:lnSpc>
                          <a:spcPct val="100000"/>
                        </a:lnSpc>
                      </a:pPr>
                      <a:r>
                        <a:rPr lang="en-GB" sz="10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Package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61844" rtl="0" eaLnBrk="1" latinLnBrk="0" hangingPunct="1">
                        <a:lnSpc>
                          <a:spcPct val="100000"/>
                        </a:lnSpc>
                      </a:pPr>
                      <a:r>
                        <a:rPr lang="en-GB" sz="10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Media Agency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61844" rtl="0" eaLnBrk="1" latinLnBrk="0" hangingPunct="1">
                        <a:lnSpc>
                          <a:spcPct val="100000"/>
                        </a:lnSpc>
                      </a:pPr>
                      <a:r>
                        <a:rPr lang="en-GB" sz="10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Copy Length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0483068"/>
                  </a:ext>
                </a:extLst>
              </a:tr>
              <a:tr h="199303">
                <a:tc>
                  <a:txBody>
                    <a:bodyPr/>
                    <a:lstStyle/>
                    <a:p>
                      <a:pPr algn="l"/>
                      <a:r>
                        <a:rPr lang="en-GB" sz="10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Retail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Adults</a:t>
                      </a:r>
                    </a:p>
                    <a:p>
                      <a:pPr algn="l"/>
                      <a:r>
                        <a:rPr lang="en-GB" sz="10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Young Families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Family &amp; ABC1 Ads AGP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PHD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60”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0671331"/>
                  </a:ext>
                </a:extLst>
              </a:tr>
            </a:tbl>
          </a:graphicData>
        </a:graphic>
      </p:graphicFrame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1AA8DB94-463B-423E-95C1-D06D1F00365D}"/>
              </a:ext>
            </a:extLst>
          </p:cNvPr>
          <p:cNvSpPr txBox="1">
            <a:spLocks/>
          </p:cNvSpPr>
          <p:nvPr/>
        </p:nvSpPr>
        <p:spPr>
          <a:xfrm>
            <a:off x="6721475" y="7149278"/>
            <a:ext cx="6577013" cy="346249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marL="0" indent="0" algn="r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8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1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4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0" indent="0" algn="l" defTabSz="961844" rtl="0" eaLnBrk="1" latinLnBrk="0" hangingPunct="1">
              <a:lnSpc>
                <a:spcPts val="11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000" b="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645074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5997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6920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87842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900"/>
              </a:lnSpc>
            </a:pPr>
            <a:r>
              <a:rPr lang="en-US" sz="900" b="1"/>
              <a:t>Source: </a:t>
            </a:r>
            <a:r>
              <a:rPr lang="en-US" sz="900"/>
              <a:t>DCM / Argos</a:t>
            </a:r>
            <a:br>
              <a:rPr lang="en-US" sz="900"/>
            </a:br>
            <a:r>
              <a:rPr lang="en-US" sz="900"/>
              <a:t>Conducted by: Differentology, Dec 2021</a:t>
            </a:r>
          </a:p>
          <a:p>
            <a:pPr>
              <a:lnSpc>
                <a:spcPts val="900"/>
              </a:lnSpc>
            </a:pPr>
            <a:r>
              <a:rPr lang="en-GB" sz="900"/>
              <a:t>B</a:t>
            </a:r>
            <a:r>
              <a:rPr lang="en-US" sz="900"/>
              <a:t>ase: 18-54 adults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680611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ARGOS</a:t>
            </a:r>
            <a:endParaRPr lang="en-US" dirty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E1381766-970B-46C9-B3A9-D860895B281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85400" y="5949268"/>
            <a:ext cx="6237513" cy="650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en-GB" sz="1000" dirty="0">
                <a:solidFill>
                  <a:srgbClr val="000000"/>
                </a:solidFill>
                <a:latin typeface="Arial"/>
              </a:rPr>
              <a:t>Positive brand impression</a:t>
            </a:r>
          </a:p>
          <a:p>
            <a:pPr>
              <a:buClr>
                <a:schemeClr val="bg1"/>
              </a:buClr>
            </a:pPr>
            <a:r>
              <a:rPr lang="en-GB" sz="1000" dirty="0">
                <a:solidFill>
                  <a:schemeClr val="accent2"/>
                </a:solidFill>
              </a:rPr>
              <a:t>64% </a:t>
            </a:r>
            <a:r>
              <a:rPr lang="en-GB" sz="1000" b="0" dirty="0"/>
              <a:t>of cinema exposed respondents agree the campaign has </a:t>
            </a:r>
            <a:r>
              <a:rPr lang="en-GB" sz="1000" dirty="0">
                <a:solidFill>
                  <a:schemeClr val="accent2"/>
                </a:solidFill>
              </a:rPr>
              <a:t>a positive impact on their opinion of Argos </a:t>
            </a:r>
            <a:r>
              <a:rPr lang="en-GB" sz="1000" b="0" dirty="0"/>
              <a:t>and they are </a:t>
            </a:r>
            <a:r>
              <a:rPr lang="en-GB" sz="1000" dirty="0">
                <a:solidFill>
                  <a:schemeClr val="accent2"/>
                </a:solidFill>
              </a:rPr>
              <a:t>37% more likely </a:t>
            </a:r>
            <a:r>
              <a:rPr lang="en-GB" sz="1000" b="0" dirty="0"/>
              <a:t>to agree that ‘</a:t>
            </a:r>
            <a:r>
              <a:rPr lang="en-GB" sz="1000" dirty="0">
                <a:solidFill>
                  <a:schemeClr val="accent2"/>
                </a:solidFill>
              </a:rPr>
              <a:t>Argos is a retailer I feel close to’ </a:t>
            </a:r>
            <a:r>
              <a:rPr lang="en-GB" sz="1000" b="0" dirty="0"/>
              <a:t>compared to control.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721475" y="7149278"/>
            <a:ext cx="6577013" cy="346249"/>
          </a:xfrm>
        </p:spPr>
        <p:txBody>
          <a:bodyPr/>
          <a:lstStyle/>
          <a:p>
            <a:pPr>
              <a:lnSpc>
                <a:spcPts val="900"/>
              </a:lnSpc>
            </a:pPr>
            <a:r>
              <a:rPr lang="en-US" sz="900" b="1" dirty="0"/>
              <a:t>Source: </a:t>
            </a:r>
            <a:r>
              <a:rPr lang="en-US" sz="900" dirty="0"/>
              <a:t>DCM / Argos</a:t>
            </a:r>
            <a:br>
              <a:rPr lang="en-US" sz="900" dirty="0"/>
            </a:br>
            <a:r>
              <a:rPr lang="en-US" sz="900" dirty="0"/>
              <a:t>Conducted by: Differentology, Dec 2021</a:t>
            </a:r>
          </a:p>
          <a:p>
            <a:pPr>
              <a:lnSpc>
                <a:spcPts val="900"/>
              </a:lnSpc>
            </a:pPr>
            <a:r>
              <a:rPr lang="en-GB" sz="900" dirty="0"/>
              <a:t>B</a:t>
            </a:r>
            <a:r>
              <a:rPr lang="en-US" sz="900" dirty="0" err="1"/>
              <a:t>ase</a:t>
            </a:r>
            <a:r>
              <a:rPr lang="en-US" sz="900" dirty="0"/>
              <a:t>: 18-54 adults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73580" y="654473"/>
            <a:ext cx="12423740" cy="436608"/>
          </a:xfrm>
        </p:spPr>
        <p:txBody>
          <a:bodyPr/>
          <a:lstStyle/>
          <a:p>
            <a:r>
              <a:rPr lang="en-GB" dirty="0"/>
              <a:t>Christmas Is On</a:t>
            </a:r>
            <a:endParaRPr lang="en-US" dirty="0"/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008D4ED6-2B2B-45E1-BBAD-FEF84F7F51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38914093"/>
              </p:ext>
            </p:extLst>
          </p:nvPr>
        </p:nvGraphicFramePr>
        <p:xfrm>
          <a:off x="219871" y="1160905"/>
          <a:ext cx="10339488" cy="21050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7366DA91-DE30-42E9-8DB5-7757D3324F7A}"/>
              </a:ext>
            </a:extLst>
          </p:cNvPr>
          <p:cNvSpPr txBox="1"/>
          <p:nvPr/>
        </p:nvSpPr>
        <p:spPr>
          <a:xfrm>
            <a:off x="1164537" y="1137974"/>
            <a:ext cx="896021" cy="23852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50" b="1" i="0" u="none" strike="noStrike" kern="1200" cap="none" spc="0" normalizeH="0" baseline="0" noProof="0" dirty="0">
                <a:ln>
                  <a:noFill/>
                </a:ln>
                <a:solidFill>
                  <a:srgbClr val="AC162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+23% </a:t>
            </a:r>
            <a:r>
              <a:rPr kumimoji="0" lang="en-GB" sz="9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Uplift</a:t>
            </a:r>
            <a:endParaRPr kumimoji="0" lang="en-US" sz="9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A1A9796-BAE6-4B4E-AB75-2563BF4FBA57}"/>
              </a:ext>
            </a:extLst>
          </p:cNvPr>
          <p:cNvSpPr txBox="1"/>
          <p:nvPr/>
        </p:nvSpPr>
        <p:spPr>
          <a:xfrm>
            <a:off x="3550548" y="1139337"/>
            <a:ext cx="896021" cy="23852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50" b="1" i="0" u="none" strike="noStrike" kern="1200" cap="none" spc="0" normalizeH="0" baseline="0" noProof="0" dirty="0">
                <a:ln>
                  <a:noFill/>
                </a:ln>
                <a:solidFill>
                  <a:srgbClr val="AC162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+17% </a:t>
            </a:r>
            <a:r>
              <a:rPr kumimoji="0" lang="en-GB" sz="9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Uplift</a:t>
            </a:r>
            <a:endParaRPr kumimoji="0" lang="en-US" sz="9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Freeform 287">
            <a:extLst>
              <a:ext uri="{FF2B5EF4-FFF2-40B4-BE49-F238E27FC236}">
                <a16:creationId xmlns:a16="http://schemas.microsoft.com/office/drawing/2014/main" id="{EDC213BA-CDDA-4634-9C88-02E3C81EA6CA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38424" y="6063261"/>
            <a:ext cx="522540" cy="522540"/>
          </a:xfrm>
          <a:custGeom>
            <a:avLst/>
            <a:gdLst>
              <a:gd name="T0" fmla="*/ 222 w 726"/>
              <a:gd name="T1" fmla="*/ 28 h 726"/>
              <a:gd name="T2" fmla="*/ 62 w 726"/>
              <a:gd name="T3" fmla="*/ 160 h 726"/>
              <a:gd name="T4" fmla="*/ 0 w 726"/>
              <a:gd name="T5" fmla="*/ 362 h 726"/>
              <a:gd name="T6" fmla="*/ 44 w 726"/>
              <a:gd name="T7" fmla="*/ 536 h 726"/>
              <a:gd name="T8" fmla="*/ 190 w 726"/>
              <a:gd name="T9" fmla="*/ 682 h 726"/>
              <a:gd name="T10" fmla="*/ 364 w 726"/>
              <a:gd name="T11" fmla="*/ 726 h 726"/>
              <a:gd name="T12" fmla="*/ 566 w 726"/>
              <a:gd name="T13" fmla="*/ 664 h 726"/>
              <a:gd name="T14" fmla="*/ 698 w 726"/>
              <a:gd name="T15" fmla="*/ 504 h 726"/>
              <a:gd name="T16" fmla="*/ 724 w 726"/>
              <a:gd name="T17" fmla="*/ 326 h 726"/>
              <a:gd name="T18" fmla="*/ 644 w 726"/>
              <a:gd name="T19" fmla="*/ 132 h 726"/>
              <a:gd name="T20" fmla="*/ 472 w 726"/>
              <a:gd name="T21" fmla="*/ 16 h 726"/>
              <a:gd name="T22" fmla="*/ 490 w 726"/>
              <a:gd name="T23" fmla="*/ 192 h 726"/>
              <a:gd name="T24" fmla="*/ 544 w 726"/>
              <a:gd name="T25" fmla="*/ 246 h 726"/>
              <a:gd name="T26" fmla="*/ 528 w 726"/>
              <a:gd name="T27" fmla="*/ 308 h 726"/>
              <a:gd name="T28" fmla="*/ 476 w 726"/>
              <a:gd name="T29" fmla="*/ 330 h 726"/>
              <a:gd name="T30" fmla="*/ 458 w 726"/>
              <a:gd name="T31" fmla="*/ 316 h 726"/>
              <a:gd name="T32" fmla="*/ 438 w 726"/>
              <a:gd name="T33" fmla="*/ 258 h 726"/>
              <a:gd name="T34" fmla="*/ 422 w 726"/>
              <a:gd name="T35" fmla="*/ 216 h 726"/>
              <a:gd name="T36" fmla="*/ 476 w 726"/>
              <a:gd name="T37" fmla="*/ 190 h 726"/>
              <a:gd name="T38" fmla="*/ 364 w 726"/>
              <a:gd name="T39" fmla="*/ 246 h 726"/>
              <a:gd name="T40" fmla="*/ 394 w 726"/>
              <a:gd name="T41" fmla="*/ 254 h 726"/>
              <a:gd name="T42" fmla="*/ 434 w 726"/>
              <a:gd name="T43" fmla="*/ 316 h 726"/>
              <a:gd name="T44" fmla="*/ 432 w 726"/>
              <a:gd name="T45" fmla="*/ 330 h 726"/>
              <a:gd name="T46" fmla="*/ 422 w 726"/>
              <a:gd name="T47" fmla="*/ 354 h 726"/>
              <a:gd name="T48" fmla="*/ 370 w 726"/>
              <a:gd name="T49" fmla="*/ 386 h 726"/>
              <a:gd name="T50" fmla="*/ 362 w 726"/>
              <a:gd name="T51" fmla="*/ 386 h 726"/>
              <a:gd name="T52" fmla="*/ 334 w 726"/>
              <a:gd name="T53" fmla="*/ 380 h 726"/>
              <a:gd name="T54" fmla="*/ 298 w 726"/>
              <a:gd name="T55" fmla="*/ 344 h 726"/>
              <a:gd name="T56" fmla="*/ 292 w 726"/>
              <a:gd name="T57" fmla="*/ 316 h 726"/>
              <a:gd name="T58" fmla="*/ 320 w 726"/>
              <a:gd name="T59" fmla="*/ 260 h 726"/>
              <a:gd name="T60" fmla="*/ 272 w 726"/>
              <a:gd name="T61" fmla="*/ 194 h 726"/>
              <a:gd name="T62" fmla="*/ 316 w 726"/>
              <a:gd name="T63" fmla="*/ 234 h 726"/>
              <a:gd name="T64" fmla="*/ 276 w 726"/>
              <a:gd name="T65" fmla="*/ 280 h 726"/>
              <a:gd name="T66" fmla="*/ 270 w 726"/>
              <a:gd name="T67" fmla="*/ 328 h 726"/>
              <a:gd name="T68" fmla="*/ 244 w 726"/>
              <a:gd name="T69" fmla="*/ 330 h 726"/>
              <a:gd name="T70" fmla="*/ 186 w 726"/>
              <a:gd name="T71" fmla="*/ 286 h 726"/>
              <a:gd name="T72" fmla="*/ 192 w 726"/>
              <a:gd name="T73" fmla="*/ 222 h 726"/>
              <a:gd name="T74" fmla="*/ 132 w 726"/>
              <a:gd name="T75" fmla="*/ 480 h 726"/>
              <a:gd name="T76" fmla="*/ 152 w 726"/>
              <a:gd name="T77" fmla="*/ 408 h 726"/>
              <a:gd name="T78" fmla="*/ 244 w 726"/>
              <a:gd name="T79" fmla="*/ 356 h 726"/>
              <a:gd name="T80" fmla="*/ 278 w 726"/>
              <a:gd name="T81" fmla="*/ 358 h 726"/>
              <a:gd name="T82" fmla="*/ 312 w 726"/>
              <a:gd name="T83" fmla="*/ 396 h 726"/>
              <a:gd name="T84" fmla="*/ 242 w 726"/>
              <a:gd name="T85" fmla="*/ 452 h 726"/>
              <a:gd name="T86" fmla="*/ 244 w 726"/>
              <a:gd name="T87" fmla="*/ 530 h 726"/>
              <a:gd name="T88" fmla="*/ 250 w 726"/>
              <a:gd name="T89" fmla="*/ 492 h 726"/>
              <a:gd name="T90" fmla="*/ 294 w 726"/>
              <a:gd name="T91" fmla="*/ 434 h 726"/>
              <a:gd name="T92" fmla="*/ 352 w 726"/>
              <a:gd name="T93" fmla="*/ 412 h 726"/>
              <a:gd name="T94" fmla="*/ 364 w 726"/>
              <a:gd name="T95" fmla="*/ 412 h 726"/>
              <a:gd name="T96" fmla="*/ 374 w 726"/>
              <a:gd name="T97" fmla="*/ 412 h 726"/>
              <a:gd name="T98" fmla="*/ 448 w 726"/>
              <a:gd name="T99" fmla="*/ 446 h 726"/>
              <a:gd name="T100" fmla="*/ 476 w 726"/>
              <a:gd name="T101" fmla="*/ 492 h 726"/>
              <a:gd name="T102" fmla="*/ 594 w 726"/>
              <a:gd name="T103" fmla="*/ 480 h 726"/>
              <a:gd name="T104" fmla="*/ 466 w 726"/>
              <a:gd name="T105" fmla="*/ 428 h 726"/>
              <a:gd name="T106" fmla="*/ 426 w 726"/>
              <a:gd name="T107" fmla="*/ 388 h 726"/>
              <a:gd name="T108" fmla="*/ 468 w 726"/>
              <a:gd name="T109" fmla="*/ 356 h 726"/>
              <a:gd name="T110" fmla="*/ 526 w 726"/>
              <a:gd name="T111" fmla="*/ 366 h 726"/>
              <a:gd name="T112" fmla="*/ 592 w 726"/>
              <a:gd name="T113" fmla="*/ 450 h 72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476" y="190"/>
                </a:moveTo>
                <a:lnTo>
                  <a:pt x="476" y="190"/>
                </a:lnTo>
                <a:lnTo>
                  <a:pt x="490" y="192"/>
                </a:lnTo>
                <a:lnTo>
                  <a:pt x="504" y="196"/>
                </a:lnTo>
                <a:lnTo>
                  <a:pt x="516" y="202"/>
                </a:lnTo>
                <a:lnTo>
                  <a:pt x="526" y="212"/>
                </a:lnTo>
                <a:lnTo>
                  <a:pt x="534" y="222"/>
                </a:lnTo>
                <a:lnTo>
                  <a:pt x="540" y="234"/>
                </a:lnTo>
                <a:lnTo>
                  <a:pt x="544" y="246"/>
                </a:lnTo>
                <a:lnTo>
                  <a:pt x="546" y="260"/>
                </a:lnTo>
                <a:lnTo>
                  <a:pt x="544" y="274"/>
                </a:lnTo>
                <a:lnTo>
                  <a:pt x="542" y="286"/>
                </a:lnTo>
                <a:lnTo>
                  <a:pt x="536" y="298"/>
                </a:lnTo>
                <a:lnTo>
                  <a:pt x="528" y="308"/>
                </a:lnTo>
                <a:lnTo>
                  <a:pt x="518" y="316"/>
                </a:lnTo>
                <a:lnTo>
                  <a:pt x="508" y="324"/>
                </a:lnTo>
                <a:lnTo>
                  <a:pt x="496" y="328"/>
                </a:lnTo>
                <a:lnTo>
                  <a:pt x="482" y="330"/>
                </a:lnTo>
                <a:lnTo>
                  <a:pt x="476" y="330"/>
                </a:lnTo>
                <a:lnTo>
                  <a:pt x="470" y="330"/>
                </a:lnTo>
                <a:lnTo>
                  <a:pt x="458" y="328"/>
                </a:lnTo>
                <a:lnTo>
                  <a:pt x="458" y="316"/>
                </a:lnTo>
                <a:lnTo>
                  <a:pt x="458" y="304"/>
                </a:lnTo>
                <a:lnTo>
                  <a:pt x="454" y="292"/>
                </a:lnTo>
                <a:lnTo>
                  <a:pt x="450" y="280"/>
                </a:lnTo>
                <a:lnTo>
                  <a:pt x="446" y="268"/>
                </a:lnTo>
                <a:lnTo>
                  <a:pt x="438" y="258"/>
                </a:lnTo>
                <a:lnTo>
                  <a:pt x="430" y="250"/>
                </a:lnTo>
                <a:lnTo>
                  <a:pt x="420" y="242"/>
                </a:lnTo>
                <a:lnTo>
                  <a:pt x="410" y="234"/>
                </a:lnTo>
                <a:lnTo>
                  <a:pt x="416" y="226"/>
                </a:lnTo>
                <a:lnTo>
                  <a:pt x="422" y="216"/>
                </a:lnTo>
                <a:lnTo>
                  <a:pt x="428" y="210"/>
                </a:lnTo>
                <a:lnTo>
                  <a:pt x="436" y="202"/>
                </a:lnTo>
                <a:lnTo>
                  <a:pt x="446" y="198"/>
                </a:lnTo>
                <a:lnTo>
                  <a:pt x="454" y="194"/>
                </a:lnTo>
                <a:lnTo>
                  <a:pt x="466" y="192"/>
                </a:lnTo>
                <a:lnTo>
                  <a:pt x="476" y="190"/>
                </a:lnTo>
                <a:close/>
                <a:moveTo>
                  <a:pt x="332" y="254"/>
                </a:moveTo>
                <a:lnTo>
                  <a:pt x="332" y="254"/>
                </a:lnTo>
                <a:lnTo>
                  <a:pt x="344" y="248"/>
                </a:lnTo>
                <a:lnTo>
                  <a:pt x="354" y="248"/>
                </a:lnTo>
                <a:lnTo>
                  <a:pt x="364" y="246"/>
                </a:lnTo>
                <a:lnTo>
                  <a:pt x="372" y="248"/>
                </a:lnTo>
                <a:lnTo>
                  <a:pt x="382" y="248"/>
                </a:lnTo>
                <a:lnTo>
                  <a:pt x="394" y="254"/>
                </a:lnTo>
                <a:lnTo>
                  <a:pt x="406" y="260"/>
                </a:lnTo>
                <a:lnTo>
                  <a:pt x="418" y="272"/>
                </a:lnTo>
                <a:lnTo>
                  <a:pt x="426" y="284"/>
                </a:lnTo>
                <a:lnTo>
                  <a:pt x="432" y="300"/>
                </a:lnTo>
                <a:lnTo>
                  <a:pt x="434" y="316"/>
                </a:lnTo>
                <a:lnTo>
                  <a:pt x="432" y="330"/>
                </a:lnTo>
                <a:lnTo>
                  <a:pt x="430" y="338"/>
                </a:lnTo>
                <a:lnTo>
                  <a:pt x="428" y="344"/>
                </a:lnTo>
                <a:lnTo>
                  <a:pt x="422" y="354"/>
                </a:lnTo>
                <a:lnTo>
                  <a:pt x="414" y="364"/>
                </a:lnTo>
                <a:lnTo>
                  <a:pt x="404" y="374"/>
                </a:lnTo>
                <a:lnTo>
                  <a:pt x="392" y="380"/>
                </a:lnTo>
                <a:lnTo>
                  <a:pt x="380" y="384"/>
                </a:lnTo>
                <a:lnTo>
                  <a:pt x="370" y="386"/>
                </a:lnTo>
                <a:lnTo>
                  <a:pt x="364" y="386"/>
                </a:lnTo>
                <a:lnTo>
                  <a:pt x="364" y="388"/>
                </a:lnTo>
                <a:lnTo>
                  <a:pt x="362" y="386"/>
                </a:lnTo>
                <a:lnTo>
                  <a:pt x="356" y="386"/>
                </a:lnTo>
                <a:lnTo>
                  <a:pt x="346" y="384"/>
                </a:lnTo>
                <a:lnTo>
                  <a:pt x="334" y="380"/>
                </a:lnTo>
                <a:lnTo>
                  <a:pt x="322" y="374"/>
                </a:lnTo>
                <a:lnTo>
                  <a:pt x="312" y="364"/>
                </a:lnTo>
                <a:lnTo>
                  <a:pt x="304" y="354"/>
                </a:lnTo>
                <a:lnTo>
                  <a:pt x="298" y="344"/>
                </a:lnTo>
                <a:lnTo>
                  <a:pt x="296" y="338"/>
                </a:lnTo>
                <a:lnTo>
                  <a:pt x="294" y="330"/>
                </a:lnTo>
                <a:lnTo>
                  <a:pt x="292" y="316"/>
                </a:lnTo>
                <a:lnTo>
                  <a:pt x="294" y="300"/>
                </a:lnTo>
                <a:lnTo>
                  <a:pt x="300" y="284"/>
                </a:lnTo>
                <a:lnTo>
                  <a:pt x="310" y="272"/>
                </a:lnTo>
                <a:lnTo>
                  <a:pt x="320" y="260"/>
                </a:lnTo>
                <a:lnTo>
                  <a:pt x="332" y="254"/>
                </a:lnTo>
                <a:close/>
                <a:moveTo>
                  <a:pt x="250" y="190"/>
                </a:moveTo>
                <a:lnTo>
                  <a:pt x="250" y="190"/>
                </a:lnTo>
                <a:lnTo>
                  <a:pt x="262" y="192"/>
                </a:lnTo>
                <a:lnTo>
                  <a:pt x="272" y="194"/>
                </a:lnTo>
                <a:lnTo>
                  <a:pt x="282" y="198"/>
                </a:lnTo>
                <a:lnTo>
                  <a:pt x="290" y="202"/>
                </a:lnTo>
                <a:lnTo>
                  <a:pt x="298" y="210"/>
                </a:lnTo>
                <a:lnTo>
                  <a:pt x="306" y="216"/>
                </a:lnTo>
                <a:lnTo>
                  <a:pt x="312" y="226"/>
                </a:lnTo>
                <a:lnTo>
                  <a:pt x="316" y="234"/>
                </a:lnTo>
                <a:lnTo>
                  <a:pt x="306" y="242"/>
                </a:lnTo>
                <a:lnTo>
                  <a:pt x="296" y="250"/>
                </a:lnTo>
                <a:lnTo>
                  <a:pt x="288" y="258"/>
                </a:lnTo>
                <a:lnTo>
                  <a:pt x="282" y="268"/>
                </a:lnTo>
                <a:lnTo>
                  <a:pt x="276" y="280"/>
                </a:lnTo>
                <a:lnTo>
                  <a:pt x="272" y="292"/>
                </a:lnTo>
                <a:lnTo>
                  <a:pt x="270" y="304"/>
                </a:lnTo>
                <a:lnTo>
                  <a:pt x="268" y="316"/>
                </a:lnTo>
                <a:lnTo>
                  <a:pt x="270" y="328"/>
                </a:lnTo>
                <a:lnTo>
                  <a:pt x="258" y="330"/>
                </a:lnTo>
                <a:lnTo>
                  <a:pt x="250" y="332"/>
                </a:lnTo>
                <a:lnTo>
                  <a:pt x="244" y="330"/>
                </a:lnTo>
                <a:lnTo>
                  <a:pt x="230" y="328"/>
                </a:lnTo>
                <a:lnTo>
                  <a:pt x="218" y="324"/>
                </a:lnTo>
                <a:lnTo>
                  <a:pt x="208" y="316"/>
                </a:lnTo>
                <a:lnTo>
                  <a:pt x="198" y="308"/>
                </a:lnTo>
                <a:lnTo>
                  <a:pt x="190" y="298"/>
                </a:lnTo>
                <a:lnTo>
                  <a:pt x="186" y="286"/>
                </a:lnTo>
                <a:lnTo>
                  <a:pt x="182" y="274"/>
                </a:lnTo>
                <a:lnTo>
                  <a:pt x="180" y="260"/>
                </a:lnTo>
                <a:lnTo>
                  <a:pt x="182" y="246"/>
                </a:lnTo>
                <a:lnTo>
                  <a:pt x="186" y="234"/>
                </a:lnTo>
                <a:lnTo>
                  <a:pt x="192" y="222"/>
                </a:lnTo>
                <a:lnTo>
                  <a:pt x="200" y="212"/>
                </a:lnTo>
                <a:lnTo>
                  <a:pt x="212" y="202"/>
                </a:lnTo>
                <a:lnTo>
                  <a:pt x="224" y="196"/>
                </a:lnTo>
                <a:lnTo>
                  <a:pt x="236" y="192"/>
                </a:lnTo>
                <a:lnTo>
                  <a:pt x="250" y="190"/>
                </a:lnTo>
                <a:close/>
                <a:moveTo>
                  <a:pt x="132" y="480"/>
                </a:moveTo>
                <a:lnTo>
                  <a:pt x="132" y="474"/>
                </a:lnTo>
                <a:lnTo>
                  <a:pt x="132" y="462"/>
                </a:lnTo>
                <a:lnTo>
                  <a:pt x="134" y="450"/>
                </a:lnTo>
                <a:lnTo>
                  <a:pt x="140" y="428"/>
                </a:lnTo>
                <a:lnTo>
                  <a:pt x="152" y="408"/>
                </a:lnTo>
                <a:lnTo>
                  <a:pt x="166" y="390"/>
                </a:lnTo>
                <a:lnTo>
                  <a:pt x="182" y="376"/>
                </a:lnTo>
                <a:lnTo>
                  <a:pt x="202" y="366"/>
                </a:lnTo>
                <a:lnTo>
                  <a:pt x="222" y="358"/>
                </a:lnTo>
                <a:lnTo>
                  <a:pt x="244" y="356"/>
                </a:lnTo>
                <a:lnTo>
                  <a:pt x="250" y="356"/>
                </a:lnTo>
                <a:lnTo>
                  <a:pt x="258" y="356"/>
                </a:lnTo>
                <a:lnTo>
                  <a:pt x="278" y="358"/>
                </a:lnTo>
                <a:lnTo>
                  <a:pt x="284" y="370"/>
                </a:lnTo>
                <a:lnTo>
                  <a:pt x="292" y="380"/>
                </a:lnTo>
                <a:lnTo>
                  <a:pt x="302" y="388"/>
                </a:lnTo>
                <a:lnTo>
                  <a:pt x="312" y="396"/>
                </a:lnTo>
                <a:lnTo>
                  <a:pt x="298" y="402"/>
                </a:lnTo>
                <a:lnTo>
                  <a:pt x="284" y="410"/>
                </a:lnTo>
                <a:lnTo>
                  <a:pt x="272" y="418"/>
                </a:lnTo>
                <a:lnTo>
                  <a:pt x="262" y="428"/>
                </a:lnTo>
                <a:lnTo>
                  <a:pt x="252" y="440"/>
                </a:lnTo>
                <a:lnTo>
                  <a:pt x="242" y="452"/>
                </a:lnTo>
                <a:lnTo>
                  <a:pt x="236" y="466"/>
                </a:lnTo>
                <a:lnTo>
                  <a:pt x="228" y="480"/>
                </a:lnTo>
                <a:lnTo>
                  <a:pt x="132" y="480"/>
                </a:lnTo>
                <a:close/>
                <a:moveTo>
                  <a:pt x="482" y="536"/>
                </a:moveTo>
                <a:lnTo>
                  <a:pt x="244" y="536"/>
                </a:lnTo>
                <a:lnTo>
                  <a:pt x="244" y="530"/>
                </a:lnTo>
                <a:lnTo>
                  <a:pt x="246" y="516"/>
                </a:lnTo>
                <a:lnTo>
                  <a:pt x="248" y="504"/>
                </a:lnTo>
                <a:lnTo>
                  <a:pt x="250" y="492"/>
                </a:lnTo>
                <a:lnTo>
                  <a:pt x="256" y="480"/>
                </a:lnTo>
                <a:lnTo>
                  <a:pt x="266" y="462"/>
                </a:lnTo>
                <a:lnTo>
                  <a:pt x="280" y="446"/>
                </a:lnTo>
                <a:lnTo>
                  <a:pt x="294" y="434"/>
                </a:lnTo>
                <a:lnTo>
                  <a:pt x="310" y="424"/>
                </a:lnTo>
                <a:lnTo>
                  <a:pt x="328" y="416"/>
                </a:lnTo>
                <a:lnTo>
                  <a:pt x="346" y="412"/>
                </a:lnTo>
                <a:lnTo>
                  <a:pt x="352" y="412"/>
                </a:lnTo>
                <a:lnTo>
                  <a:pt x="356" y="412"/>
                </a:lnTo>
                <a:lnTo>
                  <a:pt x="360" y="412"/>
                </a:lnTo>
                <a:lnTo>
                  <a:pt x="364" y="412"/>
                </a:lnTo>
                <a:lnTo>
                  <a:pt x="366" y="412"/>
                </a:lnTo>
                <a:lnTo>
                  <a:pt x="370" y="412"/>
                </a:lnTo>
                <a:lnTo>
                  <a:pt x="374" y="412"/>
                </a:lnTo>
                <a:lnTo>
                  <a:pt x="380" y="412"/>
                </a:lnTo>
                <a:lnTo>
                  <a:pt x="398" y="416"/>
                </a:lnTo>
                <a:lnTo>
                  <a:pt x="416" y="424"/>
                </a:lnTo>
                <a:lnTo>
                  <a:pt x="432" y="434"/>
                </a:lnTo>
                <a:lnTo>
                  <a:pt x="448" y="446"/>
                </a:lnTo>
                <a:lnTo>
                  <a:pt x="460" y="462"/>
                </a:lnTo>
                <a:lnTo>
                  <a:pt x="470" y="480"/>
                </a:lnTo>
                <a:lnTo>
                  <a:pt x="476" y="492"/>
                </a:lnTo>
                <a:lnTo>
                  <a:pt x="480" y="504"/>
                </a:lnTo>
                <a:lnTo>
                  <a:pt x="482" y="516"/>
                </a:lnTo>
                <a:lnTo>
                  <a:pt x="482" y="530"/>
                </a:lnTo>
                <a:lnTo>
                  <a:pt x="482" y="536"/>
                </a:lnTo>
                <a:close/>
                <a:moveTo>
                  <a:pt x="594" y="480"/>
                </a:moveTo>
                <a:lnTo>
                  <a:pt x="498" y="480"/>
                </a:lnTo>
                <a:lnTo>
                  <a:pt x="492" y="466"/>
                </a:lnTo>
                <a:lnTo>
                  <a:pt x="484" y="452"/>
                </a:lnTo>
                <a:lnTo>
                  <a:pt x="476" y="440"/>
                </a:lnTo>
                <a:lnTo>
                  <a:pt x="466" y="428"/>
                </a:lnTo>
                <a:lnTo>
                  <a:pt x="454" y="418"/>
                </a:lnTo>
                <a:lnTo>
                  <a:pt x="442" y="410"/>
                </a:lnTo>
                <a:lnTo>
                  <a:pt x="428" y="402"/>
                </a:lnTo>
                <a:lnTo>
                  <a:pt x="416" y="396"/>
                </a:lnTo>
                <a:lnTo>
                  <a:pt x="426" y="388"/>
                </a:lnTo>
                <a:lnTo>
                  <a:pt x="434" y="380"/>
                </a:lnTo>
                <a:lnTo>
                  <a:pt x="442" y="370"/>
                </a:lnTo>
                <a:lnTo>
                  <a:pt x="448" y="358"/>
                </a:lnTo>
                <a:lnTo>
                  <a:pt x="468" y="356"/>
                </a:lnTo>
                <a:lnTo>
                  <a:pt x="476" y="356"/>
                </a:lnTo>
                <a:lnTo>
                  <a:pt x="482" y="356"/>
                </a:lnTo>
                <a:lnTo>
                  <a:pt x="504" y="358"/>
                </a:lnTo>
                <a:lnTo>
                  <a:pt x="526" y="366"/>
                </a:lnTo>
                <a:lnTo>
                  <a:pt x="544" y="376"/>
                </a:lnTo>
                <a:lnTo>
                  <a:pt x="560" y="390"/>
                </a:lnTo>
                <a:lnTo>
                  <a:pt x="574" y="408"/>
                </a:lnTo>
                <a:lnTo>
                  <a:pt x="586" y="428"/>
                </a:lnTo>
                <a:lnTo>
                  <a:pt x="592" y="450"/>
                </a:lnTo>
                <a:lnTo>
                  <a:pt x="594" y="462"/>
                </a:lnTo>
                <a:lnTo>
                  <a:pt x="594" y="474"/>
                </a:lnTo>
                <a:lnTo>
                  <a:pt x="594" y="48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00" b="0" i="0" u="none" strike="noStrike" kern="1200" cap="none" spc="0" normalizeH="0" baseline="0" noProof="0" dirty="0">
              <a:ln>
                <a:noFill/>
              </a:ln>
              <a:solidFill>
                <a:srgbClr val="00BFD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Freeform 393">
            <a:extLst>
              <a:ext uri="{FF2B5EF4-FFF2-40B4-BE49-F238E27FC236}">
                <a16:creationId xmlns:a16="http://schemas.microsoft.com/office/drawing/2014/main" id="{4FBB9C90-4999-4957-966D-846F9471DB39}"/>
              </a:ext>
            </a:extLst>
          </p:cNvPr>
          <p:cNvSpPr>
            <a:spLocks noEditPoints="1"/>
          </p:cNvSpPr>
          <p:nvPr/>
        </p:nvSpPr>
        <p:spPr bwMode="auto">
          <a:xfrm>
            <a:off x="351316" y="4988957"/>
            <a:ext cx="522705" cy="522705"/>
          </a:xfrm>
          <a:custGeom>
            <a:avLst/>
            <a:gdLst>
              <a:gd name="T0" fmla="*/ 364 w 726"/>
              <a:gd name="T1" fmla="*/ 0 h 726"/>
              <a:gd name="T2" fmla="*/ 290 w 726"/>
              <a:gd name="T3" fmla="*/ 8 h 726"/>
              <a:gd name="T4" fmla="*/ 222 w 726"/>
              <a:gd name="T5" fmla="*/ 28 h 726"/>
              <a:gd name="T6" fmla="*/ 160 w 726"/>
              <a:gd name="T7" fmla="*/ 62 h 726"/>
              <a:gd name="T8" fmla="*/ 106 w 726"/>
              <a:gd name="T9" fmla="*/ 106 h 726"/>
              <a:gd name="T10" fmla="*/ 62 w 726"/>
              <a:gd name="T11" fmla="*/ 160 h 726"/>
              <a:gd name="T12" fmla="*/ 28 w 726"/>
              <a:gd name="T13" fmla="*/ 222 h 726"/>
              <a:gd name="T14" fmla="*/ 8 w 726"/>
              <a:gd name="T15" fmla="*/ 290 h 726"/>
              <a:gd name="T16" fmla="*/ 0 w 726"/>
              <a:gd name="T17" fmla="*/ 362 h 726"/>
              <a:gd name="T18" fmla="*/ 2 w 726"/>
              <a:gd name="T19" fmla="*/ 400 h 726"/>
              <a:gd name="T20" fmla="*/ 16 w 726"/>
              <a:gd name="T21" fmla="*/ 470 h 726"/>
              <a:gd name="T22" fmla="*/ 44 w 726"/>
              <a:gd name="T23" fmla="*/ 536 h 726"/>
              <a:gd name="T24" fmla="*/ 84 w 726"/>
              <a:gd name="T25" fmla="*/ 594 h 726"/>
              <a:gd name="T26" fmla="*/ 132 w 726"/>
              <a:gd name="T27" fmla="*/ 642 h 726"/>
              <a:gd name="T28" fmla="*/ 190 w 726"/>
              <a:gd name="T29" fmla="*/ 682 h 726"/>
              <a:gd name="T30" fmla="*/ 256 w 726"/>
              <a:gd name="T31" fmla="*/ 710 h 726"/>
              <a:gd name="T32" fmla="*/ 326 w 726"/>
              <a:gd name="T33" fmla="*/ 724 h 726"/>
              <a:gd name="T34" fmla="*/ 364 w 726"/>
              <a:gd name="T35" fmla="*/ 726 h 726"/>
              <a:gd name="T36" fmla="*/ 436 w 726"/>
              <a:gd name="T37" fmla="*/ 718 h 726"/>
              <a:gd name="T38" fmla="*/ 504 w 726"/>
              <a:gd name="T39" fmla="*/ 698 h 726"/>
              <a:gd name="T40" fmla="*/ 566 w 726"/>
              <a:gd name="T41" fmla="*/ 664 h 726"/>
              <a:gd name="T42" fmla="*/ 620 w 726"/>
              <a:gd name="T43" fmla="*/ 620 h 726"/>
              <a:gd name="T44" fmla="*/ 664 w 726"/>
              <a:gd name="T45" fmla="*/ 566 h 726"/>
              <a:gd name="T46" fmla="*/ 698 w 726"/>
              <a:gd name="T47" fmla="*/ 504 h 726"/>
              <a:gd name="T48" fmla="*/ 718 w 726"/>
              <a:gd name="T49" fmla="*/ 436 h 726"/>
              <a:gd name="T50" fmla="*/ 726 w 726"/>
              <a:gd name="T51" fmla="*/ 362 h 726"/>
              <a:gd name="T52" fmla="*/ 724 w 726"/>
              <a:gd name="T53" fmla="*/ 326 h 726"/>
              <a:gd name="T54" fmla="*/ 710 w 726"/>
              <a:gd name="T55" fmla="*/ 254 h 726"/>
              <a:gd name="T56" fmla="*/ 682 w 726"/>
              <a:gd name="T57" fmla="*/ 190 h 726"/>
              <a:gd name="T58" fmla="*/ 642 w 726"/>
              <a:gd name="T59" fmla="*/ 132 h 726"/>
              <a:gd name="T60" fmla="*/ 594 w 726"/>
              <a:gd name="T61" fmla="*/ 82 h 726"/>
              <a:gd name="T62" fmla="*/ 536 w 726"/>
              <a:gd name="T63" fmla="*/ 44 h 726"/>
              <a:gd name="T64" fmla="*/ 470 w 726"/>
              <a:gd name="T65" fmla="*/ 16 h 726"/>
              <a:gd name="T66" fmla="*/ 400 w 726"/>
              <a:gd name="T67" fmla="*/ 2 h 726"/>
              <a:gd name="T68" fmla="*/ 594 w 726"/>
              <a:gd name="T69" fmla="*/ 362 h 726"/>
              <a:gd name="T70" fmla="*/ 592 w 726"/>
              <a:gd name="T71" fmla="*/ 374 h 726"/>
              <a:gd name="T72" fmla="*/ 580 w 726"/>
              <a:gd name="T73" fmla="*/ 388 h 726"/>
              <a:gd name="T74" fmla="*/ 550 w 726"/>
              <a:gd name="T75" fmla="*/ 390 h 726"/>
              <a:gd name="T76" fmla="*/ 514 w 726"/>
              <a:gd name="T77" fmla="*/ 390 h 726"/>
              <a:gd name="T78" fmla="*/ 296 w 726"/>
              <a:gd name="T79" fmla="*/ 390 h 726"/>
              <a:gd name="T80" fmla="*/ 280 w 726"/>
              <a:gd name="T81" fmla="*/ 382 h 726"/>
              <a:gd name="T82" fmla="*/ 272 w 726"/>
              <a:gd name="T83" fmla="*/ 362 h 726"/>
              <a:gd name="T84" fmla="*/ 272 w 726"/>
              <a:gd name="T85" fmla="*/ 224 h 726"/>
              <a:gd name="T86" fmla="*/ 280 w 726"/>
              <a:gd name="T87" fmla="*/ 204 h 726"/>
              <a:gd name="T88" fmla="*/ 296 w 726"/>
              <a:gd name="T89" fmla="*/ 196 h 726"/>
              <a:gd name="T90" fmla="*/ 570 w 726"/>
              <a:gd name="T91" fmla="*/ 196 h 726"/>
              <a:gd name="T92" fmla="*/ 588 w 726"/>
              <a:gd name="T93" fmla="*/ 204 h 726"/>
              <a:gd name="T94" fmla="*/ 594 w 726"/>
              <a:gd name="T95" fmla="*/ 224 h 726"/>
              <a:gd name="T96" fmla="*/ 388 w 726"/>
              <a:gd name="T97" fmla="*/ 470 h 726"/>
              <a:gd name="T98" fmla="*/ 178 w 726"/>
              <a:gd name="T99" fmla="*/ 504 h 726"/>
              <a:gd name="T100" fmla="*/ 132 w 726"/>
              <a:gd name="T101" fmla="*/ 470 h 726"/>
              <a:gd name="T102" fmla="*/ 248 w 726"/>
              <a:gd name="T103" fmla="*/ 326 h 726"/>
              <a:gd name="T104" fmla="*/ 248 w 726"/>
              <a:gd name="T105" fmla="*/ 362 h 726"/>
              <a:gd name="T106" fmla="*/ 252 w 726"/>
              <a:gd name="T107" fmla="*/ 382 h 726"/>
              <a:gd name="T108" fmla="*/ 262 w 726"/>
              <a:gd name="T109" fmla="*/ 400 h 726"/>
              <a:gd name="T110" fmla="*/ 278 w 726"/>
              <a:gd name="T111" fmla="*/ 410 h 726"/>
              <a:gd name="T112" fmla="*/ 296 w 726"/>
              <a:gd name="T113" fmla="*/ 414 h 726"/>
              <a:gd name="T114" fmla="*/ 388 w 726"/>
              <a:gd name="T115" fmla="*/ 470 h 72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594" y="362"/>
                </a:moveTo>
                <a:lnTo>
                  <a:pt x="594" y="362"/>
                </a:lnTo>
                <a:lnTo>
                  <a:pt x="592" y="374"/>
                </a:lnTo>
                <a:lnTo>
                  <a:pt x="588" y="382"/>
                </a:lnTo>
                <a:lnTo>
                  <a:pt x="580" y="388"/>
                </a:lnTo>
                <a:lnTo>
                  <a:pt x="570" y="390"/>
                </a:lnTo>
                <a:lnTo>
                  <a:pt x="550" y="390"/>
                </a:lnTo>
                <a:lnTo>
                  <a:pt x="550" y="424"/>
                </a:lnTo>
                <a:lnTo>
                  <a:pt x="514" y="390"/>
                </a:lnTo>
                <a:lnTo>
                  <a:pt x="296" y="390"/>
                </a:lnTo>
                <a:lnTo>
                  <a:pt x="288" y="388"/>
                </a:lnTo>
                <a:lnTo>
                  <a:pt x="280" y="382"/>
                </a:lnTo>
                <a:lnTo>
                  <a:pt x="274" y="374"/>
                </a:lnTo>
                <a:lnTo>
                  <a:pt x="272" y="362"/>
                </a:lnTo>
                <a:lnTo>
                  <a:pt x="272" y="224"/>
                </a:lnTo>
                <a:lnTo>
                  <a:pt x="274" y="212"/>
                </a:lnTo>
                <a:lnTo>
                  <a:pt x="280" y="204"/>
                </a:lnTo>
                <a:lnTo>
                  <a:pt x="288" y="198"/>
                </a:lnTo>
                <a:lnTo>
                  <a:pt x="296" y="196"/>
                </a:lnTo>
                <a:lnTo>
                  <a:pt x="570" y="196"/>
                </a:lnTo>
                <a:lnTo>
                  <a:pt x="580" y="198"/>
                </a:lnTo>
                <a:lnTo>
                  <a:pt x="588" y="204"/>
                </a:lnTo>
                <a:lnTo>
                  <a:pt x="592" y="212"/>
                </a:lnTo>
                <a:lnTo>
                  <a:pt x="594" y="224"/>
                </a:lnTo>
                <a:lnTo>
                  <a:pt x="594" y="362"/>
                </a:lnTo>
                <a:close/>
                <a:moveTo>
                  <a:pt x="388" y="470"/>
                </a:moveTo>
                <a:lnTo>
                  <a:pt x="212" y="470"/>
                </a:lnTo>
                <a:lnTo>
                  <a:pt x="178" y="504"/>
                </a:lnTo>
                <a:lnTo>
                  <a:pt x="178" y="470"/>
                </a:lnTo>
                <a:lnTo>
                  <a:pt x="132" y="470"/>
                </a:lnTo>
                <a:lnTo>
                  <a:pt x="132" y="326"/>
                </a:lnTo>
                <a:lnTo>
                  <a:pt x="248" y="326"/>
                </a:lnTo>
                <a:lnTo>
                  <a:pt x="248" y="362"/>
                </a:lnTo>
                <a:lnTo>
                  <a:pt x="248" y="374"/>
                </a:lnTo>
                <a:lnTo>
                  <a:pt x="252" y="382"/>
                </a:lnTo>
                <a:lnTo>
                  <a:pt x="256" y="392"/>
                </a:lnTo>
                <a:lnTo>
                  <a:pt x="262" y="400"/>
                </a:lnTo>
                <a:lnTo>
                  <a:pt x="270" y="406"/>
                </a:lnTo>
                <a:lnTo>
                  <a:pt x="278" y="410"/>
                </a:lnTo>
                <a:lnTo>
                  <a:pt x="286" y="414"/>
                </a:lnTo>
                <a:lnTo>
                  <a:pt x="296" y="414"/>
                </a:lnTo>
                <a:lnTo>
                  <a:pt x="388" y="414"/>
                </a:lnTo>
                <a:lnTo>
                  <a:pt x="388" y="47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Freeform 163">
            <a:extLst>
              <a:ext uri="{FF2B5EF4-FFF2-40B4-BE49-F238E27FC236}">
                <a16:creationId xmlns:a16="http://schemas.microsoft.com/office/drawing/2014/main" id="{5971BB6F-FBC7-42F7-A36D-4834B14E6FFA}"/>
              </a:ext>
            </a:extLst>
          </p:cNvPr>
          <p:cNvSpPr>
            <a:spLocks noEditPoints="1"/>
          </p:cNvSpPr>
          <p:nvPr/>
        </p:nvSpPr>
        <p:spPr bwMode="auto">
          <a:xfrm>
            <a:off x="351316" y="3778164"/>
            <a:ext cx="522705" cy="522540"/>
          </a:xfrm>
          <a:custGeom>
            <a:avLst/>
            <a:gdLst>
              <a:gd name="T0" fmla="*/ 364 w 726"/>
              <a:gd name="T1" fmla="*/ 0 h 726"/>
              <a:gd name="T2" fmla="*/ 290 w 726"/>
              <a:gd name="T3" fmla="*/ 8 h 726"/>
              <a:gd name="T4" fmla="*/ 222 w 726"/>
              <a:gd name="T5" fmla="*/ 28 h 726"/>
              <a:gd name="T6" fmla="*/ 160 w 726"/>
              <a:gd name="T7" fmla="*/ 62 h 726"/>
              <a:gd name="T8" fmla="*/ 108 w 726"/>
              <a:gd name="T9" fmla="*/ 106 h 726"/>
              <a:gd name="T10" fmla="*/ 62 w 726"/>
              <a:gd name="T11" fmla="*/ 160 h 726"/>
              <a:gd name="T12" fmla="*/ 30 w 726"/>
              <a:gd name="T13" fmla="*/ 222 h 726"/>
              <a:gd name="T14" fmla="*/ 8 w 726"/>
              <a:gd name="T15" fmla="*/ 290 h 726"/>
              <a:gd name="T16" fmla="*/ 0 w 726"/>
              <a:gd name="T17" fmla="*/ 362 h 726"/>
              <a:gd name="T18" fmla="*/ 2 w 726"/>
              <a:gd name="T19" fmla="*/ 400 h 726"/>
              <a:gd name="T20" fmla="*/ 18 w 726"/>
              <a:gd name="T21" fmla="*/ 470 h 726"/>
              <a:gd name="T22" fmla="*/ 44 w 726"/>
              <a:gd name="T23" fmla="*/ 536 h 726"/>
              <a:gd name="T24" fmla="*/ 84 w 726"/>
              <a:gd name="T25" fmla="*/ 594 h 726"/>
              <a:gd name="T26" fmla="*/ 132 w 726"/>
              <a:gd name="T27" fmla="*/ 642 h 726"/>
              <a:gd name="T28" fmla="*/ 190 w 726"/>
              <a:gd name="T29" fmla="*/ 682 h 726"/>
              <a:gd name="T30" fmla="*/ 256 w 726"/>
              <a:gd name="T31" fmla="*/ 710 h 726"/>
              <a:gd name="T32" fmla="*/ 326 w 726"/>
              <a:gd name="T33" fmla="*/ 724 h 726"/>
              <a:gd name="T34" fmla="*/ 364 w 726"/>
              <a:gd name="T35" fmla="*/ 726 h 726"/>
              <a:gd name="T36" fmla="*/ 436 w 726"/>
              <a:gd name="T37" fmla="*/ 718 h 726"/>
              <a:gd name="T38" fmla="*/ 504 w 726"/>
              <a:gd name="T39" fmla="*/ 698 h 726"/>
              <a:gd name="T40" fmla="*/ 566 w 726"/>
              <a:gd name="T41" fmla="*/ 664 h 726"/>
              <a:gd name="T42" fmla="*/ 620 w 726"/>
              <a:gd name="T43" fmla="*/ 620 h 726"/>
              <a:gd name="T44" fmla="*/ 664 w 726"/>
              <a:gd name="T45" fmla="*/ 566 h 726"/>
              <a:gd name="T46" fmla="*/ 698 w 726"/>
              <a:gd name="T47" fmla="*/ 504 h 726"/>
              <a:gd name="T48" fmla="*/ 720 w 726"/>
              <a:gd name="T49" fmla="*/ 436 h 726"/>
              <a:gd name="T50" fmla="*/ 726 w 726"/>
              <a:gd name="T51" fmla="*/ 362 h 726"/>
              <a:gd name="T52" fmla="*/ 724 w 726"/>
              <a:gd name="T53" fmla="*/ 326 h 726"/>
              <a:gd name="T54" fmla="*/ 710 w 726"/>
              <a:gd name="T55" fmla="*/ 254 h 726"/>
              <a:gd name="T56" fmla="*/ 682 w 726"/>
              <a:gd name="T57" fmla="*/ 190 h 726"/>
              <a:gd name="T58" fmla="*/ 644 w 726"/>
              <a:gd name="T59" fmla="*/ 132 h 726"/>
              <a:gd name="T60" fmla="*/ 594 w 726"/>
              <a:gd name="T61" fmla="*/ 82 h 726"/>
              <a:gd name="T62" fmla="*/ 536 w 726"/>
              <a:gd name="T63" fmla="*/ 44 h 726"/>
              <a:gd name="T64" fmla="*/ 472 w 726"/>
              <a:gd name="T65" fmla="*/ 16 h 726"/>
              <a:gd name="T66" fmla="*/ 400 w 726"/>
              <a:gd name="T67" fmla="*/ 2 h 726"/>
              <a:gd name="T68" fmla="*/ 462 w 726"/>
              <a:gd name="T69" fmla="*/ 532 h 726"/>
              <a:gd name="T70" fmla="*/ 348 w 726"/>
              <a:gd name="T71" fmla="*/ 426 h 726"/>
              <a:gd name="T72" fmla="*/ 268 w 726"/>
              <a:gd name="T73" fmla="*/ 172 h 726"/>
              <a:gd name="T74" fmla="*/ 404 w 726"/>
              <a:gd name="T75" fmla="*/ 402 h 72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8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8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8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8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20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20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462" y="532"/>
                </a:moveTo>
                <a:lnTo>
                  <a:pt x="406" y="558"/>
                </a:lnTo>
                <a:lnTo>
                  <a:pt x="348" y="426"/>
                </a:lnTo>
                <a:lnTo>
                  <a:pt x="266" y="496"/>
                </a:lnTo>
                <a:lnTo>
                  <a:pt x="268" y="172"/>
                </a:lnTo>
                <a:lnTo>
                  <a:pt x="512" y="388"/>
                </a:lnTo>
                <a:lnTo>
                  <a:pt x="404" y="402"/>
                </a:lnTo>
                <a:lnTo>
                  <a:pt x="462" y="53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6C2C3172-40D7-46A0-B293-FF95883AEC55}"/>
              </a:ext>
            </a:extLst>
          </p:cNvPr>
          <p:cNvSpPr txBox="1">
            <a:spLocks/>
          </p:cNvSpPr>
          <p:nvPr/>
        </p:nvSpPr>
        <p:spPr bwMode="gray">
          <a:xfrm>
            <a:off x="1070410" y="4865588"/>
            <a:ext cx="6237513" cy="747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14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1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4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0" indent="0" algn="l" defTabSz="961844" rtl="0" eaLnBrk="1" latinLnBrk="0" hangingPunct="1">
              <a:lnSpc>
                <a:spcPts val="11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000" b="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645074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5997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6920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87842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61844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Driving key brand perceptions further:</a:t>
            </a:r>
          </a:p>
          <a:p>
            <a:pPr marL="0" marR="0" lvl="0" indent="0" algn="l" defTabSz="961844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Cinema exposed respondents were </a:t>
            </a:r>
            <a:r>
              <a:rPr lang="en-GB" sz="1000" dirty="0">
                <a:solidFill>
                  <a:srgbClr val="AC162C"/>
                </a:solidFill>
                <a:latin typeface="Arial"/>
              </a:rPr>
              <a:t>11</a:t>
            </a: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AC162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% more likely to agree ‘</a:t>
            </a:r>
            <a:r>
              <a:rPr lang="en-GB" sz="1000" dirty="0">
                <a:solidFill>
                  <a:srgbClr val="AC162C"/>
                </a:solidFill>
                <a:latin typeface="Arial"/>
              </a:rPr>
              <a:t>Argos has a great range of products’</a:t>
            </a: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AC162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and 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AC162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7</a:t>
            </a: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AC162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% more likely to agree ‘</a:t>
            </a:r>
            <a:r>
              <a:rPr lang="en-GB" sz="1000" dirty="0">
                <a:solidFill>
                  <a:srgbClr val="AC162C"/>
                </a:solidFill>
                <a:latin typeface="Arial"/>
              </a:rPr>
              <a:t>Argos is a great place to buy Christmas gifts’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vs. control. </a:t>
            </a:r>
          </a:p>
          <a:p>
            <a:pPr marL="0" marR="0" lvl="0" indent="0" algn="l" defTabSz="961844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r>
              <a:rPr kumimoji="0" lang="en-GB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Cinema exposed = 53%, Control = 39%; Cinema exposed = 49%, Control = 31%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028E0542-3973-4F58-B92C-9E7D03A3B144}"/>
              </a:ext>
            </a:extLst>
          </p:cNvPr>
          <p:cNvSpPr txBox="1">
            <a:spLocks/>
          </p:cNvSpPr>
          <p:nvPr/>
        </p:nvSpPr>
        <p:spPr bwMode="gray">
          <a:xfrm>
            <a:off x="1070410" y="3760080"/>
            <a:ext cx="6237513" cy="7505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14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1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4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0" indent="0" algn="l" defTabSz="961844" rtl="0" eaLnBrk="1" latinLnBrk="0" hangingPunct="1">
              <a:lnSpc>
                <a:spcPts val="11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000" b="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645074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5997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6920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87842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61844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Increase advertising awareness and consideration:</a:t>
            </a:r>
          </a:p>
          <a:p>
            <a:pPr marL="0" marR="0" lvl="0" indent="0" algn="l" defTabSz="961844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Cinemagoers exposed to the ad on the big screen were </a:t>
            </a: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AC162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23% more aware of recent advertising 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by the brand s and </a:t>
            </a:r>
            <a:r>
              <a:rPr lang="en-GB" sz="1000" dirty="0">
                <a:solidFill>
                  <a:srgbClr val="AC162C"/>
                </a:solidFill>
                <a:latin typeface="Arial"/>
              </a:rPr>
              <a:t>almost 9 in 10 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said they would </a:t>
            </a:r>
            <a:r>
              <a:rPr lang="en-GB" sz="1000" dirty="0">
                <a:solidFill>
                  <a:srgbClr val="AC162C"/>
                </a:solidFill>
                <a:latin typeface="Arial"/>
              </a:rPr>
              <a:t>consider shopping 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at Argos – with cinemagoers </a:t>
            </a:r>
            <a:r>
              <a:rPr lang="en-GB" sz="1000" dirty="0">
                <a:solidFill>
                  <a:srgbClr val="AC162C"/>
                </a:solidFill>
                <a:latin typeface="Arial"/>
              </a:rPr>
              <a:t>50% more likely to be ‘extremely likely’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to consider vs. control</a:t>
            </a: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AC162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AC162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A8D8DD3C-763F-45BE-A4C7-CA9CE2221F57}"/>
              </a:ext>
            </a:extLst>
          </p:cNvPr>
          <p:cNvSpPr txBox="1">
            <a:spLocks/>
          </p:cNvSpPr>
          <p:nvPr/>
        </p:nvSpPr>
        <p:spPr bwMode="gray">
          <a:xfrm>
            <a:off x="7743630" y="3914626"/>
            <a:ext cx="5219895" cy="6466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14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1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4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0" indent="0" algn="l" defTabSz="961844" rtl="0" eaLnBrk="1" latinLnBrk="0" hangingPunct="1">
              <a:lnSpc>
                <a:spcPts val="11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000" b="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645074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5997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6920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87842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61844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FFFFFF"/>
              </a:buClr>
              <a:buSzPct val="100000"/>
              <a:buFont typeface="Arial"/>
              <a:buNone/>
              <a:tabLst/>
              <a:defRPr/>
            </a:pPr>
            <a:r>
              <a:rPr lang="en-GB" sz="1000" b="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Adding cinema to the AV mix for the Christmas campaign worked well for Argos – </a:t>
            </a:r>
            <a:r>
              <a:rPr lang="en-GB" sz="1000" dirty="0">
                <a:solidFill>
                  <a:srgbClr val="AC162C"/>
                </a:solidFill>
                <a:latin typeface="Arial"/>
              </a:rPr>
              <a:t>driving cut through</a:t>
            </a:r>
            <a:r>
              <a:rPr lang="en-GB" sz="1000" b="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000" dirty="0">
                <a:solidFill>
                  <a:srgbClr val="AC162C"/>
                </a:solidFill>
                <a:latin typeface="Arial"/>
              </a:rPr>
              <a:t>resonance</a:t>
            </a:r>
            <a:r>
              <a:rPr lang="en-GB" sz="1000" b="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of the brand as a great location for buying gifts and having everything shoppers need and ultimately made a </a:t>
            </a:r>
            <a:r>
              <a:rPr lang="en-GB" sz="1000" dirty="0">
                <a:solidFill>
                  <a:srgbClr val="AC162C"/>
                </a:solidFill>
                <a:latin typeface="Arial"/>
              </a:rPr>
              <a:t>positive brand impression and increased consideration at a key time of the year. </a:t>
            </a:r>
          </a:p>
        </p:txBody>
      </p:sp>
      <p:sp>
        <p:nvSpPr>
          <p:cNvPr id="23" name="Title 6">
            <a:extLst>
              <a:ext uri="{FF2B5EF4-FFF2-40B4-BE49-F238E27FC236}">
                <a16:creationId xmlns:a16="http://schemas.microsoft.com/office/drawing/2014/main" id="{F46D0C39-8461-4520-ABE8-B772D8AE9D6D}"/>
              </a:ext>
            </a:extLst>
          </p:cNvPr>
          <p:cNvSpPr txBox="1">
            <a:spLocks/>
          </p:cNvSpPr>
          <p:nvPr/>
        </p:nvSpPr>
        <p:spPr bwMode="gray">
          <a:xfrm>
            <a:off x="7743630" y="3563419"/>
            <a:ext cx="1060017" cy="337356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defTabSz="721479">
              <a:spcBef>
                <a:spcPct val="0"/>
              </a:spcBef>
              <a:buNone/>
              <a:defRPr sz="1400" b="1" cap="none" spc="0" baseline="0">
                <a:ln w="22225">
                  <a:noFill/>
                  <a:prstDash val="solid"/>
                </a:ln>
                <a:solidFill>
                  <a:schemeClr val="accent2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72147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AC162C"/>
                </a:solidFill>
                <a:effectLst/>
                <a:uLnTx/>
                <a:uFillTx/>
                <a:latin typeface="Arial" charset="0"/>
                <a:cs typeface="Arial" charset="0"/>
              </a:rPr>
              <a:t>Summary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2617757-B495-4D96-84EA-44176CB3BD8F}"/>
              </a:ext>
            </a:extLst>
          </p:cNvPr>
          <p:cNvCxnSpPr>
            <a:cxnSpLocks/>
          </p:cNvCxnSpPr>
          <p:nvPr/>
        </p:nvCxnSpPr>
        <p:spPr>
          <a:xfrm flipV="1">
            <a:off x="7519330" y="3609425"/>
            <a:ext cx="0" cy="3418696"/>
          </a:xfrm>
          <a:prstGeom prst="line">
            <a:avLst/>
          </a:prstGeom>
          <a:ln w="12700" cmpd="sng"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984F3CF-AE9E-4FC1-8397-0DDFA2596FA1}"/>
              </a:ext>
            </a:extLst>
          </p:cNvPr>
          <p:cNvCxnSpPr>
            <a:cxnSpLocks/>
          </p:cNvCxnSpPr>
          <p:nvPr/>
        </p:nvCxnSpPr>
        <p:spPr>
          <a:xfrm>
            <a:off x="351316" y="3456319"/>
            <a:ext cx="12705230" cy="20501"/>
          </a:xfrm>
          <a:prstGeom prst="line">
            <a:avLst/>
          </a:prstGeom>
          <a:ln w="12700" cmpd="sng"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A7A63161-262E-483D-B787-A345CAFD6216}"/>
              </a:ext>
            </a:extLst>
          </p:cNvPr>
          <p:cNvSpPr txBox="1"/>
          <p:nvPr/>
        </p:nvSpPr>
        <p:spPr>
          <a:xfrm>
            <a:off x="8355636" y="1139337"/>
            <a:ext cx="896021" cy="23852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50" b="1" i="0" u="none" strike="noStrike" kern="1200" cap="none" spc="0" normalizeH="0" baseline="0" noProof="0" dirty="0">
                <a:ln>
                  <a:noFill/>
                </a:ln>
                <a:solidFill>
                  <a:srgbClr val="AC162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+50% </a:t>
            </a:r>
            <a:r>
              <a:rPr kumimoji="0" lang="en-GB" sz="9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Uplift</a:t>
            </a:r>
            <a:endParaRPr kumimoji="0" lang="en-US" sz="9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02A70013-EF4F-413B-A8E3-7DF28687C30E}"/>
              </a:ext>
            </a:extLst>
          </p:cNvPr>
          <p:cNvSpPr/>
          <p:nvPr/>
        </p:nvSpPr>
        <p:spPr>
          <a:xfrm>
            <a:off x="10559359" y="1176567"/>
            <a:ext cx="2037961" cy="195559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71% </a:t>
            </a:r>
          </a:p>
          <a:p>
            <a:pPr marL="0" marR="0" lvl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of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cinemagoers </a:t>
            </a:r>
          </a:p>
          <a:p>
            <a:pPr marL="0" marR="0" lvl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recalled seeing the ‘Christmas Is On’ ad </a:t>
            </a:r>
          </a:p>
          <a:p>
            <a:pPr marL="0" marR="0" lvl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(vs. 44% benchmark)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ED946E60-0CEA-4268-9CEF-148DA85F389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8429234" y="4685136"/>
            <a:ext cx="3999132" cy="2249512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17EBD8D7-19EA-4BD2-B14C-2CA504A93E1A}"/>
              </a:ext>
            </a:extLst>
          </p:cNvPr>
          <p:cNvSpPr txBox="1"/>
          <p:nvPr/>
        </p:nvSpPr>
        <p:spPr>
          <a:xfrm>
            <a:off x="5969625" y="1136873"/>
            <a:ext cx="896021" cy="23852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50" b="1" i="0" u="none" strike="noStrike" kern="1200" cap="none" spc="0" normalizeH="0" baseline="0" noProof="0" dirty="0">
                <a:ln>
                  <a:noFill/>
                </a:ln>
                <a:solidFill>
                  <a:srgbClr val="AC162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+11% </a:t>
            </a:r>
            <a:r>
              <a:rPr kumimoji="0" lang="en-GB" sz="9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Uplift</a:t>
            </a:r>
            <a:endParaRPr kumimoji="0" lang="en-US" sz="9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980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Quote slides">
  <a:themeElements>
    <a:clrScheme name="DCM">
      <a:dk1>
        <a:srgbClr val="00BFD6"/>
      </a:dk1>
      <a:lt1>
        <a:srgbClr val="000000"/>
      </a:lt1>
      <a:dk2>
        <a:srgbClr val="B6008D"/>
      </a:dk2>
      <a:lt2>
        <a:srgbClr val="0099A8"/>
      </a:lt2>
      <a:accent1>
        <a:srgbClr val="77226C"/>
      </a:accent1>
      <a:accent2>
        <a:srgbClr val="AC162C"/>
      </a:accent2>
      <a:accent3>
        <a:srgbClr val="8547AD"/>
      </a:accent3>
      <a:accent4>
        <a:srgbClr val="33006F"/>
      </a:accent4>
      <a:accent5>
        <a:srgbClr val="CAC8C8"/>
      </a:accent5>
      <a:accent6>
        <a:srgbClr val="8A8A8D"/>
      </a:accent6>
      <a:hlink>
        <a:srgbClr val="000000"/>
      </a:hlink>
      <a:folHlink>
        <a:srgbClr val="000000"/>
      </a:folHlink>
    </a:clrScheme>
    <a:fontScheme name="DCM FAM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DCM Default Presentation_widescreen" id="{8BEE6B09-292A-A146-8F9D-1B76002E7790}" vid="{7EC78B1C-5D69-4949-9B2C-D1A06225736E}"/>
    </a:ext>
  </a:extLst>
</a:theme>
</file>

<file path=ppt/theme/theme2.xml><?xml version="1.0" encoding="utf-8"?>
<a:theme xmlns:a="http://schemas.openxmlformats.org/drawingml/2006/main" name="Office Them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AAF47608315248A36B72E121849E10" ma:contentTypeVersion="8" ma:contentTypeDescription="Create a new document." ma:contentTypeScope="" ma:versionID="f8ba75f9166849227572054ec574ba93">
  <xsd:schema xmlns:xsd="http://www.w3.org/2001/XMLSchema" xmlns:xs="http://www.w3.org/2001/XMLSchema" xmlns:p="http://schemas.microsoft.com/office/2006/metadata/properties" xmlns:ns3="50a49a54-5dbb-4b0f-aa98-dd78e74d4392" targetNamespace="http://schemas.microsoft.com/office/2006/metadata/properties" ma:root="true" ma:fieldsID="4285cc8b92375a3d9010b5f119f2f518" ns3:_="">
    <xsd:import namespace="50a49a54-5dbb-4b0f-aa98-dd78e74d439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a49a54-5dbb-4b0f-aa98-dd78e74d43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E5D608A-B5BA-487E-976D-D651F8FDCD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0a49a54-5dbb-4b0f-aa98-dd78e74d439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788C25E-7771-4837-9099-6131AA9092A4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50a49a54-5dbb-4b0f-aa98-dd78e74d4392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E47332E-7C8F-44A8-9D2C-B55684B6149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601</Words>
  <Application>Microsoft Office PowerPoint</Application>
  <PresentationFormat>Custom</PresentationFormat>
  <Paragraphs>49</Paragraphs>
  <Slides>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Arial</vt:lpstr>
      <vt:lpstr>Century Gothic</vt:lpstr>
      <vt:lpstr>Impact</vt:lpstr>
      <vt:lpstr>Lucida Grande</vt:lpstr>
      <vt:lpstr>LucidaGrande</vt:lpstr>
      <vt:lpstr>Wingdings</vt:lpstr>
      <vt:lpstr>Quote slides</vt:lpstr>
      <vt:lpstr>think-cell Slide</vt:lpstr>
      <vt:lpstr>ARGOS</vt:lpstr>
      <vt:lpstr>ARGOS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2019-08-13T08:28:57Z</dcterms:created>
  <dcterms:modified xsi:type="dcterms:W3CDTF">2022-05-10T11:19:54Z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TC034606149991</vt:lpwstr>
  </property>
  <property fmtid="{D5CDD505-2E9C-101B-9397-08002B2CF9AE}" pid="3" name="ContentTypeId">
    <vt:lpwstr>0x010100EFAAF47608315248A36B72E121849E10</vt:lpwstr>
  </property>
</Properties>
</file>