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ags/tag75.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tags/tag76.xml" ContentType="application/vnd.openxmlformats-officedocument.presentationml.tags+xml"/>
  <Override PartName="/ppt/slideLayouts/slideLayout104.xml" ContentType="application/vnd.openxmlformats-officedocument.presentationml.slideLayout+xml"/>
  <Override PartName="/ppt/theme/theme11.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Lst>
  <p:notesMasterIdLst>
    <p:notesMasterId r:id="rId14"/>
  </p:notesMasterIdLst>
  <p:handoutMasterIdLst>
    <p:handoutMasterId r:id="rId15"/>
  </p:handoutMasterIdLst>
  <p:sldIdLst>
    <p:sldId id="2147473574" r:id="rId13"/>
  </p:sldIdLst>
  <p:sldSz cx="13442950" cy="7561263"/>
  <p:notesSz cx="6858000" cy="9144000"/>
  <p:custDataLst>
    <p:tags r:id="rId16"/>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3977" autoAdjust="0"/>
  </p:normalViewPr>
  <p:slideViewPr>
    <p:cSldViewPr snapToGrid="0">
      <p:cViewPr varScale="1">
        <p:scale>
          <a:sx n="56" d="100"/>
          <a:sy n="56" d="100"/>
        </p:scale>
        <p:origin x="616" y="5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5" Type="http://schemas.openxmlformats.org/officeDocument/2006/relationships/slideMaster" Target="slideMasters/slideMaster4.xml"/><Relationship Id="rId15" Type="http://schemas.openxmlformats.org/officeDocument/2006/relationships/handoutMaster" Target="handoutMasters/handoutMaster1.xml"/><Relationship Id="rId10" Type="http://schemas.openxmlformats.org/officeDocument/2006/relationships/slideMaster" Target="slideMasters/slideMaster9.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Christofi" userId="f92faeab-5284-4aba-bb83-e8da97e104d4" providerId="ADAL" clId="{6D923C60-80B8-406C-8E4B-8F274FDE6F6D}"/>
    <pc:docChg chg="custSel modSld">
      <pc:chgData name="Louis Christofi" userId="f92faeab-5284-4aba-bb83-e8da97e104d4" providerId="ADAL" clId="{6D923C60-80B8-406C-8E4B-8F274FDE6F6D}" dt="2024-10-31T14:09:02.650" v="49" actId="313"/>
      <pc:docMkLst>
        <pc:docMk/>
      </pc:docMkLst>
      <pc:sldChg chg="modSp mod">
        <pc:chgData name="Louis Christofi" userId="f92faeab-5284-4aba-bb83-e8da97e104d4" providerId="ADAL" clId="{6D923C60-80B8-406C-8E4B-8F274FDE6F6D}" dt="2024-10-31T14:09:02.650" v="49" actId="313"/>
        <pc:sldMkLst>
          <pc:docMk/>
          <pc:sldMk cId="1729868736" sldId="418"/>
        </pc:sldMkLst>
        <pc:spChg chg="mod">
          <ac:chgData name="Louis Christofi" userId="f92faeab-5284-4aba-bb83-e8da97e104d4" providerId="ADAL" clId="{6D923C60-80B8-406C-8E4B-8F274FDE6F6D}" dt="2024-10-28T15:00:38.600" v="23" actId="1038"/>
          <ac:spMkLst>
            <pc:docMk/>
            <pc:sldMk cId="1729868736" sldId="418"/>
            <ac:spMk id="22" creationId="{2EF895CC-9C68-39E8-4649-E52EB3BF4AC8}"/>
          </ac:spMkLst>
        </pc:spChg>
        <pc:spChg chg="mod">
          <ac:chgData name="Louis Christofi" userId="f92faeab-5284-4aba-bb83-e8da97e104d4" providerId="ADAL" clId="{6D923C60-80B8-406C-8E4B-8F274FDE6F6D}" dt="2024-10-28T15:00:38.600" v="23" actId="1038"/>
          <ac:spMkLst>
            <pc:docMk/>
            <pc:sldMk cId="1729868736" sldId="418"/>
            <ac:spMk id="23" creationId="{66C16283-1FDE-F37E-982F-3EE64F0B9D4B}"/>
          </ac:spMkLst>
        </pc:spChg>
        <pc:spChg chg="mod">
          <ac:chgData name="Louis Christofi" userId="f92faeab-5284-4aba-bb83-e8da97e104d4" providerId="ADAL" clId="{6D923C60-80B8-406C-8E4B-8F274FDE6F6D}" dt="2024-10-28T15:00:38.600" v="23" actId="1038"/>
          <ac:spMkLst>
            <pc:docMk/>
            <pc:sldMk cId="1729868736" sldId="418"/>
            <ac:spMk id="24" creationId="{15CB0A30-E8E9-7427-A78A-2FE54419A646}"/>
          </ac:spMkLst>
        </pc:spChg>
        <pc:spChg chg="mod">
          <ac:chgData name="Louis Christofi" userId="f92faeab-5284-4aba-bb83-e8da97e104d4" providerId="ADAL" clId="{6D923C60-80B8-406C-8E4B-8F274FDE6F6D}" dt="2024-10-28T15:00:38.600" v="23" actId="1038"/>
          <ac:spMkLst>
            <pc:docMk/>
            <pc:sldMk cId="1729868736" sldId="418"/>
            <ac:spMk id="25" creationId="{0597BE38-D962-D189-2DB9-8663BBBB9F56}"/>
          </ac:spMkLst>
        </pc:spChg>
        <pc:spChg chg="mod">
          <ac:chgData name="Louis Christofi" userId="f92faeab-5284-4aba-bb83-e8da97e104d4" providerId="ADAL" clId="{6D923C60-80B8-406C-8E4B-8F274FDE6F6D}" dt="2024-10-28T15:00:38.600" v="23" actId="1038"/>
          <ac:spMkLst>
            <pc:docMk/>
            <pc:sldMk cId="1729868736" sldId="418"/>
            <ac:spMk id="26" creationId="{42526A85-572B-3BBD-AF0C-DB4A93BE6124}"/>
          </ac:spMkLst>
        </pc:spChg>
        <pc:spChg chg="mod">
          <ac:chgData name="Louis Christofi" userId="f92faeab-5284-4aba-bb83-e8da97e104d4" providerId="ADAL" clId="{6D923C60-80B8-406C-8E4B-8F274FDE6F6D}" dt="2024-10-28T15:00:38.600" v="23" actId="1038"/>
          <ac:spMkLst>
            <pc:docMk/>
            <pc:sldMk cId="1729868736" sldId="418"/>
            <ac:spMk id="27" creationId="{2409174A-C34A-AFAB-5406-F9986DD772F9}"/>
          </ac:spMkLst>
        </pc:spChg>
        <pc:spChg chg="mod">
          <ac:chgData name="Louis Christofi" userId="f92faeab-5284-4aba-bb83-e8da97e104d4" providerId="ADAL" clId="{6D923C60-80B8-406C-8E4B-8F274FDE6F6D}" dt="2024-10-28T15:00:46.142" v="31" actId="1036"/>
          <ac:spMkLst>
            <pc:docMk/>
            <pc:sldMk cId="1729868736" sldId="418"/>
            <ac:spMk id="30" creationId="{F493A51F-3351-581E-4BCE-FB28AF6DB989}"/>
          </ac:spMkLst>
        </pc:spChg>
        <pc:spChg chg="mod">
          <ac:chgData name="Louis Christofi" userId="f92faeab-5284-4aba-bb83-e8da97e104d4" providerId="ADAL" clId="{6D923C60-80B8-406C-8E4B-8F274FDE6F6D}" dt="2024-10-31T14:09:02.650" v="49" actId="313"/>
          <ac:spMkLst>
            <pc:docMk/>
            <pc:sldMk cId="1729868736" sldId="418"/>
            <ac:spMk id="31" creationId="{9F94F412-067E-7608-D1FB-78B9D401F1E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1/3/2025</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88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1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38"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38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10"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3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5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48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0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2"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674"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698"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1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42303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3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3010"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34"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1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2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2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3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3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3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1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5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5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8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0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373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475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vmlDrawing" Target="../drawings/vmlDrawing75.v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4.xml"/><Relationship Id="rId16" Type="http://schemas.openxmlformats.org/officeDocument/2006/relationships/image" Target="../media/image1.emf"/><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oleObject" Target="../embeddings/oleObject1.bin"/><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ags" Target="../tags/tag76.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6.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4.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2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vmlDrawing" Target="../drawings/vmlDrawing22.v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1.emf"/><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oleObject" Target="../embeddings/oleObject22.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slideLayout" Target="../slideLayouts/slideLayout49.xml"/><Relationship Id="rId7" Type="http://schemas.openxmlformats.org/officeDocument/2006/relationships/vmlDrawing" Target="../drawings/vmlDrawing38.v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1.xml"/><Relationship Id="rId10" Type="http://schemas.openxmlformats.org/officeDocument/2006/relationships/image" Target="../media/image1.emf"/><Relationship Id="rId4" Type="http://schemas.openxmlformats.org/officeDocument/2006/relationships/slideLayout" Target="../slideLayouts/slideLayout50.xml"/><Relationship Id="rId9"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ags" Target="../tags/tag45.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vmlDrawing" Target="../drawings/vmlDrawing44.v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image" Target="../media/image1.emf"/><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oleObject" Target="../embeddings/oleObject41.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7.xml"/><Relationship Id="rId7" Type="http://schemas.openxmlformats.org/officeDocument/2006/relationships/oleObject" Target="../embeddings/oleObject54.bin"/><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ags" Target="../tags/tag60.xml"/><Relationship Id="rId5" Type="http://schemas.openxmlformats.org/officeDocument/2006/relationships/vmlDrawing" Target="../drawings/vmlDrawing59.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2.vml"/><Relationship Id="rId3" Type="http://schemas.openxmlformats.org/officeDocument/2006/relationships/slideLayout" Target="../slideLayouts/slideLayout80.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1.emf"/><Relationship Id="rId5" Type="http://schemas.openxmlformats.org/officeDocument/2006/relationships/slideLayout" Target="../slideLayouts/slideLayout82.xml"/><Relationship Id="rId10" Type="http://schemas.openxmlformats.org/officeDocument/2006/relationships/oleObject" Target="../embeddings/oleObject57.bin"/><Relationship Id="rId4" Type="http://schemas.openxmlformats.org/officeDocument/2006/relationships/slideLayout" Target="../slideLayouts/slideLayout81.xml"/><Relationship Id="rId9" Type="http://schemas.openxmlformats.org/officeDocument/2006/relationships/tags" Target="../tags/tag63.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slideLayout" Target="../slideLayouts/slideLayout86.xml"/><Relationship Id="rId7" Type="http://schemas.openxmlformats.org/officeDocument/2006/relationships/vmlDrawing" Target="../drawings/vmlDrawing68.v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8.xml"/><Relationship Id="rId10" Type="http://schemas.openxmlformats.org/officeDocument/2006/relationships/image" Target="../media/image1.emf"/><Relationship Id="rId4" Type="http://schemas.openxmlformats.org/officeDocument/2006/relationships/slideLayout" Target="../slideLayouts/slideLayout87.xml"/><Relationship Id="rId9" Type="http://schemas.openxmlformats.org/officeDocument/2006/relationships/oleObject" Target="../embeddings/oleObject62.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slideLayout" Target="../slideLayouts/slideLayout91.xml"/><Relationship Id="rId7" Type="http://schemas.openxmlformats.org/officeDocument/2006/relationships/tags" Target="../tags/tag7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vmlDrawing" Target="../drawings/vmlDrawing74.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6"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6802"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826"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0"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530"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 id="2147484057"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8914"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5058"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18"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3490"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634"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778"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AD2F-42CB-52B6-F719-45510098ECB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18EAFD5-1EED-3CDB-BE18-D50E74D7D2F0}"/>
              </a:ext>
            </a:extLst>
          </p:cNvPr>
          <p:cNvSpPr>
            <a:spLocks noGrp="1"/>
          </p:cNvSpPr>
          <p:nvPr>
            <p:ph type="body" sz="quarter" idx="31"/>
          </p:nvPr>
        </p:nvSpPr>
        <p:spPr/>
        <p:txBody>
          <a:bodyPr/>
          <a:lstStyle/>
          <a:p>
            <a:r>
              <a:rPr lang="en-GB" dirty="0"/>
              <a:t>‘Best Friends’</a:t>
            </a:r>
          </a:p>
        </p:txBody>
      </p:sp>
      <p:sp>
        <p:nvSpPr>
          <p:cNvPr id="11" name="Title 10">
            <a:extLst>
              <a:ext uri="{FF2B5EF4-FFF2-40B4-BE49-F238E27FC236}">
                <a16:creationId xmlns:a16="http://schemas.microsoft.com/office/drawing/2014/main" id="{6211ACA0-BB45-FA11-C17A-92629BA90B14}"/>
              </a:ext>
            </a:extLst>
          </p:cNvPr>
          <p:cNvSpPr>
            <a:spLocks noGrp="1"/>
          </p:cNvSpPr>
          <p:nvPr>
            <p:ph type="title"/>
          </p:nvPr>
        </p:nvSpPr>
        <p:spPr/>
        <p:txBody>
          <a:bodyPr/>
          <a:lstStyle/>
          <a:p>
            <a:r>
              <a:rPr lang="en-GB" dirty="0"/>
              <a:t>Uber one</a:t>
            </a:r>
          </a:p>
        </p:txBody>
      </p:sp>
      <p:sp>
        <p:nvSpPr>
          <p:cNvPr id="30" name="Rectangle 29">
            <a:extLst>
              <a:ext uri="{FF2B5EF4-FFF2-40B4-BE49-F238E27FC236}">
                <a16:creationId xmlns:a16="http://schemas.microsoft.com/office/drawing/2014/main" id="{C8AFFC6E-F431-AAF0-7A88-4C586B3D4CC4}"/>
              </a:ext>
            </a:extLst>
          </p:cNvPr>
          <p:cNvSpPr/>
          <p:nvPr/>
        </p:nvSpPr>
        <p:spPr>
          <a:xfrm>
            <a:off x="9166513" y="7224646"/>
            <a:ext cx="4276437" cy="230832"/>
          </a:xfrm>
          <a:prstGeom prst="rect">
            <a:avLst/>
          </a:prstGeom>
        </p:spPr>
        <p:txBody>
          <a:bodyPr wrap="square">
            <a:spAutoFit/>
          </a:bodyPr>
          <a:lstStyle/>
          <a:p>
            <a:pPr algn="r" defTabSz="654246">
              <a:defRPr/>
            </a:pPr>
            <a:r>
              <a:rPr lang="en-US" sz="900" b="1" dirty="0">
                <a:solidFill>
                  <a:srgbClr val="000000"/>
                </a:solidFill>
                <a:latin typeface="Arial"/>
              </a:rPr>
              <a:t>Source: </a:t>
            </a:r>
            <a:r>
              <a:rPr lang="en-US" sz="900" dirty="0">
                <a:solidFill>
                  <a:srgbClr val="000000"/>
                </a:solidFill>
                <a:latin typeface="Arial"/>
              </a:rPr>
              <a:t>DCM Awards: Uber One Case Study 2024. </a:t>
            </a:r>
          </a:p>
        </p:txBody>
      </p:sp>
      <p:graphicFrame>
        <p:nvGraphicFramePr>
          <p:cNvPr id="38" name="Table 5">
            <a:extLst>
              <a:ext uri="{FF2B5EF4-FFF2-40B4-BE49-F238E27FC236}">
                <a16:creationId xmlns:a16="http://schemas.microsoft.com/office/drawing/2014/main" id="{C09A603F-056F-E5DB-97B8-A08C8DA3C586}"/>
              </a:ext>
            </a:extLst>
          </p:cNvPr>
          <p:cNvGraphicFramePr>
            <a:graphicFrameLocks noGrp="1"/>
          </p:cNvGraphicFramePr>
          <p:nvPr>
            <p:extLst>
              <p:ext uri="{D42A27DB-BD31-4B8C-83A1-F6EECF244321}">
                <p14:modId xmlns:p14="http://schemas.microsoft.com/office/powerpoint/2010/main" val="1542890167"/>
              </p:ext>
            </p:extLst>
          </p:nvPr>
        </p:nvGraphicFramePr>
        <p:xfrm>
          <a:off x="6968438" y="269705"/>
          <a:ext cx="6004613" cy="754419"/>
        </p:xfrm>
        <a:graphic>
          <a:graphicData uri="http://schemas.openxmlformats.org/drawingml/2006/table">
            <a:tbl>
              <a:tblPr firstRow="1" bandRow="1">
                <a:tableStyleId>{5C22544A-7EE6-4342-B048-85BDC9FD1C3A}</a:tableStyleId>
              </a:tblPr>
              <a:tblGrid>
                <a:gridCol w="814184">
                  <a:extLst>
                    <a:ext uri="{9D8B030D-6E8A-4147-A177-3AD203B41FA5}">
                      <a16:colId xmlns:a16="http://schemas.microsoft.com/office/drawing/2014/main" val="1043653864"/>
                    </a:ext>
                  </a:extLst>
                </a:gridCol>
                <a:gridCol w="1576025">
                  <a:extLst>
                    <a:ext uri="{9D8B030D-6E8A-4147-A177-3AD203B41FA5}">
                      <a16:colId xmlns:a16="http://schemas.microsoft.com/office/drawing/2014/main" val="1430915649"/>
                    </a:ext>
                  </a:extLst>
                </a:gridCol>
                <a:gridCol w="1209200">
                  <a:extLst>
                    <a:ext uri="{9D8B030D-6E8A-4147-A177-3AD203B41FA5}">
                      <a16:colId xmlns:a16="http://schemas.microsoft.com/office/drawing/2014/main" val="1969532920"/>
                    </a:ext>
                  </a:extLst>
                </a:gridCol>
                <a:gridCol w="1503103">
                  <a:extLst>
                    <a:ext uri="{9D8B030D-6E8A-4147-A177-3AD203B41FA5}">
                      <a16:colId xmlns:a16="http://schemas.microsoft.com/office/drawing/2014/main" val="696929619"/>
                    </a:ext>
                  </a:extLst>
                </a:gridCol>
                <a:gridCol w="902101">
                  <a:extLst>
                    <a:ext uri="{9D8B030D-6E8A-4147-A177-3AD203B41FA5}">
                      <a16:colId xmlns:a16="http://schemas.microsoft.com/office/drawing/2014/main" val="214587584"/>
                    </a:ext>
                  </a:extLst>
                </a:gridCol>
              </a:tblGrid>
              <a:tr h="334218">
                <a:tc>
                  <a:txBody>
                    <a:bodyPr/>
                    <a:lstStyle/>
                    <a:p>
                      <a:pPr marL="0" algn="ctr" defTabSz="961844" rtl="0" eaLnBrk="1" latinLnBrk="0" hangingPunct="1">
                        <a:lnSpc>
                          <a:spcPct val="100000"/>
                        </a:lnSpc>
                      </a:pPr>
                      <a:r>
                        <a:rPr lang="en-GB" sz="900" b="1" kern="1200" dirty="0">
                          <a:solidFill>
                            <a:schemeClr val="accent4"/>
                          </a:solidFill>
                          <a:latin typeface="+mn-lt"/>
                          <a:ea typeface="+mn-ea"/>
                          <a:cs typeface="+mn-cs"/>
                        </a:rPr>
                        <a:t>SECTOR</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4"/>
                          </a:solidFill>
                          <a:latin typeface="+mn-lt"/>
                          <a:ea typeface="+mn-ea"/>
                          <a:cs typeface="+mn-cs"/>
                        </a:rPr>
                        <a:t>TARGET AUDIENCE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4"/>
                          </a:solidFill>
                          <a:latin typeface="+mn-lt"/>
                          <a:ea typeface="+mn-ea"/>
                          <a:cs typeface="+mn-cs"/>
                        </a:rPr>
                        <a:t>PACKAGE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4"/>
                          </a:solidFill>
                          <a:latin typeface="+mn-lt"/>
                          <a:ea typeface="+mn-ea"/>
                          <a:cs typeface="+mn-cs"/>
                        </a:rPr>
                        <a:t>MEDIA AGENCY</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4"/>
                          </a:solidFill>
                          <a:latin typeface="+mn-lt"/>
                          <a:ea typeface="+mn-ea"/>
                          <a:cs typeface="+mn-cs"/>
                        </a:rPr>
                        <a:t>COPY LENGTH</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88659">
                <a:tc>
                  <a:txBody>
                    <a:bodyPr/>
                    <a:lstStyle/>
                    <a:p>
                      <a:pPr algn="ctr" fontAlgn="ctr"/>
                      <a:r>
                        <a:rPr lang="en-GB" sz="1050" b="0" i="0" u="none" strike="noStrike" dirty="0">
                          <a:solidFill>
                            <a:srgbClr val="000000"/>
                          </a:solidFill>
                          <a:effectLst/>
                          <a:latin typeface="+mn-lt"/>
                        </a:rPr>
                        <a:t>Travel</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Adults</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AGP</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EssenceMediacom</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180”</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B126E515-54A6-7305-8A70-7526FB5CF506}"/>
              </a:ext>
            </a:extLst>
          </p:cNvPr>
          <p:cNvSpPr txBox="1">
            <a:spLocks/>
          </p:cNvSpPr>
          <p:nvPr/>
        </p:nvSpPr>
        <p:spPr bwMode="gray">
          <a:xfrm>
            <a:off x="314905" y="1063041"/>
            <a:ext cx="6357750" cy="574632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800"/>
              </a:lnSpc>
            </a:pPr>
            <a:r>
              <a:rPr lang="en-GB" altLang="en-US" sz="1100" dirty="0">
                <a:solidFill>
                  <a:schemeClr val="accent4"/>
                </a:solidFill>
                <a:latin typeface="Arial" pitchFamily="34" charset="0"/>
                <a:cs typeface="Arial" pitchFamily="34" charset="0"/>
              </a:rPr>
              <a:t>BACKGROUND</a:t>
            </a:r>
          </a:p>
          <a:p>
            <a:pPr>
              <a:lnSpc>
                <a:spcPct val="150000"/>
              </a:lnSpc>
            </a:pPr>
            <a:r>
              <a:rPr lang="en-GB" altLang="en-US" sz="1100" b="0" dirty="0">
                <a:solidFill>
                  <a:schemeClr val="bg1"/>
                </a:solidFill>
                <a:latin typeface="Arial" pitchFamily="34" charset="0"/>
                <a:cs typeface="Arial" pitchFamily="34" charset="0"/>
              </a:rPr>
              <a:t>Uber wanted to launch a new subscription service that let people save money across its platform. After a year of building awareness through its owned channels, Uber hit an awareness ceiling, where they found that memberships were flatlining – so they aimed to boost mass reach and awareness, across an upmarket audience to help drive usage. </a:t>
            </a:r>
            <a:endParaRPr lang="en-GB" altLang="en-US" sz="1100" dirty="0">
              <a:solidFill>
                <a:schemeClr val="accent4"/>
              </a:solidFill>
              <a:latin typeface="Arial" pitchFamily="34" charset="0"/>
              <a:cs typeface="Arial" pitchFamily="34" charset="0"/>
            </a:endParaRPr>
          </a:p>
          <a:p>
            <a:pPr>
              <a:lnSpc>
                <a:spcPct val="150000"/>
              </a:lnSpc>
            </a:pPr>
            <a:endParaRPr lang="en-GB" altLang="en-US" sz="700" dirty="0">
              <a:solidFill>
                <a:schemeClr val="accent4"/>
              </a:solidFill>
              <a:latin typeface="Arial" pitchFamily="34" charset="0"/>
              <a:cs typeface="Arial" pitchFamily="34" charset="0"/>
            </a:endParaRPr>
          </a:p>
          <a:p>
            <a:pPr>
              <a:lnSpc>
                <a:spcPct val="150000"/>
              </a:lnSpc>
            </a:pPr>
            <a:r>
              <a:rPr lang="en-GB" altLang="en-US" sz="1100" dirty="0">
                <a:solidFill>
                  <a:schemeClr val="accent4"/>
                </a:solidFill>
                <a:latin typeface="Arial" pitchFamily="34" charset="0"/>
                <a:cs typeface="Arial" pitchFamily="34" charset="0"/>
              </a:rPr>
              <a:t>PLAN</a:t>
            </a:r>
          </a:p>
          <a:p>
            <a:pPr>
              <a:lnSpc>
                <a:spcPct val="150000"/>
              </a:lnSpc>
              <a:spcAft>
                <a:spcPts val="800"/>
              </a:spcAft>
            </a:pP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Uber One was created, a paid membership platform that allows members to save money and access benefits across Uber Eats and Uber Rides. In other words, it’s a membership exclusively for people who eat food and go places. </a:t>
            </a:r>
            <a:r>
              <a:rPr lang="en-GB" sz="1100" b="0" i="1" kern="100" dirty="0">
                <a:solidFill>
                  <a:srgbClr val="000000"/>
                </a:solidFill>
                <a:latin typeface="Arial" panose="020B0604020202020204" pitchFamily="34" charset="0"/>
                <a:ea typeface="Aptos" panose="020B0004020202020204" pitchFamily="34" charset="0"/>
                <a:cs typeface="Arial" panose="020B0604020202020204" pitchFamily="34" charset="0"/>
              </a:rPr>
              <a:t>Mother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created a 3-minute </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film featuring Hollywood icon Robert De Niro and rising British actor, Asa Butterfield.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Throughout the copy, w</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e see them form an unlikely friendship after bonding over their uniquely shared passion for eating food and going places. Wanting to reach an audience who seek out exclusivity and </a:t>
            </a:r>
            <a:r>
              <a:rPr lang="en-GB" sz="1100" b="0" kern="100" dirty="0">
                <a:solidFill>
                  <a:srgbClr val="000000"/>
                </a:solidFill>
                <a:latin typeface="Arial" panose="020B0604020202020204" pitchFamily="34" charset="0"/>
                <a:ea typeface="Aptos" panose="020B0004020202020204" pitchFamily="34" charset="0"/>
                <a:cs typeface="Arial" panose="020B0604020202020204" pitchFamily="34" charset="0"/>
              </a:rPr>
              <a:t>quality whilst tapping into the UK’s obsession with Hollywood stars, </a:t>
            </a:r>
            <a:r>
              <a:rPr lang="en-GB" sz="1100" b="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Uber One showcased this ad across cinema only buying an ABC1 AGP across London only.</a:t>
            </a:r>
            <a:endParaRPr lang="en-GB" altLang="en-US" sz="1100" dirty="0">
              <a:solidFill>
                <a:schemeClr val="accent2"/>
              </a:solidFill>
              <a:latin typeface="Arial" pitchFamily="34" charset="0"/>
              <a:cs typeface="Arial" pitchFamily="34" charset="0"/>
            </a:endParaRPr>
          </a:p>
          <a:p>
            <a:pPr>
              <a:lnSpc>
                <a:spcPct val="150000"/>
              </a:lnSpc>
            </a:pPr>
            <a:r>
              <a:rPr lang="en-GB" altLang="en-US" sz="1100" dirty="0">
                <a:solidFill>
                  <a:schemeClr val="accent4"/>
                </a:solidFill>
                <a:latin typeface="Arial" pitchFamily="34" charset="0"/>
                <a:cs typeface="Arial" pitchFamily="34" charset="0"/>
              </a:rPr>
              <a:t>RESULTS</a:t>
            </a:r>
          </a:p>
          <a:p>
            <a:pPr>
              <a:lnSpc>
                <a:spcPct val="150000"/>
              </a:lnSpc>
              <a:spcAft>
                <a:spcPts val="800"/>
              </a:spcAft>
            </a:pPr>
            <a:r>
              <a:rPr lang="en-GB" sz="1100" b="0" kern="100" dirty="0">
                <a:solidFill>
                  <a:srgbClr val="000000"/>
                </a:solidFill>
                <a:effectLst/>
                <a:ea typeface="Aptos" panose="020B0004020202020204" pitchFamily="34" charset="0"/>
                <a:cs typeface="Times New Roman" panose="02020603050405020304" pitchFamily="18" charset="0"/>
              </a:rPr>
              <a:t>Cinema was successful in engaging Uber One’s target audience, helping to exceed their goals in boosting awareness, whilst also seeing an uplift usage for existing Uber users. Uplifts were seen across the campaign for th</a:t>
            </a:r>
            <a:r>
              <a:rPr lang="en-GB" sz="1100" b="0" kern="100" dirty="0">
                <a:solidFill>
                  <a:srgbClr val="000000"/>
                </a:solidFill>
                <a:ea typeface="Aptos" panose="020B0004020202020204" pitchFamily="34" charset="0"/>
                <a:cs typeface="Times New Roman" panose="02020603050405020304" pitchFamily="18" charset="0"/>
              </a:rPr>
              <a:t>e below metrics:</a:t>
            </a:r>
            <a:endParaRPr lang="en-GB" sz="1100" b="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34E1F02-4208-17DB-21EC-E461ABD307C6}"/>
              </a:ext>
            </a:extLst>
          </p:cNvPr>
          <p:cNvSpPr/>
          <p:nvPr/>
        </p:nvSpPr>
        <p:spPr>
          <a:xfrm>
            <a:off x="612061" y="6147169"/>
            <a:ext cx="1731525" cy="436608"/>
          </a:xfrm>
          <a:prstGeom prst="round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AWARENESS</a:t>
            </a:r>
          </a:p>
        </p:txBody>
      </p:sp>
      <p:sp>
        <p:nvSpPr>
          <p:cNvPr id="12" name="Rectangle 11">
            <a:extLst>
              <a:ext uri="{FF2B5EF4-FFF2-40B4-BE49-F238E27FC236}">
                <a16:creationId xmlns:a16="http://schemas.microsoft.com/office/drawing/2014/main" id="{BBA11A03-F9DF-91D5-5F20-5EEEDFEDA1B0}"/>
              </a:ext>
            </a:extLst>
          </p:cNvPr>
          <p:cNvSpPr/>
          <p:nvPr/>
        </p:nvSpPr>
        <p:spPr>
          <a:xfrm>
            <a:off x="270000" y="1020365"/>
            <a:ext cx="6448126" cy="5788997"/>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pic>
        <p:nvPicPr>
          <p:cNvPr id="1026" name="Picture 2" descr="Robert De Niro and Asa Butterfield Become 'Best Friends' in Funny Uber One  Ad">
            <a:extLst>
              <a:ext uri="{FF2B5EF4-FFF2-40B4-BE49-F238E27FC236}">
                <a16:creationId xmlns:a16="http://schemas.microsoft.com/office/drawing/2014/main" id="{F8B3C01B-ADF1-555A-DD4B-E4F4494F76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72" b="14317"/>
          <a:stretch/>
        </p:blipFill>
        <p:spPr bwMode="auto">
          <a:xfrm>
            <a:off x="6968438" y="1145221"/>
            <a:ext cx="6004611" cy="26052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F03D837D-8505-E262-CAC3-E8ED38E0286B}"/>
              </a:ext>
            </a:extLst>
          </p:cNvPr>
          <p:cNvSpPr/>
          <p:nvPr/>
        </p:nvSpPr>
        <p:spPr>
          <a:xfrm>
            <a:off x="2592698" y="6147168"/>
            <a:ext cx="1731525" cy="436608"/>
          </a:xfrm>
          <a:prstGeom prst="round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USAGE</a:t>
            </a:r>
          </a:p>
        </p:txBody>
      </p:sp>
      <p:sp>
        <p:nvSpPr>
          <p:cNvPr id="15" name="Rectangle: Rounded Corners 14">
            <a:extLst>
              <a:ext uri="{FF2B5EF4-FFF2-40B4-BE49-F238E27FC236}">
                <a16:creationId xmlns:a16="http://schemas.microsoft.com/office/drawing/2014/main" id="{EA2D2484-F977-4084-097A-05BEF7FA504F}"/>
              </a:ext>
            </a:extLst>
          </p:cNvPr>
          <p:cNvSpPr/>
          <p:nvPr/>
        </p:nvSpPr>
        <p:spPr>
          <a:xfrm>
            <a:off x="4578520" y="6147168"/>
            <a:ext cx="1731525" cy="436608"/>
          </a:xfrm>
          <a:prstGeom prst="round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RECALL</a:t>
            </a:r>
          </a:p>
        </p:txBody>
      </p:sp>
      <p:pic>
        <p:nvPicPr>
          <p:cNvPr id="1030" name="Picture 6" descr="Robert De Niro and Asa Butterfield become friends in new Uber One ad | The  Standard">
            <a:extLst>
              <a:ext uri="{FF2B5EF4-FFF2-40B4-BE49-F238E27FC236}">
                <a16:creationId xmlns:a16="http://schemas.microsoft.com/office/drawing/2014/main" id="{6BB1F50A-F791-2AC6-5D24-7C9DC5846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 t="21414" r="-20" b="13225"/>
          <a:stretch/>
        </p:blipFill>
        <p:spPr bwMode="auto">
          <a:xfrm>
            <a:off x="6968439" y="3871609"/>
            <a:ext cx="6004611" cy="294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F1E3786-749D-4DD9-A37A-1B44706264E2}"/>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9D6517EA-FCD3-4DA3-B0E7-AD0F97E1D6FC}"/>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3D0F731-4748-41B3-8F2C-F974341D50F6}"/>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13A7EBE-5640-476D-A968-3B5A22AEFF50}"/>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8B21EB5B-6709-45CD-BE24-F80339AA602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0E045AE5-3B41-4D5E-ABF2-43F654FA1C51}"/>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D8F38F0B-EFC9-4D3B-95A2-B677B98451B2}"/>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710F24CF-7BF8-4415-AE4E-F5D3743AC58E}"/>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BC3166B6-1C43-4C53-AE93-12F04EE75E5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F0370EAA-03F6-4650-9AA3-9683C5146F0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226</TotalTime>
  <Words>264</Words>
  <Application>Microsoft Office PowerPoint</Application>
  <PresentationFormat>Custom</PresentationFormat>
  <Paragraphs>23</Paragraphs>
  <Slides>1</Slides>
  <Notes>0</Notes>
  <HiddenSlides>0</HiddenSlides>
  <MMClips>0</MMClips>
  <ScaleCrop>false</ScaleCrop>
  <HeadingPairs>
    <vt:vector size="8" baseType="variant">
      <vt:variant>
        <vt:lpstr>Fonts Used</vt:lpstr>
      </vt:variant>
      <vt:variant>
        <vt:i4>4</vt:i4>
      </vt:variant>
      <vt:variant>
        <vt:lpstr>Theme</vt:lpstr>
      </vt:variant>
      <vt:variant>
        <vt:i4>11</vt:i4>
      </vt:variant>
      <vt:variant>
        <vt:lpstr>Embedded OLE Servers</vt:lpstr>
      </vt:variant>
      <vt:variant>
        <vt:i4>1</vt:i4>
      </vt:variant>
      <vt:variant>
        <vt:lpstr>Slide Titles</vt:lpstr>
      </vt:variant>
      <vt:variant>
        <vt:i4>1</vt:i4>
      </vt:variant>
    </vt:vector>
  </HeadingPairs>
  <TitlesOfParts>
    <vt:vector size="17" baseType="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think-cell Slide</vt:lpstr>
      <vt:lpstr>Uber one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Uber one</dc:title>
  <dc:creator>Louis Christofi</dc:creator>
  <cp:lastModifiedBy>Mia Blakeney</cp:lastModifiedBy>
  <cp:revision>8</cp:revision>
  <dcterms:created xsi:type="dcterms:W3CDTF">2024-10-28T11:48:55Z</dcterms:created>
  <dcterms:modified xsi:type="dcterms:W3CDTF">2025-01-03T15:48:06Z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